
<file path=[Content_Types].xml><?xml version="1.0" encoding="utf-8"?>
<Types xmlns="http://schemas.openxmlformats.org/package/2006/content-types">
  <Default Extension="xml" ContentType="application/xml"/>
  <Default Extension="pdf" ContentType="application/pd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56" r:id="rId2"/>
    <p:sldId id="355" r:id="rId3"/>
    <p:sldId id="258" r:id="rId4"/>
    <p:sldId id="259" r:id="rId5"/>
    <p:sldId id="291" r:id="rId6"/>
    <p:sldId id="290" r:id="rId7"/>
    <p:sldId id="294" r:id="rId8"/>
    <p:sldId id="366" r:id="rId9"/>
    <p:sldId id="295" r:id="rId10"/>
    <p:sldId id="296" r:id="rId11"/>
    <p:sldId id="367" r:id="rId12"/>
    <p:sldId id="356" r:id="rId13"/>
    <p:sldId id="357" r:id="rId14"/>
    <p:sldId id="372" r:id="rId15"/>
    <p:sldId id="336" r:id="rId16"/>
    <p:sldId id="337" r:id="rId17"/>
    <p:sldId id="362" r:id="rId18"/>
    <p:sldId id="338" r:id="rId19"/>
    <p:sldId id="370" r:id="rId20"/>
    <p:sldId id="371" r:id="rId21"/>
    <p:sldId id="359" r:id="rId22"/>
    <p:sldId id="360" r:id="rId23"/>
    <p:sldId id="361" r:id="rId24"/>
    <p:sldId id="363" r:id="rId25"/>
    <p:sldId id="364" r:id="rId26"/>
    <p:sldId id="365" r:id="rId27"/>
    <p:sldId id="368" r:id="rId28"/>
    <p:sldId id="369" r:id="rId29"/>
    <p:sldId id="373" r:id="rId30"/>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72" d="100"/>
          <a:sy n="72" d="100"/>
        </p:scale>
        <p:origin x="-480" y="-104"/>
      </p:cViewPr>
      <p:guideLst>
        <p:guide orient="horz" pos="1807"/>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/CAU4L1S2Histogram</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14</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/CAU4L1S2BoxPlot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29</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4.1.2: Representing Data Sets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058836282"/>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4.1.2: Representing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4.1.2: Representing Data Sets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hyperlink" Target="http://walch.com/ei/CAU4L1S2Histogram"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8.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d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d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d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d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df"/></Relationships>
</file>

<file path=ppt/slides/_rels/slide29.xml.rels><?xml version="1.0" encoding="UTF-8" standalone="yes"?>
<Relationships xmlns="http://schemas.openxmlformats.org/package/2006/relationships"><Relationship Id="rId3" Type="http://schemas.openxmlformats.org/officeDocument/2006/relationships/hyperlink" Target="http://walch.com/ei/CAU4L1S2BoxPlot"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Data can be represented graphically using a number line. Graphs provide a visual representation of data; just by looking at a graph, you can quickly understand the spread and center of a data set. Dot plots</a:t>
            </a:r>
            <a:r>
              <a:rPr lang="en-US" b="1" dirty="0"/>
              <a:t> </a:t>
            </a:r>
            <a:r>
              <a:rPr lang="en-US" dirty="0"/>
              <a:t>and histograms show the frequency of a data value. In a </a:t>
            </a:r>
            <a:r>
              <a:rPr lang="en-US" b="1" dirty="0"/>
              <a:t>dot plot</a:t>
            </a:r>
            <a:r>
              <a:rPr lang="en-US" dirty="0"/>
              <a:t>, each data value is represented by a dot. The number of times a value is repeated corresponds to the number of dots above that value. In a </a:t>
            </a:r>
            <a:r>
              <a:rPr lang="en-US" b="1" dirty="0"/>
              <a:t>histogram</a:t>
            </a:r>
            <a:r>
              <a:rPr lang="en-US" dirty="0"/>
              <a:t>, the height of a rectangle above a value corresponds to the number of data values with that value. When looking at either a dot plot or histogram, it is easy to see both the most repeated data values and the spread of the data.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Draw </a:t>
            </a:r>
            <a:r>
              <a:rPr lang="en-US" sz="2800" b="1" dirty="0">
                <a:solidFill>
                  <a:srgbClr val="660066"/>
                </a:solidFill>
              </a:rPr>
              <a:t>a </a:t>
            </a:r>
            <a:r>
              <a:rPr lang="en-US" sz="2800" b="1" i="1" dirty="0">
                <a:solidFill>
                  <a:srgbClr val="660066"/>
                </a:solidFill>
              </a:rPr>
              <a:t>y</a:t>
            </a:r>
            <a:r>
              <a:rPr lang="en-US" sz="2800" b="1" dirty="0">
                <a:solidFill>
                  <a:srgbClr val="660066"/>
                </a:solidFill>
              </a:rPr>
              <a:t>-axis that corresponds to the least and greatest number of times a data value is repeated</a:t>
            </a:r>
            <a:r>
              <a:rPr lang="en-US" sz="2800" b="1" dirty="0" smtClean="0">
                <a:solidFill>
                  <a:srgbClr val="660066"/>
                </a:solidFill>
              </a:rPr>
              <a:t>.</a:t>
            </a:r>
          </a:p>
          <a:p>
            <a:pPr marL="512064" lvl="1" algn="l"/>
            <a:r>
              <a:rPr lang="en-US" dirty="0">
                <a:solidFill>
                  <a:srgbClr val="000000"/>
                </a:solidFill>
              </a:rPr>
              <a:t>The </a:t>
            </a:r>
            <a:r>
              <a:rPr lang="en-US" i="1" dirty="0">
                <a:solidFill>
                  <a:srgbClr val="000000"/>
                </a:solidFill>
              </a:rPr>
              <a:t>y</a:t>
            </a:r>
            <a:r>
              <a:rPr lang="en-US" dirty="0">
                <a:solidFill>
                  <a:srgbClr val="000000"/>
                </a:solidFill>
              </a:rPr>
              <a:t>-axis should be to the left of the labeled </a:t>
            </a:r>
            <a:r>
              <a:rPr lang="en-US" i="1" dirty="0">
                <a:solidFill>
                  <a:srgbClr val="000000"/>
                </a:solidFill>
              </a:rPr>
              <a:t>x</a:t>
            </a:r>
            <a:r>
              <a:rPr lang="en-US" dirty="0">
                <a:solidFill>
                  <a:srgbClr val="000000"/>
                </a:solidFill>
              </a:rPr>
              <a:t>-axis</a:t>
            </a:r>
            <a:r>
              <a:rPr lang="en-US" dirty="0" smtClean="0">
                <a:solidFill>
                  <a:srgbClr val="000000"/>
                </a:solidFill>
              </a:rPr>
              <a:t>.</a:t>
            </a:r>
          </a:p>
          <a:p>
            <a:pPr marL="512064" lvl="1" algn="l"/>
            <a:endParaRPr lang="en-US" dirty="0">
              <a:solidFill>
                <a:srgbClr val="000000"/>
              </a:solidFill>
            </a:endParaRPr>
          </a:p>
          <a:p>
            <a:pPr marL="512064" lvl="1" algn="l"/>
            <a:r>
              <a:rPr lang="en-US" dirty="0">
                <a:solidFill>
                  <a:srgbClr val="000000"/>
                </a:solidFill>
              </a:rPr>
              <a:t>The number of customers arriving in each time frame ranges from </a:t>
            </a:r>
            <a:r>
              <a:rPr lang="en-US" dirty="0" smtClean="0">
                <a:solidFill>
                  <a:srgbClr val="000000"/>
                </a:solidFill>
              </a:rPr>
              <a:t>0 </a:t>
            </a:r>
            <a:r>
              <a:rPr lang="en-US" dirty="0">
                <a:solidFill>
                  <a:srgbClr val="000000"/>
                </a:solidFill>
              </a:rPr>
              <a:t>customers to 23 customers. The </a:t>
            </a:r>
            <a:r>
              <a:rPr lang="en-US" i="1" dirty="0">
                <a:solidFill>
                  <a:srgbClr val="000000"/>
                </a:solidFill>
              </a:rPr>
              <a:t>y</a:t>
            </a:r>
            <a:r>
              <a:rPr lang="en-US" dirty="0">
                <a:solidFill>
                  <a:srgbClr val="000000"/>
                </a:solidFill>
              </a:rPr>
              <a:t>-axis needs to show values from 0 to 23. If using a number line that counts by twos, extend the number line to 24.</a:t>
            </a:r>
          </a:p>
          <a:p>
            <a:pPr lvl="1" algn="l"/>
            <a:endParaRPr lang="en-US" dirty="0">
              <a:solidFill>
                <a:srgbClr val="000000"/>
              </a:solidFill>
            </a:endParaRPr>
          </a:p>
          <a:p>
            <a:pPr marL="514350" indent="-514350">
              <a:buFont typeface="+mj-lt"/>
              <a:buAutoNum type="arabicPeriod" startAt="2"/>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pic>
        <p:nvPicPr>
          <p:cNvPr id="5" name="Picture 4" descr="U4L1_2.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0" y="1333500"/>
            <a:ext cx="3886200" cy="4178300"/>
          </a:xfrm>
          <a:prstGeom prst="rect">
            <a:avLst/>
          </a:prstGeom>
        </p:spPr>
      </p:pic>
    </p:spTree>
    <p:extLst>
      <p:ext uri="{BB962C8B-B14F-4D97-AF65-F5344CB8AC3E}">
        <p14:creationId xmlns:p14="http://schemas.microsoft.com/office/powerpoint/2010/main" val="7559707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smtClean="0">
                <a:solidFill>
                  <a:srgbClr val="000090"/>
                </a:solidFill>
              </a:rPr>
              <a:t>Example 1, </a:t>
            </a:r>
            <a:r>
              <a:rPr lang="en-US" sz="2800" b="1" i="1" dirty="0">
                <a:solidFill>
                  <a:srgbClr val="000090"/>
                </a:solidFill>
              </a:rPr>
              <a:t>continued</a:t>
            </a:r>
          </a:p>
          <a:p>
            <a:pPr marL="514350" indent="-557784">
              <a:buFont typeface="+mj-lt"/>
              <a:buAutoNum type="arabicPeriod" startAt="3"/>
            </a:pPr>
            <a:r>
              <a:rPr lang="en-US" sz="2800" b="1" dirty="0" smtClean="0">
                <a:solidFill>
                  <a:srgbClr val="660066"/>
                </a:solidFill>
              </a:rPr>
              <a:t>Create </a:t>
            </a:r>
            <a:r>
              <a:rPr lang="en-US" sz="2800" b="1" dirty="0">
                <a:solidFill>
                  <a:srgbClr val="660066"/>
                </a:solidFill>
              </a:rPr>
              <a:t>a rectangle at each value showing the number of data points at each data value.</a:t>
            </a:r>
          </a:p>
          <a:p>
            <a:pPr marL="512064" lvl="1" algn="l"/>
            <a:r>
              <a:rPr lang="en-US" dirty="0">
                <a:solidFill>
                  <a:schemeClr val="tx1"/>
                </a:solidFill>
              </a:rPr>
              <a:t>The rectangles will each span an hour, and will show the number of customers in that hour. There will be no rectangle from 9:00 </a:t>
            </a:r>
            <a:r>
              <a:rPr lang="es-ES_tradnl" cap="small" dirty="0" err="1" smtClean="0">
                <a:solidFill>
                  <a:schemeClr val="tx1"/>
                </a:solidFill>
              </a:rPr>
              <a:t>a.m</a:t>
            </a:r>
            <a:r>
              <a:rPr lang="en-US" dirty="0" smtClean="0">
                <a:solidFill>
                  <a:schemeClr val="tx1"/>
                </a:solidFill>
              </a:rPr>
              <a:t>. </a:t>
            </a:r>
            <a:r>
              <a:rPr lang="en-US" dirty="0">
                <a:solidFill>
                  <a:schemeClr val="tx1"/>
                </a:solidFill>
              </a:rPr>
              <a:t>to 10:00 </a:t>
            </a:r>
            <a:r>
              <a:rPr lang="es-ES_tradnl" cap="small" dirty="0" err="1">
                <a:solidFill>
                  <a:schemeClr val="tx1"/>
                </a:solidFill>
              </a:rPr>
              <a:t>a.m</a:t>
            </a:r>
            <a:r>
              <a:rPr lang="en-US" dirty="0" smtClean="0">
                <a:solidFill>
                  <a:schemeClr val="tx1"/>
                </a:solidFill>
              </a:rPr>
              <a:t>.</a:t>
            </a:r>
            <a:r>
              <a:rPr lang="en-US" dirty="0">
                <a:solidFill>
                  <a:schemeClr val="tx1"/>
                </a:solidFill>
              </a:rPr>
              <a:t>, because there were no customers at that hour.</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36404618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dirty="0" smtClean="0"/>
              <a:t>4.1.2: Representing Data Sets</a:t>
            </a:r>
            <a:endParaRPr lang="en-US" dirty="0"/>
          </a:p>
        </p:txBody>
      </p:sp>
      <p:pic>
        <p:nvPicPr>
          <p:cNvPr id="5" name="Picture 4" descr="U4L1_3.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0" y="1333500"/>
            <a:ext cx="3886200" cy="4178300"/>
          </a:xfrm>
          <a:prstGeom prst="rect">
            <a:avLst/>
          </a:prstGeom>
        </p:spPr>
      </p:pic>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39840573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4.1.2: Representing Data </a:t>
            </a:r>
            <a:r>
              <a:rPr lang="en-US" dirty="0" smtClean="0"/>
              <a:t>Sets</a:t>
            </a:r>
            <a:endParaRPr lang="en-US" dirty="0"/>
          </a:p>
        </p:txBody>
      </p:sp>
    </p:spTree>
    <p:extLst>
      <p:ext uri="{BB962C8B-B14F-4D97-AF65-F5344CB8AC3E}">
        <p14:creationId xmlns:p14="http://schemas.microsoft.com/office/powerpoint/2010/main" val="3746941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The website Rate My Phone conducts reviews of smartphones. One aspect of the phones that is tested is battery life. The minutes of battery life for the newest 25 phones is recorded in the </a:t>
            </a:r>
            <a:r>
              <a:rPr lang="en-US" dirty="0" smtClean="0"/>
              <a:t>tables on the next two slides. </a:t>
            </a:r>
            <a:r>
              <a:rPr lang="en-US" dirty="0"/>
              <a:t>Draw a box plot to represent the data.</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15</a:t>
            </a:fld>
            <a:endParaRPr lang="en-US" dirty="0"/>
          </a:p>
        </p:txBody>
      </p:sp>
      <p:sp>
        <p:nvSpPr>
          <p:cNvPr id="3" name="Footer Placeholder 2"/>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16</a:t>
            </a:fld>
            <a:endParaRPr lang="en-US" dirty="0"/>
          </a:p>
        </p:txBody>
      </p:sp>
      <p:sp>
        <p:nvSpPr>
          <p:cNvPr id="2" name="Footer Placeholder 1"/>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44780250"/>
              </p:ext>
            </p:extLst>
          </p:nvPr>
        </p:nvGraphicFramePr>
        <p:xfrm>
          <a:off x="1319736" y="1276043"/>
          <a:ext cx="6488654" cy="4409440"/>
        </p:xfrm>
        <a:graphic>
          <a:graphicData uri="http://schemas.openxmlformats.org/drawingml/2006/table">
            <a:tbl>
              <a:tblPr firstRow="1" bandRow="1">
                <a:tableStyleId>{5940675A-B579-460E-94D1-54222C63F5DA}</a:tableStyleId>
              </a:tblPr>
              <a:tblGrid>
                <a:gridCol w="1711298"/>
                <a:gridCol w="1552137"/>
                <a:gridCol w="1673083"/>
                <a:gridCol w="1552136"/>
              </a:tblGrid>
              <a:tr h="370840">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Minutes of battery life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Minutes of battery life</a:t>
                      </a:r>
                    </a:p>
                  </a:txBody>
                  <a:tcPr anchor="ctr">
                    <a:solidFill>
                      <a:schemeClr val="bg1">
                        <a:lumMod val="85000"/>
                      </a:schemeClr>
                    </a:solidFill>
                  </a:tcPr>
                </a:tc>
              </a:tr>
              <a:tr h="370840">
                <a:tc>
                  <a:txBody>
                    <a:bodyPr/>
                    <a:lstStyle/>
                    <a:p>
                      <a:pPr algn="ctr"/>
                      <a:r>
                        <a:rPr lang="en-US" dirty="0" smtClean="0">
                          <a:latin typeface="Arial"/>
                          <a:cs typeface="Arial"/>
                        </a:rPr>
                        <a:t>A</a:t>
                      </a:r>
                      <a:endParaRPr lang="en-US" dirty="0">
                        <a:latin typeface="Arial"/>
                        <a:cs typeface="Arial"/>
                      </a:endParaRPr>
                    </a:p>
                  </a:txBody>
                  <a:tcPr>
                    <a:solidFill>
                      <a:schemeClr val="bg1"/>
                    </a:solidFill>
                  </a:tcPr>
                </a:tc>
                <a:tc>
                  <a:txBody>
                    <a:bodyPr/>
                    <a:lstStyle/>
                    <a:p>
                      <a:pPr algn="ctr"/>
                      <a:r>
                        <a:rPr lang="en-US" dirty="0" smtClean="0">
                          <a:latin typeface="Arial"/>
                          <a:cs typeface="Arial"/>
                        </a:rPr>
                        <a:t>380</a:t>
                      </a:r>
                      <a:endParaRPr lang="en-US" dirty="0">
                        <a:latin typeface="Arial"/>
                        <a:cs typeface="Arial"/>
                      </a:endParaRPr>
                    </a:p>
                  </a:txBody>
                  <a:tcPr>
                    <a:solidFill>
                      <a:schemeClr val="bg1"/>
                    </a:solidFill>
                  </a:tcPr>
                </a:tc>
                <a:tc>
                  <a:txBody>
                    <a:bodyPr/>
                    <a:lstStyle/>
                    <a:p>
                      <a:pPr algn="ctr"/>
                      <a:r>
                        <a:rPr lang="en-US" dirty="0" smtClean="0">
                          <a:latin typeface="Arial"/>
                          <a:cs typeface="Arial"/>
                        </a:rPr>
                        <a:t>K</a:t>
                      </a:r>
                      <a:endParaRPr lang="en-US" dirty="0">
                        <a:latin typeface="Arial"/>
                        <a:cs typeface="Arial"/>
                      </a:endParaRPr>
                    </a:p>
                  </a:txBody>
                  <a:tcPr>
                    <a:solidFill>
                      <a:schemeClr val="bg1"/>
                    </a:solidFill>
                  </a:tcPr>
                </a:tc>
                <a:tc>
                  <a:txBody>
                    <a:bodyPr/>
                    <a:lstStyle/>
                    <a:p>
                      <a:pPr algn="ctr"/>
                      <a:r>
                        <a:rPr lang="en-US" dirty="0" smtClean="0">
                          <a:latin typeface="Arial"/>
                          <a:cs typeface="Arial"/>
                        </a:rPr>
                        <a:t>360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B</a:t>
                      </a:r>
                      <a:endParaRPr lang="en-US" dirty="0">
                        <a:latin typeface="Arial"/>
                        <a:cs typeface="Arial"/>
                      </a:endParaRPr>
                    </a:p>
                  </a:txBody>
                  <a:tcPr>
                    <a:solidFill>
                      <a:schemeClr val="bg1"/>
                    </a:solidFill>
                  </a:tcPr>
                </a:tc>
                <a:tc>
                  <a:txBody>
                    <a:bodyPr/>
                    <a:lstStyle/>
                    <a:p>
                      <a:pPr algn="ctr"/>
                      <a:r>
                        <a:rPr lang="en-US" dirty="0" smtClean="0">
                          <a:latin typeface="Arial"/>
                          <a:cs typeface="Arial"/>
                        </a:rPr>
                        <a:t>530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L</a:t>
                      </a:r>
                      <a:endParaRPr lang="en-US" dirty="0">
                        <a:latin typeface="Arial"/>
                        <a:cs typeface="Arial"/>
                      </a:endParaRPr>
                    </a:p>
                  </a:txBody>
                  <a:tcPr>
                    <a:solidFill>
                      <a:schemeClr val="bg1"/>
                    </a:solidFill>
                  </a:tcPr>
                </a:tc>
                <a:tc>
                  <a:txBody>
                    <a:bodyPr/>
                    <a:lstStyle/>
                    <a:p>
                      <a:pPr algn="ctr"/>
                      <a:r>
                        <a:rPr lang="en-US" dirty="0" smtClean="0">
                          <a:latin typeface="Arial"/>
                          <a:cs typeface="Arial"/>
                        </a:rPr>
                        <a:t>550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C</a:t>
                      </a:r>
                      <a:endParaRPr lang="en-US" dirty="0">
                        <a:latin typeface="Arial"/>
                        <a:cs typeface="Arial"/>
                      </a:endParaRPr>
                    </a:p>
                  </a:txBody>
                  <a:tcPr>
                    <a:solidFill>
                      <a:schemeClr val="bg1"/>
                    </a:solidFill>
                  </a:tcPr>
                </a:tc>
                <a:tc>
                  <a:txBody>
                    <a:bodyPr/>
                    <a:lstStyle/>
                    <a:p>
                      <a:pPr algn="ctr"/>
                      <a:r>
                        <a:rPr lang="en-US" dirty="0" smtClean="0">
                          <a:latin typeface="Arial"/>
                          <a:cs typeface="Arial"/>
                        </a:rPr>
                        <a:t>350</a:t>
                      </a:r>
                      <a:endParaRPr lang="en-US" dirty="0">
                        <a:latin typeface="Arial"/>
                        <a:cs typeface="Arial"/>
                      </a:endParaRPr>
                    </a:p>
                  </a:txBody>
                  <a:tcPr>
                    <a:solidFill>
                      <a:schemeClr val="bg1"/>
                    </a:solidFill>
                  </a:tcPr>
                </a:tc>
                <a:tc>
                  <a:txBody>
                    <a:bodyPr/>
                    <a:lstStyle/>
                    <a:p>
                      <a:pPr algn="ctr"/>
                      <a:r>
                        <a:rPr lang="en-US" dirty="0" smtClean="0">
                          <a:latin typeface="Arial"/>
                          <a:cs typeface="Arial"/>
                        </a:rPr>
                        <a:t>M</a:t>
                      </a:r>
                      <a:endParaRPr lang="en-US" dirty="0">
                        <a:latin typeface="Arial"/>
                        <a:cs typeface="Arial"/>
                      </a:endParaRPr>
                    </a:p>
                  </a:txBody>
                  <a:tcPr>
                    <a:solidFill>
                      <a:schemeClr val="bg1"/>
                    </a:solidFill>
                  </a:tcPr>
                </a:tc>
                <a:tc>
                  <a:txBody>
                    <a:bodyPr/>
                    <a:lstStyle/>
                    <a:p>
                      <a:pPr algn="ctr"/>
                      <a:r>
                        <a:rPr lang="en-US" dirty="0" smtClean="0">
                          <a:latin typeface="Arial"/>
                          <a:cs typeface="Arial"/>
                        </a:rPr>
                        <a:t>370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D</a:t>
                      </a:r>
                      <a:endParaRPr lang="en-US" dirty="0">
                        <a:latin typeface="Arial"/>
                        <a:cs typeface="Arial"/>
                      </a:endParaRPr>
                    </a:p>
                  </a:txBody>
                  <a:tcPr>
                    <a:solidFill>
                      <a:schemeClr val="bg1"/>
                    </a:solidFill>
                  </a:tcPr>
                </a:tc>
                <a:tc>
                  <a:txBody>
                    <a:bodyPr/>
                    <a:lstStyle/>
                    <a:p>
                      <a:pPr algn="ctr"/>
                      <a:r>
                        <a:rPr lang="en-US" dirty="0" smtClean="0">
                          <a:latin typeface="Arial"/>
                          <a:cs typeface="Arial"/>
                        </a:rPr>
                        <a:t>390</a:t>
                      </a:r>
                      <a:endParaRPr lang="en-US" dirty="0">
                        <a:latin typeface="Arial"/>
                        <a:cs typeface="Arial"/>
                      </a:endParaRPr>
                    </a:p>
                  </a:txBody>
                  <a:tcPr>
                    <a:solidFill>
                      <a:schemeClr val="bg1"/>
                    </a:solidFill>
                  </a:tcPr>
                </a:tc>
                <a:tc>
                  <a:txBody>
                    <a:bodyPr/>
                    <a:lstStyle/>
                    <a:p>
                      <a:pPr algn="ctr"/>
                      <a:r>
                        <a:rPr lang="en-US" dirty="0" smtClean="0">
                          <a:latin typeface="Arial"/>
                          <a:cs typeface="Arial"/>
                        </a:rPr>
                        <a:t>N</a:t>
                      </a:r>
                      <a:endParaRPr lang="en-US" dirty="0">
                        <a:latin typeface="Arial"/>
                        <a:cs typeface="Arial"/>
                      </a:endParaRPr>
                    </a:p>
                  </a:txBody>
                  <a:tcPr>
                    <a:solidFill>
                      <a:schemeClr val="bg1"/>
                    </a:solidFill>
                  </a:tcPr>
                </a:tc>
                <a:tc>
                  <a:txBody>
                    <a:bodyPr/>
                    <a:lstStyle/>
                    <a:p>
                      <a:pPr algn="ctr"/>
                      <a:r>
                        <a:rPr lang="en-US" dirty="0" smtClean="0">
                          <a:latin typeface="Arial"/>
                          <a:cs typeface="Arial"/>
                        </a:rPr>
                        <a:t>470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E</a:t>
                      </a:r>
                      <a:endParaRPr lang="en-US" dirty="0">
                        <a:latin typeface="Arial"/>
                        <a:cs typeface="Arial"/>
                      </a:endParaRPr>
                    </a:p>
                  </a:txBody>
                  <a:tcPr>
                    <a:solidFill>
                      <a:schemeClr val="bg1"/>
                    </a:solidFill>
                  </a:tcPr>
                </a:tc>
                <a:tc>
                  <a:txBody>
                    <a:bodyPr/>
                    <a:lstStyle/>
                    <a:p>
                      <a:pPr algn="ctr"/>
                      <a:r>
                        <a:rPr lang="en-US" dirty="0" smtClean="0">
                          <a:latin typeface="Arial"/>
                          <a:cs typeface="Arial"/>
                        </a:rPr>
                        <a:t>520</a:t>
                      </a:r>
                      <a:endParaRPr lang="en-US" dirty="0">
                        <a:latin typeface="Arial"/>
                        <a:cs typeface="Arial"/>
                      </a:endParaRPr>
                    </a:p>
                  </a:txBody>
                  <a:tcPr>
                    <a:solidFill>
                      <a:schemeClr val="bg1"/>
                    </a:solidFill>
                  </a:tcPr>
                </a:tc>
                <a:tc>
                  <a:txBody>
                    <a:bodyPr/>
                    <a:lstStyle/>
                    <a:p>
                      <a:pPr algn="ctr"/>
                      <a:r>
                        <a:rPr lang="en-US" dirty="0" smtClean="0">
                          <a:latin typeface="Arial"/>
                          <a:cs typeface="Arial"/>
                        </a:rPr>
                        <a:t>O</a:t>
                      </a:r>
                      <a:endParaRPr lang="en-US" dirty="0">
                        <a:latin typeface="Arial"/>
                        <a:cs typeface="Arial"/>
                      </a:endParaRPr>
                    </a:p>
                  </a:txBody>
                  <a:tcPr>
                    <a:solidFill>
                      <a:schemeClr val="bg1"/>
                    </a:solidFill>
                  </a:tcPr>
                </a:tc>
                <a:tc>
                  <a:txBody>
                    <a:bodyPr/>
                    <a:lstStyle/>
                    <a:p>
                      <a:pPr algn="ctr"/>
                      <a:r>
                        <a:rPr lang="en-US" dirty="0" smtClean="0">
                          <a:latin typeface="Arial"/>
                          <a:cs typeface="Arial"/>
                        </a:rPr>
                        <a:t>280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F</a:t>
                      </a:r>
                      <a:endParaRPr lang="en-US" dirty="0">
                        <a:latin typeface="Arial"/>
                        <a:cs typeface="Arial"/>
                      </a:endParaRPr>
                    </a:p>
                  </a:txBody>
                  <a:tcPr>
                    <a:solidFill>
                      <a:schemeClr val="bg1"/>
                    </a:solidFill>
                  </a:tcPr>
                </a:tc>
                <a:tc>
                  <a:txBody>
                    <a:bodyPr/>
                    <a:lstStyle/>
                    <a:p>
                      <a:pPr algn="ctr"/>
                      <a:r>
                        <a:rPr lang="en-US" dirty="0" smtClean="0">
                          <a:latin typeface="Arial"/>
                          <a:cs typeface="Arial"/>
                        </a:rPr>
                        <a:t>520</a:t>
                      </a:r>
                      <a:endParaRPr lang="en-US" dirty="0">
                        <a:latin typeface="Arial"/>
                        <a:cs typeface="Arial"/>
                      </a:endParaRPr>
                    </a:p>
                  </a:txBody>
                  <a:tcPr>
                    <a:solidFill>
                      <a:schemeClr val="bg1"/>
                    </a:solidFill>
                  </a:tcPr>
                </a:tc>
                <a:tc>
                  <a:txBody>
                    <a:bodyPr/>
                    <a:lstStyle/>
                    <a:p>
                      <a:pPr algn="ctr"/>
                      <a:r>
                        <a:rPr lang="en-US" dirty="0" smtClean="0">
                          <a:latin typeface="Arial"/>
                          <a:cs typeface="Arial"/>
                        </a:rPr>
                        <a:t>P</a:t>
                      </a:r>
                      <a:endParaRPr lang="en-US" dirty="0">
                        <a:latin typeface="Arial"/>
                        <a:cs typeface="Arial"/>
                      </a:endParaRPr>
                    </a:p>
                  </a:txBody>
                  <a:tcPr>
                    <a:solidFill>
                      <a:schemeClr val="bg1"/>
                    </a:solidFill>
                  </a:tcPr>
                </a:tc>
                <a:tc>
                  <a:txBody>
                    <a:bodyPr/>
                    <a:lstStyle/>
                    <a:p>
                      <a:pPr algn="ctr"/>
                      <a:r>
                        <a:rPr lang="en-US" dirty="0" smtClean="0">
                          <a:latin typeface="Arial"/>
                          <a:cs typeface="Arial"/>
                        </a:rPr>
                        <a:t>300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G</a:t>
                      </a:r>
                      <a:endParaRPr lang="en-US" dirty="0">
                        <a:latin typeface="Arial"/>
                        <a:cs typeface="Arial"/>
                      </a:endParaRPr>
                    </a:p>
                  </a:txBody>
                  <a:tcPr>
                    <a:solidFill>
                      <a:schemeClr val="bg1"/>
                    </a:solidFill>
                  </a:tcPr>
                </a:tc>
                <a:tc>
                  <a:txBody>
                    <a:bodyPr/>
                    <a:lstStyle/>
                    <a:p>
                      <a:pPr algn="ctr"/>
                      <a:r>
                        <a:rPr lang="en-US" dirty="0" smtClean="0">
                          <a:latin typeface="Arial"/>
                          <a:cs typeface="Arial"/>
                        </a:rPr>
                        <a:t>430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Q</a:t>
                      </a:r>
                      <a:endParaRPr lang="en-US" dirty="0">
                        <a:latin typeface="Arial"/>
                        <a:cs typeface="Arial"/>
                      </a:endParaRPr>
                    </a:p>
                  </a:txBody>
                  <a:tcPr>
                    <a:solidFill>
                      <a:schemeClr val="bg1"/>
                    </a:solidFill>
                  </a:tcPr>
                </a:tc>
                <a:tc>
                  <a:txBody>
                    <a:bodyPr/>
                    <a:lstStyle/>
                    <a:p>
                      <a:pPr algn="ctr"/>
                      <a:r>
                        <a:rPr lang="en-US" dirty="0" smtClean="0">
                          <a:latin typeface="Arial"/>
                          <a:cs typeface="Arial"/>
                        </a:rPr>
                        <a:t>440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H</a:t>
                      </a:r>
                      <a:endParaRPr lang="en-US" dirty="0">
                        <a:latin typeface="Arial"/>
                        <a:cs typeface="Arial"/>
                      </a:endParaRPr>
                    </a:p>
                  </a:txBody>
                  <a:tcPr>
                    <a:solidFill>
                      <a:schemeClr val="bg1"/>
                    </a:solidFill>
                  </a:tcPr>
                </a:tc>
                <a:tc>
                  <a:txBody>
                    <a:bodyPr/>
                    <a:lstStyle/>
                    <a:p>
                      <a:pPr algn="ctr"/>
                      <a:r>
                        <a:rPr lang="en-US" dirty="0" smtClean="0">
                          <a:latin typeface="Arial"/>
                          <a:cs typeface="Arial"/>
                        </a:rPr>
                        <a:t>330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R</a:t>
                      </a:r>
                      <a:endParaRPr lang="en-US" dirty="0">
                        <a:latin typeface="Arial"/>
                        <a:cs typeface="Arial"/>
                      </a:endParaRPr>
                    </a:p>
                  </a:txBody>
                  <a:tcPr>
                    <a:solidFill>
                      <a:schemeClr val="bg1"/>
                    </a:solidFill>
                  </a:tcPr>
                </a:tc>
                <a:tc>
                  <a:txBody>
                    <a:bodyPr/>
                    <a:lstStyle/>
                    <a:p>
                      <a:pPr algn="ctr"/>
                      <a:r>
                        <a:rPr lang="en-US" dirty="0" smtClean="0">
                          <a:latin typeface="Arial"/>
                          <a:cs typeface="Arial"/>
                        </a:rPr>
                        <a:t>490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I</a:t>
                      </a:r>
                      <a:endParaRPr lang="en-US" dirty="0">
                        <a:latin typeface="Arial"/>
                        <a:cs typeface="Arial"/>
                      </a:endParaRPr>
                    </a:p>
                  </a:txBody>
                  <a:tcPr>
                    <a:solidFill>
                      <a:schemeClr val="bg1"/>
                    </a:solidFill>
                  </a:tcPr>
                </a:tc>
                <a:tc>
                  <a:txBody>
                    <a:bodyPr/>
                    <a:lstStyle/>
                    <a:p>
                      <a:pPr algn="ctr"/>
                      <a:r>
                        <a:rPr lang="en-US" dirty="0" smtClean="0">
                          <a:latin typeface="Arial"/>
                          <a:cs typeface="Arial"/>
                        </a:rPr>
                        <a:t>550</a:t>
                      </a:r>
                      <a:endParaRPr lang="en-US" dirty="0">
                        <a:latin typeface="Arial"/>
                        <a:cs typeface="Arial"/>
                      </a:endParaRPr>
                    </a:p>
                  </a:txBody>
                  <a:tcPr>
                    <a:solidFill>
                      <a:schemeClr val="bg1"/>
                    </a:solidFill>
                  </a:tcPr>
                </a:tc>
                <a:tc>
                  <a:txBody>
                    <a:bodyPr/>
                    <a:lstStyle/>
                    <a:p>
                      <a:pPr algn="ctr"/>
                      <a:r>
                        <a:rPr lang="en-US" dirty="0" smtClean="0">
                          <a:latin typeface="Arial"/>
                          <a:cs typeface="Arial"/>
                        </a:rPr>
                        <a:t>S</a:t>
                      </a:r>
                      <a:endParaRPr lang="en-US" dirty="0">
                        <a:latin typeface="Arial"/>
                        <a:cs typeface="Arial"/>
                      </a:endParaRPr>
                    </a:p>
                  </a:txBody>
                  <a:tcPr>
                    <a:solidFill>
                      <a:schemeClr val="bg1"/>
                    </a:solidFill>
                  </a:tcPr>
                </a:tc>
                <a:tc>
                  <a:txBody>
                    <a:bodyPr/>
                    <a:lstStyle/>
                    <a:p>
                      <a:pPr algn="ctr"/>
                      <a:r>
                        <a:rPr lang="en-US" dirty="0" smtClean="0">
                          <a:latin typeface="Arial"/>
                          <a:cs typeface="Arial"/>
                        </a:rPr>
                        <a:t>530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J</a:t>
                      </a:r>
                      <a:endParaRPr lang="en-US" dirty="0">
                        <a:latin typeface="Arial"/>
                        <a:cs typeface="Arial"/>
                      </a:endParaRPr>
                    </a:p>
                  </a:txBody>
                  <a:tcPr>
                    <a:solidFill>
                      <a:schemeClr val="bg1"/>
                    </a:solidFill>
                  </a:tcPr>
                </a:tc>
                <a:tc>
                  <a:txBody>
                    <a:bodyPr/>
                    <a:lstStyle/>
                    <a:p>
                      <a:pPr algn="ctr"/>
                      <a:r>
                        <a:rPr lang="en-US" dirty="0" smtClean="0">
                          <a:latin typeface="Arial"/>
                          <a:cs typeface="Arial"/>
                        </a:rPr>
                        <a:t>290</a:t>
                      </a:r>
                      <a:endParaRPr lang="en-US" dirty="0">
                        <a:latin typeface="Arial"/>
                        <a:cs typeface="Arial"/>
                      </a:endParaRPr>
                    </a:p>
                  </a:txBody>
                  <a:tcPr>
                    <a:solidFill>
                      <a:schemeClr val="bg1"/>
                    </a:solidFill>
                  </a:tcPr>
                </a:tc>
                <a:tc>
                  <a:txBody>
                    <a:bodyPr/>
                    <a:lstStyle/>
                    <a:p>
                      <a:pPr algn="ctr"/>
                      <a:r>
                        <a:rPr lang="en-US" dirty="0" smtClean="0">
                          <a:latin typeface="Arial"/>
                          <a:cs typeface="Arial"/>
                        </a:rPr>
                        <a:t>T</a:t>
                      </a:r>
                      <a:endParaRPr lang="en-US" dirty="0">
                        <a:latin typeface="Arial"/>
                        <a:cs typeface="Arial"/>
                      </a:endParaRPr>
                    </a:p>
                  </a:txBody>
                  <a:tcPr>
                    <a:solidFill>
                      <a:schemeClr val="bg1"/>
                    </a:solidFill>
                  </a:tcPr>
                </a:tc>
                <a:tc>
                  <a:txBody>
                    <a:bodyPr/>
                    <a:lstStyle/>
                    <a:p>
                      <a:pPr algn="ctr"/>
                      <a:r>
                        <a:rPr lang="en-US" dirty="0" smtClean="0">
                          <a:latin typeface="Arial"/>
                          <a:cs typeface="Arial"/>
                        </a:rPr>
                        <a:t>340</a:t>
                      </a:r>
                      <a:endParaRPr lang="en-US"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p>
          <a:p>
            <a:endParaRPr lang="en-US" sz="2800" baseline="30000"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077322737"/>
              </p:ext>
            </p:extLst>
          </p:nvPr>
        </p:nvGraphicFramePr>
        <p:xfrm>
          <a:off x="1319736" y="1276043"/>
          <a:ext cx="6488654" cy="1813560"/>
        </p:xfrm>
        <a:graphic>
          <a:graphicData uri="http://schemas.openxmlformats.org/drawingml/2006/table">
            <a:tbl>
              <a:tblPr firstRow="1" bandRow="1">
                <a:tableStyleId>{5940675A-B579-460E-94D1-54222C63F5DA}</a:tableStyleId>
              </a:tblPr>
              <a:tblGrid>
                <a:gridCol w="1711298"/>
                <a:gridCol w="1552137"/>
                <a:gridCol w="1673083"/>
                <a:gridCol w="1552136"/>
              </a:tblGrid>
              <a:tr h="370840">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Minutes of battery life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Minutes of battery life</a:t>
                      </a:r>
                    </a:p>
                  </a:txBody>
                  <a:tcPr anchor="ctr">
                    <a:solidFill>
                      <a:schemeClr val="bg1">
                        <a:lumMod val="85000"/>
                      </a:schemeClr>
                    </a:solidFill>
                  </a:tcPr>
                </a:tc>
              </a:tr>
              <a:tr h="370840">
                <a:tc>
                  <a:txBody>
                    <a:bodyPr/>
                    <a:lstStyle/>
                    <a:p>
                      <a:pPr algn="ctr"/>
                      <a:r>
                        <a:rPr lang="en-US" dirty="0" smtClean="0">
                          <a:latin typeface="Arial"/>
                          <a:cs typeface="Arial"/>
                        </a:rPr>
                        <a:t>U</a:t>
                      </a:r>
                      <a:endParaRPr lang="en-US" dirty="0">
                        <a:latin typeface="Arial"/>
                        <a:cs typeface="Arial"/>
                      </a:endParaRPr>
                    </a:p>
                  </a:txBody>
                  <a:tcPr>
                    <a:solidFill>
                      <a:schemeClr val="bg1"/>
                    </a:solidFill>
                  </a:tcPr>
                </a:tc>
                <a:tc>
                  <a:txBody>
                    <a:bodyPr/>
                    <a:lstStyle/>
                    <a:p>
                      <a:pPr algn="ctr"/>
                      <a:r>
                        <a:rPr lang="en-US" dirty="0" smtClean="0">
                          <a:latin typeface="Arial"/>
                          <a:cs typeface="Arial"/>
                        </a:rPr>
                        <a:t>250</a:t>
                      </a:r>
                      <a:endParaRPr lang="en-US" dirty="0">
                        <a:latin typeface="Arial"/>
                        <a:cs typeface="Arial"/>
                      </a:endParaRPr>
                    </a:p>
                  </a:txBody>
                  <a:tcPr>
                    <a:solidFill>
                      <a:schemeClr val="bg1"/>
                    </a:solidFill>
                  </a:tcPr>
                </a:tc>
                <a:tc>
                  <a:txBody>
                    <a:bodyPr/>
                    <a:lstStyle/>
                    <a:p>
                      <a:pPr algn="ctr"/>
                      <a:r>
                        <a:rPr lang="en-US" dirty="0" smtClean="0">
                          <a:latin typeface="Arial"/>
                          <a:cs typeface="Arial"/>
                        </a:rPr>
                        <a:t>X</a:t>
                      </a:r>
                      <a:endParaRPr lang="en-US" dirty="0">
                        <a:latin typeface="Arial"/>
                        <a:cs typeface="Arial"/>
                      </a:endParaRPr>
                    </a:p>
                  </a:txBody>
                  <a:tcPr>
                    <a:solidFill>
                      <a:schemeClr val="bg1"/>
                    </a:solidFill>
                  </a:tcPr>
                </a:tc>
                <a:tc>
                  <a:txBody>
                    <a:bodyPr/>
                    <a:lstStyle/>
                    <a:p>
                      <a:pPr algn="ctr"/>
                      <a:r>
                        <a:rPr lang="en-US" dirty="0" smtClean="0">
                          <a:latin typeface="Arial"/>
                          <a:cs typeface="Arial"/>
                        </a:rPr>
                        <a:t>520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V</a:t>
                      </a:r>
                      <a:endParaRPr lang="en-US" dirty="0">
                        <a:latin typeface="Arial"/>
                        <a:cs typeface="Arial"/>
                      </a:endParaRPr>
                    </a:p>
                  </a:txBody>
                  <a:tcPr>
                    <a:solidFill>
                      <a:schemeClr val="bg1"/>
                    </a:solidFill>
                  </a:tcPr>
                </a:tc>
                <a:tc>
                  <a:txBody>
                    <a:bodyPr/>
                    <a:lstStyle/>
                    <a:p>
                      <a:pPr algn="ctr"/>
                      <a:r>
                        <a:rPr lang="en-US" dirty="0" smtClean="0">
                          <a:latin typeface="Arial"/>
                          <a:cs typeface="Arial"/>
                        </a:rPr>
                        <a:t>260</a:t>
                      </a:r>
                      <a:endParaRPr lang="en-US" dirty="0">
                        <a:latin typeface="Arial"/>
                        <a:cs typeface="Arial"/>
                      </a:endParaRPr>
                    </a:p>
                  </a:txBody>
                  <a:tcPr>
                    <a:solidFill>
                      <a:schemeClr val="bg1"/>
                    </a:solidFill>
                  </a:tcPr>
                </a:tc>
                <a:tc>
                  <a:txBody>
                    <a:bodyPr/>
                    <a:lstStyle/>
                    <a:p>
                      <a:pPr algn="ctr"/>
                      <a:r>
                        <a:rPr lang="en-US" dirty="0" smtClean="0">
                          <a:latin typeface="Arial"/>
                          <a:cs typeface="Arial"/>
                        </a:rPr>
                        <a:t>Y</a:t>
                      </a:r>
                      <a:endParaRPr lang="en-US" dirty="0">
                        <a:latin typeface="Arial"/>
                        <a:cs typeface="Arial"/>
                      </a:endParaRPr>
                    </a:p>
                  </a:txBody>
                  <a:tcPr>
                    <a:solidFill>
                      <a:schemeClr val="bg1"/>
                    </a:solidFill>
                  </a:tcPr>
                </a:tc>
                <a:tc>
                  <a:txBody>
                    <a:bodyPr/>
                    <a:lstStyle/>
                    <a:p>
                      <a:pPr algn="ctr"/>
                      <a:r>
                        <a:rPr lang="en-US" dirty="0" smtClean="0">
                          <a:latin typeface="Arial"/>
                          <a:cs typeface="Arial"/>
                        </a:rPr>
                        <a:t>320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W</a:t>
                      </a:r>
                      <a:endParaRPr lang="en-US" dirty="0">
                        <a:latin typeface="Arial"/>
                        <a:cs typeface="Arial"/>
                      </a:endParaRPr>
                    </a:p>
                  </a:txBody>
                  <a:tcPr>
                    <a:solidFill>
                      <a:schemeClr val="bg1"/>
                    </a:solidFill>
                  </a:tcPr>
                </a:tc>
                <a:tc>
                  <a:txBody>
                    <a:bodyPr/>
                    <a:lstStyle/>
                    <a:p>
                      <a:pPr algn="ctr"/>
                      <a:r>
                        <a:rPr lang="en-US" dirty="0" smtClean="0">
                          <a:latin typeface="Arial"/>
                          <a:cs typeface="Arial"/>
                        </a:rPr>
                        <a:t>730</a:t>
                      </a:r>
                      <a:endParaRPr lang="en-US" dirty="0">
                        <a:latin typeface="Arial"/>
                        <a:cs typeface="Arial"/>
                      </a:endParaRPr>
                    </a:p>
                  </a:txBody>
                  <a:tcPr>
                    <a:solidFill>
                      <a:schemeClr val="bg1"/>
                    </a:solidFill>
                  </a:tcPr>
                </a:tc>
                <a:tc gridSpan="2">
                  <a:txBody>
                    <a:bodyPr/>
                    <a:lstStyle/>
                    <a:p>
                      <a:pPr algn="ctr"/>
                      <a:endParaRPr lang="en-US" dirty="0">
                        <a:latin typeface="Arial"/>
                        <a:cs typeface="Arial"/>
                      </a:endParaRPr>
                    </a:p>
                  </a:txBody>
                  <a:tcPr>
                    <a:solidFill>
                      <a:schemeClr val="bg1"/>
                    </a:solidFill>
                  </a:tcPr>
                </a:tc>
                <a:tc hMerge="1">
                  <a:txBody>
                    <a:bodyPr/>
                    <a:lstStyle/>
                    <a:p>
                      <a:pPr algn="ct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31574651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smtClean="0">
                <a:solidFill>
                  <a:srgbClr val="660066"/>
                </a:solidFill>
              </a:rPr>
              <a:t>Order </a:t>
            </a:r>
            <a:r>
              <a:rPr lang="en-US" sz="2800" b="1" dirty="0">
                <a:solidFill>
                  <a:srgbClr val="660066"/>
                </a:solidFill>
              </a:rPr>
              <a:t>the data from least to greatest. Note the minimum and maximum data values</a:t>
            </a:r>
            <a:r>
              <a:rPr lang="en-US" sz="2800" b="1" dirty="0" smtClean="0">
                <a:solidFill>
                  <a:srgbClr val="660066"/>
                </a:solidFill>
              </a:rPr>
              <a:t>.</a:t>
            </a:r>
            <a:endParaRPr lang="en-US" sz="2800" b="1" dirty="0">
              <a:solidFill>
                <a:srgbClr val="660066"/>
              </a:solidFill>
            </a:endParaRPr>
          </a:p>
          <a:p>
            <a:pPr marL="512064" lvl="1" algn="l"/>
            <a:r>
              <a:rPr lang="en-US" dirty="0">
                <a:solidFill>
                  <a:srgbClr val="000000"/>
                </a:solidFill>
              </a:rPr>
              <a:t>The minimum data value is 250, and the maximum data value is 730.</a:t>
            </a:r>
          </a:p>
          <a:p>
            <a:pPr marL="514350" indent="-514350">
              <a:buFont typeface="+mj-lt"/>
              <a:buAutoNum type="arabicPeriod"/>
            </a:pPr>
            <a:endParaRPr lang="en-US" sz="2800" b="1" dirty="0">
              <a:solidFill>
                <a:srgbClr val="660066"/>
              </a:solidFill>
            </a:endParaRP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19</a:t>
            </a:fld>
            <a:endParaRPr lang="en-US" dirty="0"/>
          </a:p>
        </p:txBody>
      </p:sp>
      <p:sp>
        <p:nvSpPr>
          <p:cNvPr id="2" name="Footer Placeholder 1"/>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04101989"/>
              </p:ext>
            </p:extLst>
          </p:nvPr>
        </p:nvGraphicFramePr>
        <p:xfrm>
          <a:off x="1319736" y="1276043"/>
          <a:ext cx="6488654" cy="4409440"/>
        </p:xfrm>
        <a:graphic>
          <a:graphicData uri="http://schemas.openxmlformats.org/drawingml/2006/table">
            <a:tbl>
              <a:tblPr firstRow="1" bandRow="1">
                <a:tableStyleId>{5940675A-B579-460E-94D1-54222C63F5DA}</a:tableStyleId>
              </a:tblPr>
              <a:tblGrid>
                <a:gridCol w="1711298"/>
                <a:gridCol w="1552137"/>
                <a:gridCol w="1673083"/>
                <a:gridCol w="1552136"/>
              </a:tblGrid>
              <a:tr h="370840">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Minutes of battery life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Minutes of battery life</a:t>
                      </a:r>
                    </a:p>
                  </a:txBody>
                  <a:tcPr anchor="ctr">
                    <a:solidFill>
                      <a:schemeClr val="bg1">
                        <a:lumMod val="85000"/>
                      </a:schemeClr>
                    </a:solidFill>
                  </a:tcPr>
                </a:tc>
              </a:tr>
              <a:tr h="370840">
                <a:tc>
                  <a:txBody>
                    <a:bodyPr/>
                    <a:lstStyle/>
                    <a:p>
                      <a:pPr algn="ctr"/>
                      <a:r>
                        <a:rPr lang="en-US" dirty="0" smtClean="0">
                          <a:latin typeface="Arial"/>
                          <a:cs typeface="Arial"/>
                        </a:rPr>
                        <a:t>U</a:t>
                      </a:r>
                      <a:endParaRPr lang="en-US" dirty="0">
                        <a:latin typeface="Arial"/>
                        <a:cs typeface="Arial"/>
                      </a:endParaRPr>
                    </a:p>
                  </a:txBody>
                  <a:tcPr>
                    <a:solidFill>
                      <a:schemeClr val="bg1"/>
                    </a:solidFill>
                  </a:tcPr>
                </a:tc>
                <a:tc>
                  <a:txBody>
                    <a:bodyPr/>
                    <a:lstStyle/>
                    <a:p>
                      <a:pPr algn="ctr"/>
                      <a:r>
                        <a:rPr lang="en-US" dirty="0" smtClean="0">
                          <a:latin typeface="Arial"/>
                          <a:cs typeface="Arial"/>
                        </a:rPr>
                        <a:t>250</a:t>
                      </a:r>
                      <a:endParaRPr lang="en-US" dirty="0">
                        <a:latin typeface="Arial"/>
                        <a:cs typeface="Arial"/>
                      </a:endParaRPr>
                    </a:p>
                  </a:txBody>
                  <a:tcPr>
                    <a:solidFill>
                      <a:schemeClr val="bg1"/>
                    </a:solidFill>
                  </a:tcPr>
                </a:tc>
                <a:tc>
                  <a:txBody>
                    <a:bodyPr/>
                    <a:lstStyle/>
                    <a:p>
                      <a:pPr algn="ctr"/>
                      <a:r>
                        <a:rPr lang="en-US" dirty="0" smtClean="0">
                          <a:latin typeface="Arial"/>
                          <a:cs typeface="Arial"/>
                        </a:rPr>
                        <a:t>M</a:t>
                      </a:r>
                      <a:endParaRPr lang="en-US" dirty="0">
                        <a:latin typeface="Arial"/>
                        <a:cs typeface="Arial"/>
                      </a:endParaRPr>
                    </a:p>
                  </a:txBody>
                  <a:tcPr>
                    <a:solidFill>
                      <a:schemeClr val="bg1"/>
                    </a:solidFill>
                  </a:tcPr>
                </a:tc>
                <a:tc>
                  <a:txBody>
                    <a:bodyPr/>
                    <a:lstStyle/>
                    <a:p>
                      <a:pPr algn="ctr"/>
                      <a:r>
                        <a:rPr lang="en-US" dirty="0" smtClean="0">
                          <a:latin typeface="Arial"/>
                          <a:cs typeface="Arial"/>
                        </a:rPr>
                        <a:t>370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V</a:t>
                      </a:r>
                      <a:endParaRPr lang="en-US" dirty="0">
                        <a:latin typeface="Arial"/>
                        <a:cs typeface="Arial"/>
                      </a:endParaRPr>
                    </a:p>
                  </a:txBody>
                  <a:tcPr>
                    <a:solidFill>
                      <a:schemeClr val="bg1"/>
                    </a:solidFill>
                  </a:tcPr>
                </a:tc>
                <a:tc>
                  <a:txBody>
                    <a:bodyPr/>
                    <a:lstStyle/>
                    <a:p>
                      <a:pPr algn="ctr"/>
                      <a:r>
                        <a:rPr lang="en-US" dirty="0" smtClean="0">
                          <a:latin typeface="Arial"/>
                          <a:cs typeface="Arial"/>
                        </a:rPr>
                        <a:t>260</a:t>
                      </a:r>
                      <a:endParaRPr lang="en-US" dirty="0">
                        <a:latin typeface="Arial"/>
                        <a:cs typeface="Arial"/>
                      </a:endParaRPr>
                    </a:p>
                  </a:txBody>
                  <a:tcPr>
                    <a:solidFill>
                      <a:schemeClr val="bg1"/>
                    </a:solidFill>
                  </a:tcPr>
                </a:tc>
                <a:tc>
                  <a:txBody>
                    <a:bodyPr/>
                    <a:lstStyle/>
                    <a:p>
                      <a:pPr algn="ctr"/>
                      <a:r>
                        <a:rPr lang="en-US" dirty="0" smtClean="0">
                          <a:latin typeface="Arial"/>
                          <a:cs typeface="Arial"/>
                        </a:rPr>
                        <a:t>A</a:t>
                      </a:r>
                      <a:endParaRPr lang="en-US" dirty="0">
                        <a:latin typeface="Arial"/>
                        <a:cs typeface="Arial"/>
                      </a:endParaRPr>
                    </a:p>
                  </a:txBody>
                  <a:tcPr>
                    <a:solidFill>
                      <a:schemeClr val="bg1"/>
                    </a:solidFill>
                  </a:tcPr>
                </a:tc>
                <a:tc>
                  <a:txBody>
                    <a:bodyPr/>
                    <a:lstStyle/>
                    <a:p>
                      <a:pPr algn="ctr"/>
                      <a:r>
                        <a:rPr lang="en-US" dirty="0" smtClean="0">
                          <a:latin typeface="Arial"/>
                          <a:cs typeface="Arial"/>
                        </a:rPr>
                        <a:t>380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O</a:t>
                      </a:r>
                      <a:endParaRPr lang="en-US" dirty="0">
                        <a:latin typeface="Arial"/>
                        <a:cs typeface="Arial"/>
                      </a:endParaRPr>
                    </a:p>
                  </a:txBody>
                  <a:tcPr>
                    <a:solidFill>
                      <a:schemeClr val="bg1"/>
                    </a:solidFill>
                  </a:tcPr>
                </a:tc>
                <a:tc>
                  <a:txBody>
                    <a:bodyPr/>
                    <a:lstStyle/>
                    <a:p>
                      <a:pPr algn="ctr"/>
                      <a:r>
                        <a:rPr lang="en-US" dirty="0" smtClean="0">
                          <a:latin typeface="Arial"/>
                          <a:cs typeface="Arial"/>
                        </a:rPr>
                        <a:t>280</a:t>
                      </a:r>
                      <a:endParaRPr lang="en-US" dirty="0">
                        <a:latin typeface="Arial"/>
                        <a:cs typeface="Arial"/>
                      </a:endParaRPr>
                    </a:p>
                  </a:txBody>
                  <a:tcPr>
                    <a:solidFill>
                      <a:schemeClr val="bg1"/>
                    </a:solidFill>
                  </a:tcPr>
                </a:tc>
                <a:tc>
                  <a:txBody>
                    <a:bodyPr/>
                    <a:lstStyle/>
                    <a:p>
                      <a:pPr algn="ctr"/>
                      <a:r>
                        <a:rPr lang="en-US" dirty="0" smtClean="0">
                          <a:latin typeface="Arial"/>
                          <a:cs typeface="Arial"/>
                        </a:rPr>
                        <a:t>D</a:t>
                      </a:r>
                      <a:endParaRPr lang="en-US" dirty="0">
                        <a:latin typeface="Arial"/>
                        <a:cs typeface="Arial"/>
                      </a:endParaRPr>
                    </a:p>
                  </a:txBody>
                  <a:tcPr>
                    <a:solidFill>
                      <a:schemeClr val="bg1"/>
                    </a:solidFill>
                  </a:tcPr>
                </a:tc>
                <a:tc>
                  <a:txBody>
                    <a:bodyPr/>
                    <a:lstStyle/>
                    <a:p>
                      <a:pPr algn="ctr"/>
                      <a:r>
                        <a:rPr lang="en-US" dirty="0" smtClean="0">
                          <a:latin typeface="Arial"/>
                          <a:cs typeface="Arial"/>
                        </a:rPr>
                        <a:t>390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J</a:t>
                      </a:r>
                      <a:endParaRPr lang="en-US" dirty="0">
                        <a:latin typeface="Arial"/>
                        <a:cs typeface="Arial"/>
                      </a:endParaRPr>
                    </a:p>
                  </a:txBody>
                  <a:tcPr>
                    <a:solidFill>
                      <a:schemeClr val="bg1"/>
                    </a:solidFill>
                  </a:tcPr>
                </a:tc>
                <a:tc>
                  <a:txBody>
                    <a:bodyPr/>
                    <a:lstStyle/>
                    <a:p>
                      <a:pPr algn="ctr"/>
                      <a:r>
                        <a:rPr lang="en-US" dirty="0" smtClean="0">
                          <a:latin typeface="Arial"/>
                          <a:cs typeface="Arial"/>
                        </a:rPr>
                        <a:t>290</a:t>
                      </a:r>
                      <a:endParaRPr lang="en-US" dirty="0">
                        <a:latin typeface="Arial"/>
                        <a:cs typeface="Arial"/>
                      </a:endParaRPr>
                    </a:p>
                  </a:txBody>
                  <a:tcPr>
                    <a:solidFill>
                      <a:schemeClr val="bg1"/>
                    </a:solidFill>
                  </a:tcPr>
                </a:tc>
                <a:tc>
                  <a:txBody>
                    <a:bodyPr/>
                    <a:lstStyle/>
                    <a:p>
                      <a:pPr algn="ctr"/>
                      <a:r>
                        <a:rPr lang="en-US" dirty="0" smtClean="0">
                          <a:latin typeface="Arial"/>
                          <a:cs typeface="Arial"/>
                        </a:rPr>
                        <a:t>G</a:t>
                      </a:r>
                      <a:endParaRPr lang="en-US" dirty="0">
                        <a:latin typeface="Arial"/>
                        <a:cs typeface="Arial"/>
                      </a:endParaRPr>
                    </a:p>
                  </a:txBody>
                  <a:tcPr>
                    <a:solidFill>
                      <a:schemeClr val="bg1"/>
                    </a:solidFill>
                  </a:tcPr>
                </a:tc>
                <a:tc>
                  <a:txBody>
                    <a:bodyPr/>
                    <a:lstStyle/>
                    <a:p>
                      <a:pPr algn="ctr"/>
                      <a:r>
                        <a:rPr lang="en-US" dirty="0" smtClean="0">
                          <a:latin typeface="Arial"/>
                          <a:cs typeface="Arial"/>
                        </a:rPr>
                        <a:t>430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P</a:t>
                      </a:r>
                      <a:endParaRPr lang="en-US" dirty="0">
                        <a:latin typeface="Arial"/>
                        <a:cs typeface="Arial"/>
                      </a:endParaRPr>
                    </a:p>
                  </a:txBody>
                  <a:tcPr>
                    <a:solidFill>
                      <a:schemeClr val="bg1"/>
                    </a:solidFill>
                  </a:tcPr>
                </a:tc>
                <a:tc>
                  <a:txBody>
                    <a:bodyPr/>
                    <a:lstStyle/>
                    <a:p>
                      <a:pPr algn="ctr"/>
                      <a:r>
                        <a:rPr lang="en-US" dirty="0" smtClean="0">
                          <a:latin typeface="Arial"/>
                          <a:cs typeface="Arial"/>
                        </a:rPr>
                        <a:t>300</a:t>
                      </a:r>
                      <a:endParaRPr lang="en-US" dirty="0">
                        <a:latin typeface="Arial"/>
                        <a:cs typeface="Arial"/>
                      </a:endParaRPr>
                    </a:p>
                  </a:txBody>
                  <a:tcPr>
                    <a:solidFill>
                      <a:schemeClr val="bg1"/>
                    </a:solidFill>
                  </a:tcPr>
                </a:tc>
                <a:tc>
                  <a:txBody>
                    <a:bodyPr/>
                    <a:lstStyle/>
                    <a:p>
                      <a:pPr algn="ctr"/>
                      <a:r>
                        <a:rPr lang="en-US" dirty="0" smtClean="0">
                          <a:latin typeface="Arial"/>
                          <a:cs typeface="Arial"/>
                        </a:rPr>
                        <a:t>Q</a:t>
                      </a:r>
                      <a:endParaRPr lang="en-US" dirty="0">
                        <a:latin typeface="Arial"/>
                        <a:cs typeface="Arial"/>
                      </a:endParaRPr>
                    </a:p>
                  </a:txBody>
                  <a:tcPr>
                    <a:solidFill>
                      <a:schemeClr val="bg1"/>
                    </a:solidFill>
                  </a:tcPr>
                </a:tc>
                <a:tc>
                  <a:txBody>
                    <a:bodyPr/>
                    <a:lstStyle/>
                    <a:p>
                      <a:pPr algn="ctr"/>
                      <a:r>
                        <a:rPr lang="en-US" dirty="0" smtClean="0">
                          <a:latin typeface="Arial"/>
                          <a:cs typeface="Arial"/>
                        </a:rPr>
                        <a:t>440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Y</a:t>
                      </a:r>
                      <a:endParaRPr lang="en-US" dirty="0">
                        <a:latin typeface="Arial"/>
                        <a:cs typeface="Arial"/>
                      </a:endParaRPr>
                    </a:p>
                  </a:txBody>
                  <a:tcPr>
                    <a:solidFill>
                      <a:schemeClr val="bg1"/>
                    </a:solidFill>
                  </a:tcPr>
                </a:tc>
                <a:tc>
                  <a:txBody>
                    <a:bodyPr/>
                    <a:lstStyle/>
                    <a:p>
                      <a:pPr algn="ctr"/>
                      <a:r>
                        <a:rPr lang="en-US" dirty="0" smtClean="0">
                          <a:latin typeface="Arial"/>
                          <a:cs typeface="Arial"/>
                        </a:rPr>
                        <a:t>320</a:t>
                      </a:r>
                      <a:endParaRPr lang="en-US" dirty="0">
                        <a:latin typeface="Arial"/>
                        <a:cs typeface="Arial"/>
                      </a:endParaRPr>
                    </a:p>
                  </a:txBody>
                  <a:tcPr>
                    <a:solidFill>
                      <a:schemeClr val="bg1"/>
                    </a:solidFill>
                  </a:tcPr>
                </a:tc>
                <a:tc>
                  <a:txBody>
                    <a:bodyPr/>
                    <a:lstStyle/>
                    <a:p>
                      <a:pPr algn="ctr"/>
                      <a:r>
                        <a:rPr lang="en-US" dirty="0" smtClean="0">
                          <a:latin typeface="Arial"/>
                          <a:cs typeface="Arial"/>
                        </a:rPr>
                        <a:t>N</a:t>
                      </a:r>
                      <a:endParaRPr lang="en-US" dirty="0">
                        <a:latin typeface="Arial"/>
                        <a:cs typeface="Arial"/>
                      </a:endParaRPr>
                    </a:p>
                  </a:txBody>
                  <a:tcPr>
                    <a:solidFill>
                      <a:schemeClr val="bg1"/>
                    </a:solidFill>
                  </a:tcPr>
                </a:tc>
                <a:tc>
                  <a:txBody>
                    <a:bodyPr/>
                    <a:lstStyle/>
                    <a:p>
                      <a:pPr algn="ctr"/>
                      <a:r>
                        <a:rPr lang="en-US" dirty="0" smtClean="0">
                          <a:latin typeface="Arial"/>
                          <a:cs typeface="Arial"/>
                        </a:rPr>
                        <a:t>470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H</a:t>
                      </a:r>
                      <a:endParaRPr lang="en-US" dirty="0">
                        <a:latin typeface="Arial"/>
                        <a:cs typeface="Arial"/>
                      </a:endParaRPr>
                    </a:p>
                  </a:txBody>
                  <a:tcPr>
                    <a:solidFill>
                      <a:schemeClr val="bg1"/>
                    </a:solidFill>
                  </a:tcPr>
                </a:tc>
                <a:tc>
                  <a:txBody>
                    <a:bodyPr/>
                    <a:lstStyle/>
                    <a:p>
                      <a:pPr algn="ctr"/>
                      <a:r>
                        <a:rPr lang="en-US" dirty="0" smtClean="0">
                          <a:latin typeface="Arial"/>
                          <a:cs typeface="Arial"/>
                        </a:rPr>
                        <a:t>330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R</a:t>
                      </a:r>
                      <a:endParaRPr lang="en-US" dirty="0">
                        <a:latin typeface="Arial"/>
                        <a:cs typeface="Arial"/>
                      </a:endParaRPr>
                    </a:p>
                  </a:txBody>
                  <a:tcPr>
                    <a:solidFill>
                      <a:schemeClr val="bg1"/>
                    </a:solidFill>
                  </a:tcPr>
                </a:tc>
                <a:tc>
                  <a:txBody>
                    <a:bodyPr/>
                    <a:lstStyle/>
                    <a:p>
                      <a:pPr algn="ctr"/>
                      <a:r>
                        <a:rPr lang="en-US" dirty="0" smtClean="0">
                          <a:latin typeface="Arial"/>
                          <a:cs typeface="Arial"/>
                        </a:rPr>
                        <a:t>490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T</a:t>
                      </a:r>
                      <a:endParaRPr lang="en-US" dirty="0">
                        <a:latin typeface="Arial"/>
                        <a:cs typeface="Arial"/>
                      </a:endParaRPr>
                    </a:p>
                  </a:txBody>
                  <a:tcPr>
                    <a:solidFill>
                      <a:schemeClr val="bg1"/>
                    </a:solidFill>
                  </a:tcPr>
                </a:tc>
                <a:tc>
                  <a:txBody>
                    <a:bodyPr/>
                    <a:lstStyle/>
                    <a:p>
                      <a:pPr algn="ctr"/>
                      <a:r>
                        <a:rPr lang="en-US" dirty="0" smtClean="0">
                          <a:latin typeface="Arial"/>
                          <a:cs typeface="Arial"/>
                        </a:rPr>
                        <a:t>340</a:t>
                      </a:r>
                      <a:endParaRPr lang="en-US" dirty="0">
                        <a:latin typeface="Arial"/>
                        <a:cs typeface="Arial"/>
                      </a:endParaRPr>
                    </a:p>
                  </a:txBody>
                  <a:tcPr>
                    <a:solidFill>
                      <a:schemeClr val="bg1"/>
                    </a:solidFill>
                  </a:tcPr>
                </a:tc>
                <a:tc>
                  <a:txBody>
                    <a:bodyPr/>
                    <a:lstStyle/>
                    <a:p>
                      <a:pPr algn="ctr"/>
                      <a:r>
                        <a:rPr lang="en-US" dirty="0" smtClean="0">
                          <a:latin typeface="Arial"/>
                          <a:cs typeface="Arial"/>
                        </a:rPr>
                        <a:t>X</a:t>
                      </a:r>
                      <a:endParaRPr lang="en-US" dirty="0">
                        <a:latin typeface="Arial"/>
                        <a:cs typeface="Arial"/>
                      </a:endParaRPr>
                    </a:p>
                  </a:txBody>
                  <a:tcPr>
                    <a:solidFill>
                      <a:schemeClr val="bg1"/>
                    </a:solidFill>
                  </a:tcPr>
                </a:tc>
                <a:tc>
                  <a:txBody>
                    <a:bodyPr/>
                    <a:lstStyle/>
                    <a:p>
                      <a:pPr algn="ctr"/>
                      <a:r>
                        <a:rPr lang="en-US" dirty="0" smtClean="0">
                          <a:latin typeface="Arial"/>
                          <a:cs typeface="Arial"/>
                        </a:rPr>
                        <a:t>510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C</a:t>
                      </a:r>
                      <a:endParaRPr lang="en-US" dirty="0">
                        <a:latin typeface="Arial"/>
                        <a:cs typeface="Arial"/>
                      </a:endParaRPr>
                    </a:p>
                  </a:txBody>
                  <a:tcPr>
                    <a:solidFill>
                      <a:schemeClr val="bg1"/>
                    </a:solidFill>
                  </a:tcPr>
                </a:tc>
                <a:tc>
                  <a:txBody>
                    <a:bodyPr/>
                    <a:lstStyle/>
                    <a:p>
                      <a:pPr algn="ctr"/>
                      <a:r>
                        <a:rPr lang="en-US" dirty="0" smtClean="0">
                          <a:latin typeface="Arial"/>
                          <a:cs typeface="Arial"/>
                        </a:rPr>
                        <a:t>350</a:t>
                      </a:r>
                      <a:endParaRPr lang="en-US" dirty="0">
                        <a:latin typeface="Arial"/>
                        <a:cs typeface="Arial"/>
                      </a:endParaRPr>
                    </a:p>
                  </a:txBody>
                  <a:tcPr>
                    <a:solidFill>
                      <a:schemeClr val="bg1"/>
                    </a:solidFill>
                  </a:tcPr>
                </a:tc>
                <a:tc>
                  <a:txBody>
                    <a:bodyPr/>
                    <a:lstStyle/>
                    <a:p>
                      <a:pPr algn="ctr"/>
                      <a:r>
                        <a:rPr lang="en-US" dirty="0" smtClean="0">
                          <a:latin typeface="Arial"/>
                          <a:cs typeface="Arial"/>
                        </a:rPr>
                        <a:t>E</a:t>
                      </a:r>
                      <a:endParaRPr lang="en-US" dirty="0">
                        <a:latin typeface="Arial"/>
                        <a:cs typeface="Arial"/>
                      </a:endParaRPr>
                    </a:p>
                  </a:txBody>
                  <a:tcPr>
                    <a:solidFill>
                      <a:schemeClr val="bg1"/>
                    </a:solidFill>
                  </a:tcPr>
                </a:tc>
                <a:tc>
                  <a:txBody>
                    <a:bodyPr/>
                    <a:lstStyle/>
                    <a:p>
                      <a:pPr algn="ctr"/>
                      <a:r>
                        <a:rPr lang="en-US" dirty="0" smtClean="0">
                          <a:latin typeface="Arial"/>
                          <a:cs typeface="Arial"/>
                        </a:rPr>
                        <a:t>520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K</a:t>
                      </a:r>
                      <a:endParaRPr lang="en-US" dirty="0">
                        <a:latin typeface="Arial"/>
                        <a:cs typeface="Arial"/>
                      </a:endParaRPr>
                    </a:p>
                  </a:txBody>
                  <a:tcPr>
                    <a:solidFill>
                      <a:schemeClr val="bg1"/>
                    </a:solidFill>
                  </a:tcPr>
                </a:tc>
                <a:tc>
                  <a:txBody>
                    <a:bodyPr/>
                    <a:lstStyle/>
                    <a:p>
                      <a:pPr algn="ctr"/>
                      <a:r>
                        <a:rPr lang="en-US" dirty="0" smtClean="0">
                          <a:latin typeface="Arial"/>
                          <a:cs typeface="Arial"/>
                        </a:rPr>
                        <a:t>360</a:t>
                      </a:r>
                      <a:endParaRPr lang="en-US" dirty="0">
                        <a:latin typeface="Arial"/>
                        <a:cs typeface="Arial"/>
                      </a:endParaRPr>
                    </a:p>
                  </a:txBody>
                  <a:tcPr>
                    <a:solidFill>
                      <a:schemeClr val="bg1"/>
                    </a:solidFill>
                  </a:tcPr>
                </a:tc>
                <a:tc>
                  <a:txBody>
                    <a:bodyPr/>
                    <a:lstStyle/>
                    <a:p>
                      <a:pPr algn="ctr"/>
                      <a:r>
                        <a:rPr lang="en-US" dirty="0" smtClean="0">
                          <a:latin typeface="Arial"/>
                          <a:cs typeface="Arial"/>
                        </a:rPr>
                        <a:t>F</a:t>
                      </a:r>
                      <a:endParaRPr lang="en-US" dirty="0">
                        <a:latin typeface="Arial"/>
                        <a:cs typeface="Arial"/>
                      </a:endParaRPr>
                    </a:p>
                  </a:txBody>
                  <a:tcPr>
                    <a:solidFill>
                      <a:schemeClr val="bg1"/>
                    </a:solidFill>
                  </a:tcPr>
                </a:tc>
                <a:tc>
                  <a:txBody>
                    <a:bodyPr/>
                    <a:lstStyle/>
                    <a:p>
                      <a:pPr algn="ctr"/>
                      <a:r>
                        <a:rPr lang="en-US" dirty="0" smtClean="0">
                          <a:latin typeface="Arial"/>
                          <a:cs typeface="Arial"/>
                        </a:rPr>
                        <a:t>520</a:t>
                      </a: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17016922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pPr>
              <a:spcAft>
                <a:spcPts val="1200"/>
              </a:spcAft>
            </a:pPr>
            <a:r>
              <a:rPr lang="en-US" dirty="0"/>
              <a:t>If a data set is large, a histogram is easier to use because a single dot does not need to be drawn for each data value. </a:t>
            </a:r>
          </a:p>
          <a:p>
            <a:r>
              <a:rPr lang="en-US" dirty="0"/>
              <a:t>A </a:t>
            </a:r>
            <a:r>
              <a:rPr lang="en-US" b="1" dirty="0"/>
              <a:t>box plot</a:t>
            </a:r>
            <a:r>
              <a:rPr lang="en-US" dirty="0"/>
              <a:t> shows the minimum, maximum, first quartile, median, and third quartile of numerical data. The middle 50% of the data is represented with a box. Lines on either side of the box extend to the minimum and maximum data values. A box plot shows the range of data in a data set, and measures of center can be easily seen on a box plot. Box plots can be used to compare expected values of multiple data sets.</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p>
          <a:p>
            <a:endParaRPr lang="en-US" sz="2800" baseline="30000"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913468269"/>
              </p:ext>
            </p:extLst>
          </p:nvPr>
        </p:nvGraphicFramePr>
        <p:xfrm>
          <a:off x="1319736" y="1276043"/>
          <a:ext cx="6488654" cy="1813560"/>
        </p:xfrm>
        <a:graphic>
          <a:graphicData uri="http://schemas.openxmlformats.org/drawingml/2006/table">
            <a:tbl>
              <a:tblPr firstRow="1" bandRow="1">
                <a:tableStyleId>{5940675A-B579-460E-94D1-54222C63F5DA}</a:tableStyleId>
              </a:tblPr>
              <a:tblGrid>
                <a:gridCol w="1711298"/>
                <a:gridCol w="1552137"/>
                <a:gridCol w="1673083"/>
                <a:gridCol w="1552136"/>
              </a:tblGrid>
              <a:tr h="370840">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Minutes of battery life</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Smartphone</a:t>
                      </a:r>
                      <a:endParaRPr lang="en-US" sz="2000" b="1" dirty="0">
                        <a:latin typeface="Arial"/>
                        <a:cs typeface="Arial"/>
                      </a:endParaRPr>
                    </a:p>
                  </a:txBody>
                  <a:tcPr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Minutes of battery life</a:t>
                      </a:r>
                    </a:p>
                  </a:txBody>
                  <a:tcPr anchor="ctr">
                    <a:solidFill>
                      <a:schemeClr val="bg1">
                        <a:lumMod val="85000"/>
                      </a:schemeClr>
                    </a:solidFill>
                  </a:tcPr>
                </a:tc>
              </a:tr>
              <a:tr h="370840">
                <a:tc>
                  <a:txBody>
                    <a:bodyPr/>
                    <a:lstStyle/>
                    <a:p>
                      <a:pPr algn="ctr"/>
                      <a:r>
                        <a:rPr lang="en-US" dirty="0" smtClean="0">
                          <a:latin typeface="Arial"/>
                          <a:cs typeface="Arial"/>
                        </a:rPr>
                        <a:t>B</a:t>
                      </a:r>
                      <a:endParaRPr lang="en-US" dirty="0">
                        <a:latin typeface="Arial"/>
                        <a:cs typeface="Arial"/>
                      </a:endParaRPr>
                    </a:p>
                  </a:txBody>
                  <a:tcPr>
                    <a:solidFill>
                      <a:schemeClr val="bg1"/>
                    </a:solidFill>
                  </a:tcPr>
                </a:tc>
                <a:tc>
                  <a:txBody>
                    <a:bodyPr/>
                    <a:lstStyle/>
                    <a:p>
                      <a:pPr algn="ctr"/>
                      <a:r>
                        <a:rPr lang="en-US" dirty="0" smtClean="0">
                          <a:latin typeface="Arial"/>
                          <a:cs typeface="Arial"/>
                        </a:rPr>
                        <a:t>530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L</a:t>
                      </a:r>
                      <a:endParaRPr lang="en-US" dirty="0">
                        <a:latin typeface="Arial"/>
                        <a:cs typeface="Arial"/>
                      </a:endParaRPr>
                    </a:p>
                  </a:txBody>
                  <a:tcPr>
                    <a:solidFill>
                      <a:schemeClr val="bg1"/>
                    </a:solidFill>
                  </a:tcPr>
                </a:tc>
                <a:tc>
                  <a:txBody>
                    <a:bodyPr/>
                    <a:lstStyle/>
                    <a:p>
                      <a:pPr algn="ctr"/>
                      <a:r>
                        <a:rPr lang="en-US" dirty="0" smtClean="0">
                          <a:latin typeface="Arial"/>
                          <a:cs typeface="Arial"/>
                        </a:rPr>
                        <a:t>550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S</a:t>
                      </a:r>
                      <a:endParaRPr lang="en-US" dirty="0">
                        <a:latin typeface="Arial"/>
                        <a:cs typeface="Arial"/>
                      </a:endParaRPr>
                    </a:p>
                  </a:txBody>
                  <a:tcPr>
                    <a:solidFill>
                      <a:schemeClr val="bg1"/>
                    </a:solidFill>
                  </a:tcPr>
                </a:tc>
                <a:tc>
                  <a:txBody>
                    <a:bodyPr/>
                    <a:lstStyle/>
                    <a:p>
                      <a:pPr algn="ctr"/>
                      <a:r>
                        <a:rPr lang="en-US" dirty="0" smtClean="0">
                          <a:latin typeface="Arial"/>
                          <a:cs typeface="Arial"/>
                        </a:rPr>
                        <a:t>530</a:t>
                      </a:r>
                      <a:endParaRPr lang="en-US" dirty="0">
                        <a:latin typeface="Arial"/>
                        <a:cs typeface="Arial"/>
                      </a:endParaRPr>
                    </a:p>
                  </a:txBody>
                  <a:tcPr>
                    <a:solidFill>
                      <a:schemeClr val="bg1"/>
                    </a:solidFill>
                  </a:tcPr>
                </a:tc>
                <a:tc>
                  <a:txBody>
                    <a:bodyPr/>
                    <a:lstStyle/>
                    <a:p>
                      <a:pPr algn="ctr"/>
                      <a:r>
                        <a:rPr lang="en-US" dirty="0" smtClean="0">
                          <a:latin typeface="Arial"/>
                          <a:cs typeface="Arial"/>
                        </a:rPr>
                        <a:t>W</a:t>
                      </a:r>
                      <a:endParaRPr lang="en-US" dirty="0">
                        <a:latin typeface="Arial"/>
                        <a:cs typeface="Arial"/>
                      </a:endParaRPr>
                    </a:p>
                  </a:txBody>
                  <a:tcPr>
                    <a:solidFill>
                      <a:schemeClr val="bg1"/>
                    </a:solidFill>
                  </a:tcPr>
                </a:tc>
                <a:tc>
                  <a:txBody>
                    <a:bodyPr/>
                    <a:lstStyle/>
                    <a:p>
                      <a:pPr algn="ctr"/>
                      <a:r>
                        <a:rPr lang="en-US" dirty="0" smtClean="0">
                          <a:latin typeface="Arial"/>
                          <a:cs typeface="Arial"/>
                        </a:rPr>
                        <a:t>730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I</a:t>
                      </a:r>
                      <a:endParaRPr lang="en-US" dirty="0">
                        <a:latin typeface="Arial"/>
                        <a:cs typeface="Arial"/>
                      </a:endParaRPr>
                    </a:p>
                  </a:txBody>
                  <a:tcPr>
                    <a:solidFill>
                      <a:schemeClr val="bg1"/>
                    </a:solidFill>
                  </a:tcPr>
                </a:tc>
                <a:tc>
                  <a:txBody>
                    <a:bodyPr/>
                    <a:lstStyle/>
                    <a:p>
                      <a:pPr algn="ctr"/>
                      <a:r>
                        <a:rPr lang="en-US" dirty="0" smtClean="0">
                          <a:latin typeface="Arial"/>
                          <a:cs typeface="Arial"/>
                        </a:rPr>
                        <a:t>550</a:t>
                      </a:r>
                      <a:endParaRPr lang="en-US" dirty="0">
                        <a:latin typeface="Arial"/>
                        <a:cs typeface="Arial"/>
                      </a:endParaRPr>
                    </a:p>
                  </a:txBody>
                  <a:tcPr>
                    <a:solidFill>
                      <a:schemeClr val="bg1"/>
                    </a:solidFill>
                  </a:tcPr>
                </a:tc>
                <a:tc gridSpan="2">
                  <a:txBody>
                    <a:bodyPr/>
                    <a:lstStyle/>
                    <a:p>
                      <a:pPr algn="ctr"/>
                      <a:endParaRPr lang="en-US" dirty="0">
                        <a:latin typeface="Arial"/>
                        <a:cs typeface="Arial"/>
                      </a:endParaRPr>
                    </a:p>
                  </a:txBody>
                  <a:tcPr>
                    <a:solidFill>
                      <a:schemeClr val="bg1"/>
                    </a:solidFill>
                  </a:tcPr>
                </a:tc>
                <a:tc hMerge="1">
                  <a:txBody>
                    <a:bodyPr/>
                    <a:lstStyle/>
                    <a:p>
                      <a:pPr algn="ct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31529215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smtClean="0">
                <a:solidFill>
                  <a:srgbClr val="660066"/>
                </a:solidFill>
              </a:rPr>
              <a:t>Find the median of the data.</a:t>
            </a:r>
          </a:p>
          <a:p>
            <a:pPr lvl="1" algn="l"/>
            <a:r>
              <a:rPr lang="en-US" dirty="0">
                <a:solidFill>
                  <a:srgbClr val="000000"/>
                </a:solidFill>
              </a:rPr>
              <a:t>The median is the middle-most data value. There are an odd number of data values, so the median is the 13th data value, 390.</a:t>
            </a:r>
          </a:p>
          <a:p>
            <a:pPr lvl="1" algn="l"/>
            <a:r>
              <a:rPr lang="en-US" dirty="0">
                <a:solidFill>
                  <a:srgbClr val="000000"/>
                </a:solidFill>
              </a:rPr>
              <a:t>	</a:t>
            </a:r>
          </a:p>
          <a:p>
            <a:pPr marL="514350" indent="-514350">
              <a:buFont typeface="+mj-lt"/>
              <a:buAutoNum type="arabicPeriod" startAt="2"/>
            </a:pPr>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801709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Find the </a:t>
            </a:r>
            <a:r>
              <a:rPr lang="en-US" sz="2800" b="1" dirty="0" smtClean="0">
                <a:solidFill>
                  <a:srgbClr val="660066"/>
                </a:solidFill>
              </a:rPr>
              <a:t>first quartile </a:t>
            </a:r>
            <a:r>
              <a:rPr lang="en-US" sz="2800" b="1" dirty="0">
                <a:solidFill>
                  <a:srgbClr val="660066"/>
                </a:solidFill>
              </a:rPr>
              <a:t>of the </a:t>
            </a:r>
            <a:r>
              <a:rPr lang="en-US" sz="2800" b="1" dirty="0" smtClean="0">
                <a:solidFill>
                  <a:srgbClr val="660066"/>
                </a:solidFill>
              </a:rPr>
              <a:t>data.</a:t>
            </a:r>
          </a:p>
          <a:p>
            <a:pPr lvl="1" algn="l"/>
            <a:r>
              <a:rPr lang="en-US" dirty="0">
                <a:solidFill>
                  <a:srgbClr val="000000"/>
                </a:solidFill>
              </a:rPr>
              <a:t>The first quartile is the middle-most value of the lower half of the data. There are 12 data values in the lower half of the data, so the first quartile is the average of the sixth and seventh data values (320 and 330).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785065649"/>
              </p:ext>
            </p:extLst>
          </p:nvPr>
        </p:nvGraphicFramePr>
        <p:xfrm>
          <a:off x="1423381" y="3323246"/>
          <a:ext cx="2108200" cy="800100"/>
        </p:xfrm>
        <a:graphic>
          <a:graphicData uri="http://schemas.openxmlformats.org/presentationml/2006/ole">
            <mc:AlternateContent xmlns:mc="http://schemas.openxmlformats.org/markup-compatibility/2006">
              <mc:Choice xmlns:v="urn:schemas-microsoft-com:vml" Requires="v">
                <p:oleObj spid="_x0000_s87048" name="Equation" r:id="rId3" imgW="2108200" imgH="800100" progId="Equation.DSMT4">
                  <p:embed/>
                </p:oleObj>
              </mc:Choice>
              <mc:Fallback>
                <p:oleObj name="Equation" r:id="rId3" imgW="2108200" imgH="800100" progId="Equation.DSMT4">
                  <p:embed/>
                  <p:pic>
                    <p:nvPicPr>
                      <p:cNvPr id="0" name=""/>
                      <p:cNvPicPr/>
                      <p:nvPr/>
                    </p:nvPicPr>
                    <p:blipFill>
                      <a:blip r:embed="rId4"/>
                      <a:stretch>
                        <a:fillRect/>
                      </a:stretch>
                    </p:blipFill>
                    <p:spPr>
                      <a:xfrm>
                        <a:off x="1423381" y="3323246"/>
                        <a:ext cx="2108200" cy="800100"/>
                      </a:xfrm>
                      <a:prstGeom prst="rect">
                        <a:avLst/>
                      </a:prstGeom>
                    </p:spPr>
                  </p:pic>
                </p:oleObj>
              </mc:Fallback>
            </mc:AlternateContent>
          </a:graphicData>
        </a:graphic>
      </p:graphicFrame>
    </p:spTree>
    <p:extLst>
      <p:ext uri="{BB962C8B-B14F-4D97-AF65-F5344CB8AC3E}">
        <p14:creationId xmlns:p14="http://schemas.microsoft.com/office/powerpoint/2010/main" val="28156743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05443" cy="4998233"/>
          </a:xfrm>
        </p:spPr>
        <p:txBody>
          <a:bodyPr>
            <a:normAutofit/>
          </a:bodyPr>
          <a:lstStyle/>
          <a:p>
            <a:pPr eaLnBrk="1" hangingPunct="1">
              <a:defRPr/>
            </a:pPr>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p>
          <a:p>
            <a:pPr marL="514350" indent="-514350" eaLnBrk="1" hangingPunct="1">
              <a:buFont typeface="+mj-lt"/>
              <a:buAutoNum type="arabicPeriod" startAt="4"/>
              <a:defRPr/>
            </a:pPr>
            <a:r>
              <a:rPr lang="en-US" sz="2800" b="1" dirty="0">
                <a:solidFill>
                  <a:srgbClr val="660066"/>
                </a:solidFill>
              </a:rPr>
              <a:t>Find the </a:t>
            </a:r>
            <a:r>
              <a:rPr lang="en-US" sz="2800" b="1" dirty="0" smtClean="0">
                <a:solidFill>
                  <a:srgbClr val="660066"/>
                </a:solidFill>
              </a:rPr>
              <a:t>third quartile of the data.</a:t>
            </a:r>
          </a:p>
          <a:p>
            <a:pPr lvl="1" algn="l"/>
            <a:r>
              <a:rPr lang="en-US" dirty="0">
                <a:solidFill>
                  <a:srgbClr val="000000"/>
                </a:solidFill>
              </a:rPr>
              <a:t>The third quartile is the middle-most value of the upper half of the data. There are 12 data values in the upper half of the data, so the third quartile is </a:t>
            </a:r>
            <a:r>
              <a:rPr lang="en-US" dirty="0" smtClean="0">
                <a:solidFill>
                  <a:srgbClr val="000000"/>
                </a:solidFill>
              </a:rPr>
              <a:t/>
            </a:r>
            <a:br>
              <a:rPr lang="en-US" dirty="0" smtClean="0">
                <a:solidFill>
                  <a:srgbClr val="000000"/>
                </a:solidFill>
              </a:rPr>
            </a:br>
            <a:r>
              <a:rPr lang="en-US" dirty="0" smtClean="0">
                <a:solidFill>
                  <a:srgbClr val="000000"/>
                </a:solidFill>
              </a:rPr>
              <a:t>the </a:t>
            </a:r>
            <a:r>
              <a:rPr lang="en-US" dirty="0">
                <a:solidFill>
                  <a:srgbClr val="000000"/>
                </a:solidFill>
              </a:rPr>
              <a:t>average of the 19th and 20th data values </a:t>
            </a:r>
            <a:r>
              <a:rPr lang="en-US" dirty="0" smtClean="0">
                <a:solidFill>
                  <a:srgbClr val="000000"/>
                </a:solidFill>
              </a:rPr>
              <a:t/>
            </a:r>
            <a:br>
              <a:rPr lang="en-US" dirty="0" smtClean="0">
                <a:solidFill>
                  <a:srgbClr val="000000"/>
                </a:solidFill>
              </a:rPr>
            </a:br>
            <a:r>
              <a:rPr lang="en-US" dirty="0" smtClean="0">
                <a:solidFill>
                  <a:srgbClr val="000000"/>
                </a:solidFill>
              </a:rPr>
              <a:t>(</a:t>
            </a:r>
            <a:r>
              <a:rPr lang="en-US" dirty="0">
                <a:solidFill>
                  <a:srgbClr val="000000"/>
                </a:solidFill>
              </a:rPr>
              <a:t>520 and 520).</a:t>
            </a:r>
          </a:p>
          <a:p>
            <a:pPr lvl="1" algn="l">
              <a:spcAft>
                <a:spcPts val="1200"/>
              </a:spcAft>
            </a:pPr>
            <a:endParaRPr lang="en-US" b="1"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590042068"/>
              </p:ext>
            </p:extLst>
          </p:nvPr>
        </p:nvGraphicFramePr>
        <p:xfrm>
          <a:off x="1493933" y="3723296"/>
          <a:ext cx="2108200" cy="800100"/>
        </p:xfrm>
        <a:graphic>
          <a:graphicData uri="http://schemas.openxmlformats.org/presentationml/2006/ole">
            <mc:AlternateContent xmlns:mc="http://schemas.openxmlformats.org/markup-compatibility/2006">
              <mc:Choice xmlns:v="urn:schemas-microsoft-com:vml" Requires="v">
                <p:oleObj spid="_x0000_s88072" name="Equation" r:id="rId3" imgW="2108200" imgH="800100" progId="Equation.DSMT4">
                  <p:embed/>
                </p:oleObj>
              </mc:Choice>
              <mc:Fallback>
                <p:oleObj name="Equation" r:id="rId3" imgW="2108200" imgH="800100" progId="Equation.DSMT4">
                  <p:embed/>
                  <p:pic>
                    <p:nvPicPr>
                      <p:cNvPr id="0" name=""/>
                      <p:cNvPicPr/>
                      <p:nvPr/>
                    </p:nvPicPr>
                    <p:blipFill>
                      <a:blip r:embed="rId4"/>
                      <a:stretch>
                        <a:fillRect/>
                      </a:stretch>
                    </p:blipFill>
                    <p:spPr>
                      <a:xfrm>
                        <a:off x="1493933" y="3723296"/>
                        <a:ext cx="2108200" cy="800100"/>
                      </a:xfrm>
                      <a:prstGeom prst="rect">
                        <a:avLst/>
                      </a:prstGeom>
                    </p:spPr>
                  </p:pic>
                </p:oleObj>
              </mc:Fallback>
            </mc:AlternateContent>
          </a:graphicData>
        </a:graphic>
      </p:graphicFrame>
    </p:spTree>
    <p:extLst>
      <p:ext uri="{BB962C8B-B14F-4D97-AF65-F5344CB8AC3E}">
        <p14:creationId xmlns:p14="http://schemas.microsoft.com/office/powerpoint/2010/main" val="1883177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76782"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startAt="5"/>
            </a:pPr>
            <a:r>
              <a:rPr lang="en-US" sz="2800" b="1" dirty="0" smtClean="0">
                <a:solidFill>
                  <a:srgbClr val="660066"/>
                </a:solidFill>
              </a:rPr>
              <a:t>Draw </a:t>
            </a:r>
            <a:r>
              <a:rPr lang="en-US" sz="2800" b="1" dirty="0">
                <a:solidFill>
                  <a:srgbClr val="660066"/>
                </a:solidFill>
              </a:rPr>
              <a:t>a number line that includes the minimum and maximum </a:t>
            </a:r>
            <a:r>
              <a:rPr lang="en-US" sz="2800" b="1" dirty="0" smtClean="0">
                <a:solidFill>
                  <a:srgbClr val="660066"/>
                </a:solidFill>
              </a:rPr>
              <a:t>data </a:t>
            </a:r>
            <a:r>
              <a:rPr lang="en-US" sz="2800" b="1" dirty="0">
                <a:solidFill>
                  <a:srgbClr val="660066"/>
                </a:solidFill>
              </a:rPr>
              <a:t>values.</a:t>
            </a:r>
          </a:p>
          <a:p>
            <a:pPr marL="512064" lvl="1" algn="l"/>
            <a:r>
              <a:rPr lang="en-US" dirty="0">
                <a:solidFill>
                  <a:schemeClr val="tx1"/>
                </a:solidFill>
              </a:rPr>
              <a:t>The minimum data value is 250, and the maximum data value is 730. If counting by 50s, extend the number line to 750.</a:t>
            </a:r>
          </a:p>
          <a:p>
            <a:pPr>
              <a:spcAft>
                <a:spcPts val="1200"/>
              </a:spcAft>
            </a:pPr>
            <a:endParaRPr lang="en-US" b="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pic>
        <p:nvPicPr>
          <p:cNvPr id="14" name="Picture 13" descr="Image68768.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495" y="3501338"/>
            <a:ext cx="7215136" cy="698239"/>
          </a:xfrm>
          <a:prstGeom prst="rect">
            <a:avLst/>
          </a:prstGeom>
        </p:spPr>
      </p:pic>
    </p:spTree>
    <p:extLst>
      <p:ext uri="{BB962C8B-B14F-4D97-AF65-F5344CB8AC3E}">
        <p14:creationId xmlns:p14="http://schemas.microsoft.com/office/powerpoint/2010/main" val="16599296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66703"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57784">
              <a:buFont typeface="+mj-lt"/>
              <a:buAutoNum type="arabicPeriod" startAt="6"/>
            </a:pPr>
            <a:r>
              <a:rPr lang="en-US" sz="2800" b="1" dirty="0" smtClean="0">
                <a:solidFill>
                  <a:srgbClr val="660066"/>
                </a:solidFill>
              </a:rPr>
              <a:t>Draw </a:t>
            </a:r>
            <a:r>
              <a:rPr lang="en-US" sz="2800" b="1" dirty="0">
                <a:solidFill>
                  <a:srgbClr val="660066"/>
                </a:solidFill>
              </a:rPr>
              <a:t>a box, beginning at the first quartile (325) and ending at the third quartile (520).</a:t>
            </a:r>
          </a:p>
          <a:p>
            <a:endParaRPr lang="en-US" sz="2800" b="1" dirty="0">
              <a:solidFill>
                <a:srgbClr val="660066"/>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pic>
        <p:nvPicPr>
          <p:cNvPr id="5" name="Picture 4" descr="Image68775.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317" y="2340413"/>
            <a:ext cx="7017491" cy="1600764"/>
          </a:xfrm>
          <a:prstGeom prst="rect">
            <a:avLst/>
          </a:prstGeom>
        </p:spPr>
      </p:pic>
    </p:spTree>
    <p:extLst>
      <p:ext uri="{BB962C8B-B14F-4D97-AF65-F5344CB8AC3E}">
        <p14:creationId xmlns:p14="http://schemas.microsoft.com/office/powerpoint/2010/main" val="6738062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7"/>
            </a:pPr>
            <a:r>
              <a:rPr lang="en-US" sz="2800" b="1" dirty="0">
                <a:solidFill>
                  <a:srgbClr val="660066"/>
                </a:solidFill>
              </a:rPr>
              <a:t>Draw a line in the box at the median (390).</a:t>
            </a:r>
          </a:p>
          <a:p>
            <a:pPr marL="514350" indent="-514350">
              <a:buFont typeface="+mj-lt"/>
              <a:buAutoNum type="arabicPeriod" startAt="7"/>
            </a:pPr>
            <a:endParaRPr lang="en-US" sz="2800" b="1" dirty="0">
              <a:solidFill>
                <a:srgbClr val="660066"/>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pic>
        <p:nvPicPr>
          <p:cNvPr id="7" name="Picture 6" descr="Image68783.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440" y="1820942"/>
            <a:ext cx="7126368" cy="1625600"/>
          </a:xfrm>
          <a:prstGeom prst="rect">
            <a:avLst/>
          </a:prstGeom>
        </p:spPr>
      </p:pic>
    </p:spTree>
    <p:extLst>
      <p:ext uri="{BB962C8B-B14F-4D97-AF65-F5344CB8AC3E}">
        <p14:creationId xmlns:p14="http://schemas.microsoft.com/office/powerpoint/2010/main" val="11584939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57784">
              <a:buFont typeface="+mj-lt"/>
              <a:buAutoNum type="arabicPeriod" startAt="8"/>
            </a:pPr>
            <a:r>
              <a:rPr lang="en-US" sz="2800" b="1" dirty="0">
                <a:solidFill>
                  <a:srgbClr val="660066"/>
                </a:solidFill>
              </a:rPr>
              <a:t>Draw a point at the minimum and maximum data values (250 and 730).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pic>
        <p:nvPicPr>
          <p:cNvPr id="6" name="Picture 5" descr="Image68790.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440" y="2259773"/>
            <a:ext cx="7194251" cy="1641085"/>
          </a:xfrm>
          <a:prstGeom prst="rect">
            <a:avLst/>
          </a:prstGeom>
        </p:spPr>
      </p:pic>
    </p:spTree>
    <p:extLst>
      <p:ext uri="{BB962C8B-B14F-4D97-AF65-F5344CB8AC3E}">
        <p14:creationId xmlns:p14="http://schemas.microsoft.com/office/powerpoint/2010/main" val="1410316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57784">
              <a:buFont typeface="+mj-lt"/>
              <a:buAutoNum type="arabicPeriod" startAt="9"/>
            </a:pPr>
            <a:r>
              <a:rPr lang="en-US" sz="2800" b="1" dirty="0">
                <a:solidFill>
                  <a:srgbClr val="660066"/>
                </a:solidFill>
              </a:rPr>
              <a:t>Connect the minimum and maximum data values to the box.</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pic>
        <p:nvPicPr>
          <p:cNvPr id="7" name="Picture 6" descr="Image68798.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440" y="2189216"/>
            <a:ext cx="7105869" cy="1620924"/>
          </a:xfrm>
          <a:prstGeom prst="rect">
            <a:avLst/>
          </a:prstGeom>
        </p:spPr>
      </p:pic>
    </p:spTree>
    <p:extLst>
      <p:ext uri="{BB962C8B-B14F-4D97-AF65-F5344CB8AC3E}">
        <p14:creationId xmlns:p14="http://schemas.microsoft.com/office/powerpoint/2010/main" val="35473632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29</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4.1.2: Representing Data </a:t>
            </a:r>
            <a:r>
              <a:rPr lang="en-US" dirty="0" smtClean="0"/>
              <a:t>Sets</a:t>
            </a:r>
            <a:endParaRPr lang="en-US" dirty="0"/>
          </a:p>
        </p:txBody>
      </p:sp>
    </p:spTree>
    <p:extLst>
      <p:ext uri="{BB962C8B-B14F-4D97-AF65-F5344CB8AC3E}">
        <p14:creationId xmlns:p14="http://schemas.microsoft.com/office/powerpoint/2010/main" val="13367365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Numerical data can be represented graphically on the real number line</a:t>
            </a:r>
            <a:r>
              <a:rPr lang="en-US" dirty="0" smtClean="0"/>
              <a:t>.</a:t>
            </a:r>
            <a:endParaRPr lang="en-US" dirty="0"/>
          </a:p>
          <a:p>
            <a:pPr marL="342900" indent="-342900">
              <a:spcAft>
                <a:spcPts val="1200"/>
              </a:spcAft>
              <a:buFont typeface="Arial"/>
              <a:buChar char="•"/>
            </a:pPr>
            <a:r>
              <a:rPr lang="en-US" dirty="0"/>
              <a:t>Dot plots and histograms show the frequency of each data value in a data set</a:t>
            </a:r>
            <a:r>
              <a:rPr lang="en-US" dirty="0" smtClean="0"/>
              <a:t>.</a:t>
            </a:r>
            <a:endParaRPr lang="en-US" dirty="0"/>
          </a:p>
          <a:p>
            <a:pPr marL="342900" indent="-342900">
              <a:spcAft>
                <a:spcPts val="1200"/>
              </a:spcAft>
              <a:buFont typeface="Arial"/>
              <a:buChar char="•"/>
            </a:pPr>
            <a:r>
              <a:rPr lang="en-US" dirty="0"/>
              <a:t>Each data value in a data set is represented by a dot over that value in a dot plot.</a:t>
            </a:r>
          </a:p>
          <a:p>
            <a:pPr marL="342900" indent="-342900">
              <a:buFont typeface="Arial"/>
              <a:buChar char="•"/>
            </a:pPr>
            <a:r>
              <a:rPr lang="en-US" dirty="0" smtClean="0"/>
              <a:t>In </a:t>
            </a:r>
            <a:r>
              <a:rPr lang="en-US" dirty="0"/>
              <a:t>a histogram, a rectangle is drawn above each value in a data set. The height of each </a:t>
            </a:r>
            <a:r>
              <a:rPr lang="en-US" dirty="0" smtClean="0"/>
              <a:t>rectangle corresponds </a:t>
            </a:r>
            <a:r>
              <a:rPr lang="en-US" dirty="0"/>
              <a:t>to the number of data points with that value.</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6"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7"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8"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9"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90"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91"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92"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r>
              <a:rPr lang="en-US" dirty="0"/>
              <a:t>A histogram can show the frequency of a range of values.</a:t>
            </a:r>
          </a:p>
          <a:p>
            <a:pPr marL="342900" indent="-342900">
              <a:spcAft>
                <a:spcPts val="1200"/>
              </a:spcAft>
              <a:buFont typeface="Arial"/>
              <a:buChar char="•"/>
            </a:pPr>
            <a:r>
              <a:rPr lang="en-US" dirty="0" smtClean="0"/>
              <a:t>The </a:t>
            </a:r>
            <a:r>
              <a:rPr lang="en-US" dirty="0"/>
              <a:t>minimum, maximum, first quartile, median, and third quartile of a data set must be calculated before creating a box plot</a:t>
            </a:r>
            <a:r>
              <a:rPr lang="en-US" dirty="0" smtClean="0"/>
              <a:t>.</a:t>
            </a:r>
          </a:p>
          <a:p>
            <a:pPr marL="342900" indent="-342900">
              <a:buFont typeface="Arial"/>
              <a:buChar char="•"/>
            </a:pPr>
            <a:r>
              <a:rPr lang="en-US" dirty="0" smtClean="0"/>
              <a:t>In </a:t>
            </a:r>
            <a:r>
              <a:rPr lang="en-US" dirty="0"/>
              <a:t>a box plot, a rectangle is drawn starting at the first quartile and ending at the third quartile. The rectangle shows the middle 50% of the data set. The median is represented in the rectangle by a line. Whiskers are drawn from the rectangle to the minimum and maximum data values.</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r>
              <a:rPr lang="en-US" dirty="0" smtClean="0"/>
              <a:t>A </a:t>
            </a:r>
            <a:r>
              <a:rPr lang="en-US" dirty="0"/>
              <a:t>box plot shows more information about the expected value of a data set than a dot plot </a:t>
            </a:r>
            <a:br>
              <a:rPr lang="en-US" dirty="0"/>
            </a:br>
            <a:r>
              <a:rPr lang="en-US" dirty="0"/>
              <a:t>or histogram.</a:t>
            </a:r>
          </a:p>
          <a:p>
            <a:pPr marL="342900" indent="-342900">
              <a:buFont typeface="Arial"/>
              <a:buChar char="•"/>
            </a:pPr>
            <a:r>
              <a:rPr lang="en-US" dirty="0" smtClean="0"/>
              <a:t>A </a:t>
            </a:r>
            <a:r>
              <a:rPr lang="en-US" dirty="0"/>
              <a:t>dot plot or histogram provides information about the size of a data set, which cannot be seen in a box plot.</a:t>
            </a:r>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confusing the mean and median</a:t>
            </a:r>
          </a:p>
          <a:p>
            <a:pPr marL="342900" indent="-342900">
              <a:spcAft>
                <a:spcPts val="1200"/>
              </a:spcAft>
              <a:buFont typeface="Arial"/>
              <a:buChar char="•"/>
            </a:pPr>
            <a:r>
              <a:rPr lang="en-US" dirty="0"/>
              <a:t>using the mean in a box plot instead of the median</a:t>
            </a:r>
          </a:p>
          <a:p>
            <a:pPr marL="342900" indent="-342900">
              <a:spcAft>
                <a:spcPts val="1200"/>
              </a:spcAft>
              <a:buFont typeface="Arial"/>
              <a:buChar char="•"/>
            </a:pPr>
            <a:r>
              <a:rPr lang="en-US" dirty="0"/>
              <a:t>incorrectly setting up the number line before creating a dot plot or </a:t>
            </a:r>
            <a:r>
              <a:rPr lang="en-US" dirty="0" smtClean="0"/>
              <a:t>histogram</a:t>
            </a:r>
            <a:endParaRPr lang="en-US" dirty="0"/>
          </a:p>
          <a:p>
            <a:pPr marL="342900" indent="-342900">
              <a:buFont typeface="Arial"/>
              <a:buChar char="•"/>
            </a:pPr>
            <a:r>
              <a:rPr lang="en-US" dirty="0" smtClean="0"/>
              <a:t>forgetting </a:t>
            </a:r>
            <a:r>
              <a:rPr lang="en-US" dirty="0"/>
              <a:t>to include data values on a dot plot or histogram because they are not labeled on the number line</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6</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A pharmacy records the number of customers each hour that the pharmacy is open. The staff is using the information to determine how many people need to be working at the pharmacy at each time of day. The number of customers is in the table </a:t>
            </a:r>
            <a:r>
              <a:rPr lang="en-US" dirty="0" smtClean="0"/>
              <a:t>on the next slide. </a:t>
            </a:r>
            <a:r>
              <a:rPr lang="en-US" dirty="0"/>
              <a:t>Use the table to create a histogram to help the pharmacy staff understand how many customers are in the pharmacy at each time of day.</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7</a:t>
            </a:fld>
            <a:endParaRPr lang="en-US" dirty="0"/>
          </a:p>
        </p:txBody>
      </p:sp>
      <p:sp>
        <p:nvSpPr>
          <p:cNvPr id="3" name="Footer Placeholder 2"/>
          <p:cNvSpPr>
            <a:spLocks noGrp="1"/>
          </p:cNvSpPr>
          <p:nvPr>
            <p:ph type="ftr" sz="quarter" idx="13"/>
          </p:nvPr>
        </p:nvSpPr>
        <p:spPr/>
        <p:txBody>
          <a:bodyPr/>
          <a:lstStyle/>
          <a:p>
            <a:pPr>
              <a:defRPr/>
            </a:pPr>
            <a:r>
              <a:rPr lang="en-US" smtClean="0"/>
              <a:t>4.1.2: Representing Data Sets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4.1.2: Representing Data Sets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71291125"/>
              </p:ext>
            </p:extLst>
          </p:nvPr>
        </p:nvGraphicFramePr>
        <p:xfrm>
          <a:off x="1221923" y="1341154"/>
          <a:ext cx="6643004" cy="3999314"/>
        </p:xfrm>
        <a:graphic>
          <a:graphicData uri="http://schemas.openxmlformats.org/drawingml/2006/table">
            <a:tbl>
              <a:tblPr firstRow="1" bandRow="1">
                <a:tableStyleId>{5940675A-B579-460E-94D1-54222C63F5DA}</a:tableStyleId>
              </a:tblPr>
              <a:tblGrid>
                <a:gridCol w="3275349"/>
                <a:gridCol w="3367655"/>
              </a:tblGrid>
              <a:tr h="43315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Time frame</a:t>
                      </a:r>
                    </a:p>
                  </a:txBody>
                  <a:tcPr>
                    <a:solidFill>
                      <a:schemeClr val="bg1">
                        <a:lumMod val="85000"/>
                      </a:schemeClr>
                    </a:solidFill>
                  </a:tcPr>
                </a:tc>
                <a:tc>
                  <a:txBody>
                    <a:bodyPr/>
                    <a:lstStyle/>
                    <a:p>
                      <a:pPr algn="ctr"/>
                      <a:r>
                        <a:rPr lang="en-US" sz="2200" b="1" dirty="0" smtClean="0">
                          <a:latin typeface="Arial"/>
                          <a:cs typeface="Arial"/>
                        </a:rPr>
                        <a:t>Number of customers</a:t>
                      </a:r>
                      <a:endParaRPr lang="en-US" sz="2200" b="1" dirty="0">
                        <a:latin typeface="Arial"/>
                        <a:cs typeface="Arial"/>
                      </a:endParaRPr>
                    </a:p>
                  </a:txBody>
                  <a:tcPr>
                    <a:solidFill>
                      <a:schemeClr val="bg1">
                        <a:lumMod val="85000"/>
                      </a:schemeClr>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8:00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.–9:00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9:00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.–10:00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10:00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.–11:00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11:00 </a:t>
                      </a:r>
                      <a:r>
                        <a:rPr lang="es-ES_tradnl" sz="2000" b="0" i="0" u="none" strike="noStrike" kern="1200" cap="small" baseline="0" dirty="0" smtClean="0">
                          <a:solidFill>
                            <a:schemeClr val="tx1"/>
                          </a:solidFill>
                          <a:latin typeface="Arial"/>
                          <a:ea typeface="+mn-ea"/>
                          <a:cs typeface="Arial"/>
                        </a:rPr>
                        <a:t>a.m</a:t>
                      </a:r>
                      <a:r>
                        <a:rPr lang="es-ES_tradnl" sz="2000" b="0" i="0" u="none" strike="noStrike" kern="1200" baseline="0" dirty="0" smtClean="0">
                          <a:solidFill>
                            <a:schemeClr val="tx1"/>
                          </a:solidFill>
                          <a:latin typeface="Arial"/>
                          <a:ea typeface="+mn-ea"/>
                          <a:cs typeface="Arial"/>
                        </a:rPr>
                        <a:t>.–12:00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14</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12:00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.–1:00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23</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1:00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.–2:00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12</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2:00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.–3:00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3:00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.–4:00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r>
              <a:tr h="383305">
                <a:tc>
                  <a:txBody>
                    <a:bodyPr/>
                    <a:lstStyle/>
                    <a:p>
                      <a:pPr algn="ctr" rtl="0"/>
                      <a:r>
                        <a:rPr lang="es-ES_tradnl" sz="2000" b="0" i="0" u="none" strike="noStrike" kern="1200" baseline="0" dirty="0" smtClean="0">
                          <a:solidFill>
                            <a:schemeClr val="tx1"/>
                          </a:solidFill>
                          <a:latin typeface="Arial"/>
                          <a:ea typeface="+mn-ea"/>
                          <a:cs typeface="Arial"/>
                        </a:rPr>
                        <a:t>4:00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.–5:00 </a:t>
                      </a:r>
                      <a:r>
                        <a:rPr lang="es-ES_tradnl" sz="2000" b="0" i="0" u="none" strike="noStrike" kern="1200" cap="small" baseline="0" dirty="0" smtClean="0">
                          <a:solidFill>
                            <a:schemeClr val="tx1"/>
                          </a:solidFill>
                          <a:latin typeface="Arial"/>
                          <a:ea typeface="+mn-ea"/>
                          <a:cs typeface="Arial"/>
                        </a:rPr>
                        <a:t>p.m</a:t>
                      </a:r>
                      <a:r>
                        <a:rPr lang="es-ES_tradnl" sz="2000" b="0" i="0" u="none" strike="noStrike" kern="1200" baseline="0" dirty="0" smtClean="0">
                          <a:solidFill>
                            <a:schemeClr val="tx1"/>
                          </a:solidFill>
                          <a:latin typeface="Arial"/>
                          <a:ea typeface="+mn-ea"/>
                          <a:cs typeface="Arial"/>
                        </a:rPr>
                        <a:t>.</a:t>
                      </a:r>
                    </a:p>
                  </a:txBody>
                  <a:tcPr>
                    <a:solidFill>
                      <a:schemeClr val="bg1"/>
                    </a:solidFill>
                  </a:tcPr>
                </a:tc>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Draw a number line on an </a:t>
            </a:r>
            <a:r>
              <a:rPr lang="en-US" sz="2800" b="1" i="1" dirty="0">
                <a:solidFill>
                  <a:srgbClr val="660066"/>
                </a:solidFill>
              </a:rPr>
              <a:t>x</a:t>
            </a:r>
            <a:r>
              <a:rPr lang="en-US" sz="2800" b="1" dirty="0">
                <a:solidFill>
                  <a:srgbClr val="660066"/>
                </a:solidFill>
              </a:rPr>
              <a:t>-axis that corresponds to the range of the data</a:t>
            </a:r>
            <a:r>
              <a:rPr lang="en-US" sz="2800" b="1" dirty="0" smtClean="0">
                <a:solidFill>
                  <a:srgbClr val="660066"/>
                </a:solidFill>
              </a:rPr>
              <a:t>.</a:t>
            </a:r>
          </a:p>
          <a:p>
            <a:pPr marL="512064" lvl="1" algn="l"/>
            <a:r>
              <a:rPr lang="en-US" dirty="0">
                <a:solidFill>
                  <a:schemeClr val="tx1"/>
                </a:solidFill>
              </a:rPr>
              <a:t>The </a:t>
            </a:r>
            <a:r>
              <a:rPr lang="en-US" i="1" dirty="0">
                <a:solidFill>
                  <a:schemeClr val="tx1"/>
                </a:solidFill>
              </a:rPr>
              <a:t>x</a:t>
            </a:r>
            <a:r>
              <a:rPr lang="en-US" dirty="0">
                <a:solidFill>
                  <a:schemeClr val="tx1"/>
                </a:solidFill>
              </a:rPr>
              <a:t>-axis for this data will show the times the customers were counted. The number line for the pharmacy must include the </a:t>
            </a:r>
            <a:r>
              <a:rPr lang="en-US" dirty="0" smtClean="0">
                <a:solidFill>
                  <a:schemeClr val="tx1"/>
                </a:solidFill>
              </a:rPr>
              <a:t>times from 8</a:t>
            </a:r>
            <a:r>
              <a:rPr lang="en-US" dirty="0">
                <a:solidFill>
                  <a:schemeClr val="tx1"/>
                </a:solidFill>
              </a:rPr>
              <a:t>:00 </a:t>
            </a:r>
            <a:r>
              <a:rPr lang="es-ES_tradnl" cap="small" dirty="0" err="1" smtClean="0">
                <a:solidFill>
                  <a:schemeClr val="tx1"/>
                </a:solidFill>
              </a:rPr>
              <a:t>a.m</a:t>
            </a:r>
            <a:r>
              <a:rPr lang="en-US" dirty="0" smtClean="0">
                <a:solidFill>
                  <a:schemeClr val="tx1"/>
                </a:solidFill>
              </a:rPr>
              <a:t>. </a:t>
            </a:r>
            <a:r>
              <a:rPr lang="en-US" dirty="0">
                <a:solidFill>
                  <a:schemeClr val="tx1"/>
                </a:solidFill>
              </a:rPr>
              <a:t>until 5:00 </a:t>
            </a:r>
            <a:r>
              <a:rPr lang="es-ES_tradnl" cap="small" dirty="0" err="1">
                <a:solidFill>
                  <a:schemeClr val="tx1"/>
                </a:solidFill>
              </a:rPr>
              <a:t>p.m</a:t>
            </a:r>
            <a:r>
              <a:rPr lang="en-US" dirty="0" smtClean="0">
                <a:solidFill>
                  <a:schemeClr val="tx1"/>
                </a:solidFill>
              </a:rPr>
              <a:t>. </a:t>
            </a:r>
            <a:r>
              <a:rPr lang="en-US" dirty="0">
                <a:solidFill>
                  <a:schemeClr val="tx1"/>
                </a:solidFill>
              </a:rPr>
              <a:t>If using a number line that counts by twos, extend the number line to 6:00 </a:t>
            </a:r>
            <a:r>
              <a:rPr lang="es-ES_tradnl" cap="small" dirty="0" err="1">
                <a:solidFill>
                  <a:schemeClr val="tx1"/>
                </a:solidFill>
              </a:rPr>
              <a:t>p.m</a:t>
            </a:r>
            <a:r>
              <a:rPr lang="en-US" dirty="0" smtClean="0">
                <a:solidFill>
                  <a:schemeClr val="tx1"/>
                </a:solidFill>
              </a:rPr>
              <a:t>.</a:t>
            </a:r>
            <a:endParaRPr lang="en-US" dirty="0">
              <a:solidFill>
                <a:schemeClr val="tx1"/>
              </a:solidFill>
            </a:endParaRPr>
          </a:p>
          <a:p>
            <a:pPr marL="514350" indent="-514350">
              <a:buFont typeface="+mj-lt"/>
              <a:buAutoNum type="arabicPeriod"/>
            </a:pPr>
            <a:endParaRPr lang="en-US" sz="2800" b="1" dirty="0">
              <a:solidFill>
                <a:srgbClr val="660066"/>
              </a:solidFill>
            </a:endParaRPr>
          </a:p>
          <a:p>
            <a:pPr eaLnBrk="1" hangingPunct="1">
              <a:defRPr/>
            </a:pP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9</a:t>
            </a:fld>
            <a:endParaRPr lang="en-US" dirty="0"/>
          </a:p>
        </p:txBody>
      </p:sp>
      <p:sp>
        <p:nvSpPr>
          <p:cNvPr id="2" name="Footer Placeholder 1"/>
          <p:cNvSpPr>
            <a:spLocks noGrp="1"/>
          </p:cNvSpPr>
          <p:nvPr>
            <p:ph type="ftr" sz="quarter" idx="13"/>
          </p:nvPr>
        </p:nvSpPr>
        <p:spPr/>
        <p:txBody>
          <a:bodyPr/>
          <a:lstStyle/>
          <a:p>
            <a:pPr>
              <a:defRPr/>
            </a:pPr>
            <a:r>
              <a:rPr lang="en-US" smtClean="0"/>
              <a:t>4.1.2: Representing Data Sets</a:t>
            </a:r>
            <a:endParaRPr lang="en-US" dirty="0"/>
          </a:p>
        </p:txBody>
      </p:sp>
      <p:pic>
        <p:nvPicPr>
          <p:cNvPr id="4" name="Picture 3" descr="U4L1_1.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487" y="4202330"/>
            <a:ext cx="4960192" cy="978066"/>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9564</TotalTime>
  <Words>1742</Words>
  <Application>Microsoft Macintosh PowerPoint</Application>
  <PresentationFormat>On-screen Show (4:3)</PresentationFormat>
  <Paragraphs>278</Paragraphs>
  <Slides>29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152</cp:revision>
  <dcterms:created xsi:type="dcterms:W3CDTF">2012-02-22T19:14:19Z</dcterms:created>
  <dcterms:modified xsi:type="dcterms:W3CDTF">2012-06-04T18:42:46Z</dcterms:modified>
  <cp:category/>
</cp:coreProperties>
</file>