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56" r:id="rId2"/>
    <p:sldId id="355" r:id="rId3"/>
    <p:sldId id="258" r:id="rId4"/>
    <p:sldId id="259" r:id="rId5"/>
    <p:sldId id="291" r:id="rId6"/>
    <p:sldId id="260" r:id="rId7"/>
    <p:sldId id="349" r:id="rId8"/>
    <p:sldId id="350" r:id="rId9"/>
    <p:sldId id="290" r:id="rId10"/>
    <p:sldId id="294" r:id="rId11"/>
    <p:sldId id="295" r:id="rId12"/>
    <p:sldId id="296" r:id="rId13"/>
    <p:sldId id="356" r:id="rId14"/>
    <p:sldId id="357" r:id="rId15"/>
    <p:sldId id="358" r:id="rId16"/>
    <p:sldId id="366" r:id="rId17"/>
    <p:sldId id="336" r:id="rId18"/>
    <p:sldId id="362" r:id="rId19"/>
    <p:sldId id="338" r:id="rId20"/>
    <p:sldId id="359" r:id="rId21"/>
    <p:sldId id="360" r:id="rId22"/>
    <p:sldId id="361" r:id="rId23"/>
    <p:sldId id="363" r:id="rId24"/>
    <p:sldId id="364" r:id="rId25"/>
    <p:sldId id="365" r:id="rId26"/>
    <p:sldId id="367" r:id="rId27"/>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91" d="100"/>
          <a:sy n="91" d="100"/>
        </p:scale>
        <p:origin x="-120" y="-112"/>
      </p:cViewPr>
      <p:guideLst>
        <p:guide orient="horz" pos="1795"/>
        <p:guide pos="286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/CAU4L1S1MeanAbsDev</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16</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/CAU4L1S1IQRDev</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26</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4.1.1: Summarizing Numerical Data Sets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3994814754"/>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4.1.1: Summarizing Numerical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4.1.1: Summarizing Numerical Data Sets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alch.com/ei/CAU4L1S1MeanAbsDev" TargetMode="External"/><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walch.com/ei/CAU4L1S1IQRDev" TargetMode="External"/><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595582"/>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b="1" dirty="0"/>
              <a:t>Measures of center</a:t>
            </a:r>
            <a:r>
              <a:rPr lang="en-US" dirty="0"/>
              <a:t> and variability can be used to describe a data set. The mean and median are two measures of center. The </a:t>
            </a:r>
            <a:r>
              <a:rPr lang="en-US" b="1" dirty="0"/>
              <a:t>mean</a:t>
            </a:r>
            <a:r>
              <a:rPr lang="en-US" dirty="0"/>
              <a:t> is the average value of the data. The </a:t>
            </a:r>
            <a:r>
              <a:rPr lang="en-US" b="1" dirty="0"/>
              <a:t>median</a:t>
            </a:r>
            <a:r>
              <a:rPr lang="en-US" dirty="0"/>
              <a:t> is the middle-most value in a data set. These measures are used to generalize data sets and identify common or expected values. Interquartile range and mean absolute</a:t>
            </a:r>
            <a:r>
              <a:rPr lang="en-US" b="1" dirty="0"/>
              <a:t> </a:t>
            </a:r>
            <a:r>
              <a:rPr lang="en-US" dirty="0"/>
              <a:t>deviation describe variability of the data set. </a:t>
            </a:r>
            <a:r>
              <a:rPr lang="en-US" b="1" dirty="0"/>
              <a:t>Interquartile range</a:t>
            </a:r>
            <a:r>
              <a:rPr lang="en-US" dirty="0"/>
              <a:t> is the difference between the third and first quartiles. The </a:t>
            </a:r>
            <a:r>
              <a:rPr lang="en-US" b="1" dirty="0"/>
              <a:t>first quartile</a:t>
            </a:r>
            <a:r>
              <a:rPr lang="en-US" dirty="0"/>
              <a:t> is the median of the lower half of the data set.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A website captures information </a:t>
            </a:r>
            <a:r>
              <a:rPr lang="en-US" dirty="0" smtClean="0"/>
              <a:t/>
            </a:r>
            <a:br>
              <a:rPr lang="en-US" dirty="0" smtClean="0"/>
            </a:br>
            <a:r>
              <a:rPr lang="en-US" dirty="0" smtClean="0"/>
              <a:t>about </a:t>
            </a:r>
            <a:r>
              <a:rPr lang="en-US" dirty="0"/>
              <a:t>each </a:t>
            </a:r>
            <a:r>
              <a:rPr lang="en-US" dirty="0" smtClean="0"/>
              <a:t>customer’s </a:t>
            </a:r>
            <a:r>
              <a:rPr lang="en-US" dirty="0"/>
              <a:t>order. </a:t>
            </a:r>
            <a:r>
              <a:rPr lang="en-US" dirty="0" smtClean="0"/>
              <a:t/>
            </a:r>
            <a:br>
              <a:rPr lang="en-US" dirty="0" smtClean="0"/>
            </a:br>
            <a:r>
              <a:rPr lang="en-US" dirty="0" smtClean="0"/>
              <a:t>The total </a:t>
            </a:r>
            <a:r>
              <a:rPr lang="en-US" dirty="0"/>
              <a:t>dollar amounts of the </a:t>
            </a:r>
            <a:r>
              <a:rPr lang="en-US" dirty="0" smtClean="0"/>
              <a:t/>
            </a:r>
            <a:br>
              <a:rPr lang="en-US" dirty="0" smtClean="0"/>
            </a:br>
            <a:r>
              <a:rPr lang="en-US" dirty="0" smtClean="0"/>
              <a:t>last 8 orders </a:t>
            </a:r>
            <a:r>
              <a:rPr lang="en-US" dirty="0"/>
              <a:t>are listed in the </a:t>
            </a:r>
            <a:r>
              <a:rPr lang="en-US" dirty="0" smtClean="0"/>
              <a:t/>
            </a:r>
            <a:br>
              <a:rPr lang="en-US" dirty="0" smtClean="0"/>
            </a:br>
            <a:r>
              <a:rPr lang="en-US" dirty="0" smtClean="0"/>
              <a:t>table to the right. What </a:t>
            </a:r>
            <a:r>
              <a:rPr lang="en-US" dirty="0"/>
              <a:t>is </a:t>
            </a:r>
            <a:r>
              <a:rPr lang="en-US" dirty="0" smtClean="0"/>
              <a:t/>
            </a:r>
            <a:br>
              <a:rPr lang="en-US" dirty="0" smtClean="0"/>
            </a:br>
            <a:r>
              <a:rPr lang="en-US" dirty="0" smtClean="0"/>
              <a:t>the </a:t>
            </a:r>
            <a:r>
              <a:rPr lang="en-US" dirty="0"/>
              <a:t>mean </a:t>
            </a:r>
            <a:r>
              <a:rPr lang="en-US" dirty="0" smtClean="0"/>
              <a:t>absolute </a:t>
            </a:r>
            <a:r>
              <a:rPr lang="en-US" dirty="0"/>
              <a:t>deviation </a:t>
            </a:r>
            <a:r>
              <a:rPr lang="en-US" dirty="0" smtClean="0"/>
              <a:t/>
            </a:r>
            <a:br>
              <a:rPr lang="en-US" dirty="0" smtClean="0"/>
            </a:br>
            <a:r>
              <a:rPr lang="en-US" dirty="0" smtClean="0"/>
              <a:t>of </a:t>
            </a:r>
            <a:r>
              <a:rPr lang="en-US" dirty="0"/>
              <a:t>the data?</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10</a:t>
            </a:fld>
            <a:endParaRPr lang="en-US" dirty="0"/>
          </a:p>
        </p:txBody>
      </p:sp>
      <p:sp>
        <p:nvSpPr>
          <p:cNvPr id="3" name="Footer Placeholder 2"/>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3680990401"/>
              </p:ext>
            </p:extLst>
          </p:nvPr>
        </p:nvGraphicFramePr>
        <p:xfrm>
          <a:off x="5233000" y="1739711"/>
          <a:ext cx="3283593" cy="3596640"/>
        </p:xfrm>
        <a:graphic>
          <a:graphicData uri="http://schemas.openxmlformats.org/drawingml/2006/table">
            <a:tbl>
              <a:tblPr firstRow="1" bandRow="1">
                <a:tableStyleId>{5940675A-B579-460E-94D1-54222C63F5DA}</a:tableStyleId>
              </a:tblPr>
              <a:tblGrid>
                <a:gridCol w="965467"/>
                <a:gridCol w="2318126"/>
              </a:tblGrid>
              <a:tr h="370840">
                <a:tc>
                  <a:txBody>
                    <a:bodyPr/>
                    <a:lstStyle/>
                    <a:p>
                      <a:pPr algn="ctr"/>
                      <a:r>
                        <a:rPr lang="en-US" sz="2200" b="1" dirty="0" smtClean="0">
                          <a:latin typeface="Arial"/>
                          <a:cs typeface="Arial"/>
                        </a:rPr>
                        <a:t>Order</a:t>
                      </a:r>
                      <a:endParaRPr lang="en-US" sz="2200" b="1" dirty="0">
                        <a:latin typeface="Arial"/>
                        <a:cs typeface="Arial"/>
                      </a:endParaRPr>
                    </a:p>
                  </a:txBody>
                  <a:tcPr>
                    <a:solidFill>
                      <a:schemeClr val="bg1">
                        <a:lumMod val="85000"/>
                      </a:schemeClr>
                    </a:solidFill>
                  </a:tcPr>
                </a:tc>
                <a:tc>
                  <a:txBody>
                    <a:bodyPr/>
                    <a:lstStyle/>
                    <a:p>
                      <a:pPr algn="ctr"/>
                      <a:r>
                        <a:rPr lang="en-US" sz="2200" b="1" dirty="0" smtClean="0">
                          <a:latin typeface="Arial"/>
                          <a:cs typeface="Arial"/>
                        </a:rPr>
                        <a:t>Dollar</a:t>
                      </a:r>
                      <a:r>
                        <a:rPr lang="en-US" sz="2200" b="1" baseline="0" dirty="0" smtClean="0">
                          <a:latin typeface="Arial"/>
                          <a:cs typeface="Arial"/>
                        </a:rPr>
                        <a:t> amount</a:t>
                      </a:r>
                      <a:endParaRPr lang="en-US" sz="2200" b="1" dirty="0">
                        <a:latin typeface="Arial"/>
                        <a:cs typeface="Arial"/>
                      </a:endParaRPr>
                    </a:p>
                  </a:txBody>
                  <a:tcPr>
                    <a:solidFill>
                      <a:schemeClr val="bg1">
                        <a:lumMod val="85000"/>
                      </a:schemeClr>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21</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15</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22</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26</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24</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21</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17</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22</a:t>
                      </a:r>
                      <a:endParaRPr lang="en-US" sz="200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2064" indent="-557784">
              <a:buFont typeface="+mj-lt"/>
              <a:buAutoNum type="arabicPeriod"/>
            </a:pPr>
            <a:r>
              <a:rPr lang="en-US" sz="2800" b="1" dirty="0" smtClean="0">
                <a:solidFill>
                  <a:srgbClr val="660066"/>
                </a:solidFill>
              </a:rPr>
              <a:t>To </a:t>
            </a:r>
            <a:r>
              <a:rPr lang="en-US" sz="2800" b="1" dirty="0">
                <a:solidFill>
                  <a:srgbClr val="660066"/>
                </a:solidFill>
              </a:rPr>
              <a:t>find the mean absolute deviation of the data, start by finding the mean of the data set.</a:t>
            </a:r>
          </a:p>
          <a:p>
            <a:pPr eaLnBrk="1" hangingPunct="1">
              <a:defRPr/>
            </a:pP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11</a:t>
            </a:fld>
            <a:endParaRPr lang="en-US" dirty="0"/>
          </a:p>
        </p:txBody>
      </p:sp>
      <p:sp>
        <p:nvSpPr>
          <p:cNvPr id="2" name="Footer Placeholder 1"/>
          <p:cNvSpPr>
            <a:spLocks noGrp="1"/>
          </p:cNvSpPr>
          <p:nvPr>
            <p:ph type="ftr" sz="quarter" idx="13"/>
          </p:nvPr>
        </p:nvSpPr>
        <p:spPr/>
        <p:txBody>
          <a:bodyPr/>
          <a:lstStyle/>
          <a:p>
            <a:pPr>
              <a:defRPr/>
            </a:pPr>
            <a:r>
              <a:rPr lang="en-US" smtClean="0"/>
              <a:t>4.1.1: Summarizing Numerical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a:solidFill>
                  <a:srgbClr val="000090"/>
                </a:solidFill>
              </a:rPr>
              <a:t>continued</a:t>
            </a:r>
          </a:p>
          <a:p>
            <a:pPr eaLnBrk="1" hangingPunct="1">
              <a:defRPr/>
            </a:pPr>
            <a:endParaRPr lang="en-US" sz="1100" baseline="30000" dirty="0"/>
          </a:p>
          <a:p>
            <a:pPr marL="514350" indent="-557784">
              <a:buFont typeface="+mj-lt"/>
              <a:buAutoNum type="arabicPeriod" startAt="2"/>
            </a:pPr>
            <a:r>
              <a:rPr lang="en-US" sz="2800" b="1" dirty="0" smtClean="0">
                <a:solidFill>
                  <a:srgbClr val="660066"/>
                </a:solidFill>
              </a:rPr>
              <a:t>Find </a:t>
            </a:r>
            <a:r>
              <a:rPr lang="en-US" sz="2800" b="1" dirty="0">
                <a:solidFill>
                  <a:srgbClr val="660066"/>
                </a:solidFill>
              </a:rPr>
              <a:t>the sum of the data values, and divide the sum by the number of data values.</a:t>
            </a:r>
          </a:p>
          <a:p>
            <a:endParaRPr lang="en-US" sz="2800" b="1" dirty="0" smtClean="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12</a:t>
            </a:fld>
            <a:endParaRPr lang="en-US" dirty="0"/>
          </a:p>
        </p:txBody>
      </p:sp>
      <p:sp>
        <p:nvSpPr>
          <p:cNvPr id="3" name="Footer Placeholder 2"/>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16" name="Object 15"/>
          <p:cNvGraphicFramePr>
            <a:graphicFrameLocks noChangeAspect="1"/>
          </p:cNvGraphicFramePr>
          <p:nvPr>
            <p:extLst>
              <p:ext uri="{D42A27DB-BD31-4B8C-83A1-F6EECF244321}">
                <p14:modId xmlns:p14="http://schemas.microsoft.com/office/powerpoint/2010/main" val="778725857"/>
              </p:ext>
            </p:extLst>
          </p:nvPr>
        </p:nvGraphicFramePr>
        <p:xfrm>
          <a:off x="1566620" y="2758740"/>
          <a:ext cx="5016500" cy="800100"/>
        </p:xfrm>
        <a:graphic>
          <a:graphicData uri="http://schemas.openxmlformats.org/presentationml/2006/ole">
            <mc:AlternateContent xmlns:mc="http://schemas.openxmlformats.org/markup-compatibility/2006">
              <mc:Choice xmlns:v="urn:schemas-microsoft-com:vml" Requires="v">
                <p:oleObj spid="_x0000_s81984" name="Equation" r:id="rId3" imgW="5016500" imgH="800100" progId="Equation.DSMT4">
                  <p:embed/>
                </p:oleObj>
              </mc:Choice>
              <mc:Fallback>
                <p:oleObj name="Equation" r:id="rId3" imgW="5016500" imgH="800100" progId="Equation.DSMT4">
                  <p:embed/>
                  <p:pic>
                    <p:nvPicPr>
                      <p:cNvPr id="0" name=""/>
                      <p:cNvPicPr/>
                      <p:nvPr/>
                    </p:nvPicPr>
                    <p:blipFill>
                      <a:blip r:embed="rId4"/>
                      <a:stretch>
                        <a:fillRect/>
                      </a:stretch>
                    </p:blipFill>
                    <p:spPr>
                      <a:xfrm>
                        <a:off x="1566620" y="2758740"/>
                        <a:ext cx="5016500" cy="8001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p>
          <a:p>
            <a:pPr marL="514350" indent="-557784">
              <a:buFont typeface="+mj-lt"/>
              <a:buAutoNum type="arabicPeriod" startAt="3"/>
            </a:pPr>
            <a:r>
              <a:rPr lang="en-US" sz="2800" b="1" dirty="0" smtClean="0">
                <a:solidFill>
                  <a:srgbClr val="660066"/>
                </a:solidFill>
              </a:rPr>
              <a:t>Find </a:t>
            </a:r>
            <a:r>
              <a:rPr lang="en-US" sz="2800" b="1" dirty="0">
                <a:solidFill>
                  <a:srgbClr val="660066"/>
                </a:solidFill>
              </a:rPr>
              <a:t>the absolute value of the difference between each data value and the mean: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a:t>
            </a:r>
            <a:r>
              <a:rPr lang="en-US" sz="2800" b="1" dirty="0">
                <a:solidFill>
                  <a:srgbClr val="660066"/>
                </a:solidFill>
              </a:rPr>
              <a:t>data value – mean|.</a:t>
            </a:r>
          </a:p>
          <a:p>
            <a:pPr lvl="2" algn="l"/>
            <a:r>
              <a:rPr lang="en-US" sz="2200" dirty="0">
                <a:solidFill>
                  <a:srgbClr val="000000"/>
                </a:solidFill>
              </a:rPr>
              <a:t>|21 – 21| = 0</a:t>
            </a:r>
          </a:p>
          <a:p>
            <a:pPr lvl="2" algn="l"/>
            <a:r>
              <a:rPr lang="en-US" sz="2200" dirty="0">
                <a:solidFill>
                  <a:srgbClr val="000000"/>
                </a:solidFill>
              </a:rPr>
              <a:t>|15 – 21| = 6</a:t>
            </a:r>
          </a:p>
          <a:p>
            <a:pPr lvl="2" algn="l"/>
            <a:r>
              <a:rPr lang="en-US" sz="2200" dirty="0">
                <a:solidFill>
                  <a:srgbClr val="000000"/>
                </a:solidFill>
              </a:rPr>
              <a:t>|22 – 21| = 1</a:t>
            </a:r>
          </a:p>
          <a:p>
            <a:pPr lvl="2" algn="l"/>
            <a:r>
              <a:rPr lang="en-US" sz="2200" dirty="0">
                <a:solidFill>
                  <a:srgbClr val="000000"/>
                </a:solidFill>
              </a:rPr>
              <a:t>|26 – 21| = 5</a:t>
            </a:r>
          </a:p>
          <a:p>
            <a:pPr lvl="2" algn="l"/>
            <a:r>
              <a:rPr lang="en-US" sz="2200" dirty="0">
                <a:solidFill>
                  <a:srgbClr val="000000"/>
                </a:solidFill>
              </a:rPr>
              <a:t>|24 – 21| = 3</a:t>
            </a:r>
          </a:p>
          <a:p>
            <a:pPr lvl="2" algn="l"/>
            <a:r>
              <a:rPr lang="en-US" sz="2200" dirty="0">
                <a:solidFill>
                  <a:srgbClr val="000000"/>
                </a:solidFill>
              </a:rPr>
              <a:t>|21 – 21| = 0</a:t>
            </a:r>
          </a:p>
          <a:p>
            <a:pPr lvl="2" algn="l"/>
            <a:r>
              <a:rPr lang="en-US" sz="2200" dirty="0">
                <a:solidFill>
                  <a:srgbClr val="000000"/>
                </a:solidFill>
              </a:rPr>
              <a:t>|17 – 21| = 4</a:t>
            </a:r>
          </a:p>
          <a:p>
            <a:pPr lvl="2" algn="l"/>
            <a:r>
              <a:rPr lang="en-US" sz="2200" dirty="0">
                <a:solidFill>
                  <a:srgbClr val="000000"/>
                </a:solidFill>
              </a:rPr>
              <a:t>|22 – 21| = 1</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extLst>
      <p:ext uri="{BB962C8B-B14F-4D97-AF65-F5344CB8AC3E}">
        <p14:creationId xmlns:p14="http://schemas.microsoft.com/office/powerpoint/2010/main" val="36404618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p>
          <a:p>
            <a:pPr marL="514350" indent="-557784">
              <a:buFont typeface="+mj-lt"/>
              <a:buAutoNum type="arabicPeriod" startAt="4"/>
            </a:pPr>
            <a:r>
              <a:rPr lang="en-US" sz="2800" b="1" dirty="0">
                <a:solidFill>
                  <a:srgbClr val="660066"/>
                </a:solidFill>
              </a:rPr>
              <a:t>Find the sum of the absolute values of the differences.</a:t>
            </a:r>
          </a:p>
          <a:p>
            <a:pPr lvl="2" algn="l"/>
            <a:r>
              <a:rPr lang="en-US" dirty="0">
                <a:solidFill>
                  <a:srgbClr val="000000"/>
                </a:solidFill>
              </a:rPr>
              <a:t>0 + 6 + 1 + 5 + 3 + 0 + 4 + 1 = 20</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extLst>
      <p:ext uri="{BB962C8B-B14F-4D97-AF65-F5344CB8AC3E}">
        <p14:creationId xmlns:p14="http://schemas.microsoft.com/office/powerpoint/2010/main" val="139840573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p>
          <a:p>
            <a:pPr marL="514350" indent="-557784">
              <a:buFont typeface="+mj-lt"/>
              <a:buAutoNum type="arabicPeriod" startAt="5"/>
            </a:pPr>
            <a:r>
              <a:rPr lang="en-US" sz="2800" b="1" dirty="0">
                <a:solidFill>
                  <a:srgbClr val="660066"/>
                </a:solidFill>
              </a:rPr>
              <a:t>Divide the sum of the absolute values of the differences by the number of data values</a:t>
            </a:r>
            <a:r>
              <a:rPr lang="en-US" sz="2800" b="1" dirty="0" smtClean="0">
                <a:solidFill>
                  <a:srgbClr val="660066"/>
                </a:solidFill>
              </a:rPr>
              <a:t>.</a:t>
            </a:r>
          </a:p>
          <a:p>
            <a:pPr marL="514350" indent="-514350">
              <a:buFont typeface="+mj-lt"/>
              <a:buAutoNum type="arabicPeriod" startAt="5"/>
            </a:pPr>
            <a:endParaRPr lang="en-US" sz="2800" b="1" dirty="0">
              <a:solidFill>
                <a:srgbClr val="660066"/>
              </a:solidFill>
            </a:endParaRPr>
          </a:p>
          <a:p>
            <a:pPr marL="514350" indent="-514350">
              <a:buFont typeface="+mj-lt"/>
              <a:buAutoNum type="arabicPeriod" startAt="5"/>
            </a:pPr>
            <a:endParaRPr lang="en-US" sz="2800" b="1" dirty="0" smtClean="0">
              <a:solidFill>
                <a:srgbClr val="660066"/>
              </a:solidFill>
            </a:endParaRPr>
          </a:p>
          <a:p>
            <a:pPr lvl="1" algn="l"/>
            <a:r>
              <a:rPr lang="en-US" dirty="0">
                <a:solidFill>
                  <a:schemeClr val="tx1"/>
                </a:solidFill>
              </a:rPr>
              <a:t>The mean absolute deviation of the dollar </a:t>
            </a:r>
            <a:r>
              <a:rPr lang="en-US" dirty="0" smtClean="0">
                <a:solidFill>
                  <a:schemeClr val="tx1"/>
                </a:solidFill>
              </a:rPr>
              <a:t/>
            </a:r>
            <a:br>
              <a:rPr lang="en-US" dirty="0" smtClean="0">
                <a:solidFill>
                  <a:schemeClr val="tx1"/>
                </a:solidFill>
              </a:rPr>
            </a:br>
            <a:r>
              <a:rPr lang="en-US" dirty="0" smtClean="0">
                <a:solidFill>
                  <a:schemeClr val="tx1"/>
                </a:solidFill>
              </a:rPr>
              <a:t>amounts </a:t>
            </a:r>
            <a:r>
              <a:rPr lang="en-US" dirty="0">
                <a:solidFill>
                  <a:schemeClr val="tx1"/>
                </a:solidFill>
              </a:rPr>
              <a:t>of each order </a:t>
            </a:r>
            <a:r>
              <a:rPr lang="en-US" dirty="0" smtClean="0">
                <a:solidFill>
                  <a:schemeClr val="tx1"/>
                </a:solidFill>
              </a:rPr>
              <a:t>set </a:t>
            </a:r>
            <a:r>
              <a:rPr lang="en-US" dirty="0">
                <a:solidFill>
                  <a:schemeClr val="tx1"/>
                </a:solidFill>
              </a:rPr>
              <a:t>is 2.5. This says </a:t>
            </a:r>
            <a:r>
              <a:rPr lang="en-US" dirty="0" smtClean="0">
                <a:solidFill>
                  <a:schemeClr val="tx1"/>
                </a:solidFill>
              </a:rPr>
              <a:t/>
            </a:r>
            <a:br>
              <a:rPr lang="en-US" dirty="0" smtClean="0">
                <a:solidFill>
                  <a:schemeClr val="tx1"/>
                </a:solidFill>
              </a:rPr>
            </a:br>
            <a:r>
              <a:rPr lang="en-US" dirty="0" smtClean="0">
                <a:solidFill>
                  <a:schemeClr val="tx1"/>
                </a:solidFill>
              </a:rPr>
              <a:t>that </a:t>
            </a:r>
            <a:r>
              <a:rPr lang="en-US" dirty="0">
                <a:solidFill>
                  <a:schemeClr val="tx1"/>
                </a:solidFill>
              </a:rPr>
              <a:t>the average cost difference between </a:t>
            </a:r>
            <a:r>
              <a:rPr lang="en-US" dirty="0" smtClean="0">
                <a:solidFill>
                  <a:schemeClr val="tx1"/>
                </a:solidFill>
              </a:rPr>
              <a:t/>
            </a:r>
            <a:br>
              <a:rPr lang="en-US" dirty="0" smtClean="0">
                <a:solidFill>
                  <a:schemeClr val="tx1"/>
                </a:solidFill>
              </a:rPr>
            </a:br>
            <a:r>
              <a:rPr lang="en-US" dirty="0" smtClean="0">
                <a:solidFill>
                  <a:schemeClr val="tx1"/>
                </a:solidFill>
              </a:rPr>
              <a:t>the orders </a:t>
            </a:r>
            <a:r>
              <a:rPr lang="en-US" dirty="0">
                <a:solidFill>
                  <a:schemeClr val="tx1"/>
                </a:solidFill>
              </a:rPr>
              <a:t>and the mean order is $2.50</a:t>
            </a:r>
            <a:r>
              <a:rPr lang="en-US" dirty="0" smtClean="0">
                <a:solidFill>
                  <a:schemeClr val="tx1"/>
                </a:solidFill>
              </a:rPr>
              <a:t>.</a:t>
            </a:r>
            <a:endParaRPr lang="en-US" b="1"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dirty="0" smtClean="0"/>
              <a:t>4.1.1: Summarizing Numerical Data Sets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903210576"/>
              </p:ext>
            </p:extLst>
          </p:nvPr>
        </p:nvGraphicFramePr>
        <p:xfrm>
          <a:off x="1510630" y="2587719"/>
          <a:ext cx="1117600" cy="800100"/>
        </p:xfrm>
        <a:graphic>
          <a:graphicData uri="http://schemas.openxmlformats.org/presentationml/2006/ole">
            <mc:AlternateContent xmlns:mc="http://schemas.openxmlformats.org/markup-compatibility/2006">
              <mc:Choice xmlns:v="urn:schemas-microsoft-com:vml" Requires="v">
                <p:oleObj spid="_x0000_s85007" name="Equation" r:id="rId3" imgW="1117600" imgH="800100" progId="Equation.DSMT4">
                  <p:embed/>
                </p:oleObj>
              </mc:Choice>
              <mc:Fallback>
                <p:oleObj name="Equation" r:id="rId3" imgW="1117600" imgH="800100" progId="Equation.DSMT4">
                  <p:embed/>
                  <p:pic>
                    <p:nvPicPr>
                      <p:cNvPr id="0" name=""/>
                      <p:cNvPicPr/>
                      <p:nvPr/>
                    </p:nvPicPr>
                    <p:blipFill>
                      <a:blip r:embed="rId4"/>
                      <a:stretch>
                        <a:fillRect/>
                      </a:stretch>
                    </p:blipFill>
                    <p:spPr>
                      <a:xfrm>
                        <a:off x="1510630" y="2587719"/>
                        <a:ext cx="1117600" cy="800100"/>
                      </a:xfrm>
                      <a:prstGeom prst="rect">
                        <a:avLst/>
                      </a:prstGeom>
                    </p:spPr>
                  </p:pic>
                </p:oleObj>
              </mc:Fallback>
            </mc:AlternateContent>
          </a:graphicData>
        </a:graphic>
      </p:graphicFrame>
      <p:sp>
        <p:nvSpPr>
          <p:cNvPr id="7" name="TextBox 6"/>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33624126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16</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4.1.1: Summarizing Numerical Data </a:t>
            </a:r>
            <a:r>
              <a:rPr lang="en-US" dirty="0" smtClean="0"/>
              <a:t>Sets</a:t>
            </a:r>
            <a:endParaRPr lang="en-US" dirty="0"/>
          </a:p>
        </p:txBody>
      </p:sp>
    </p:spTree>
    <p:extLst>
      <p:ext uri="{BB962C8B-B14F-4D97-AF65-F5344CB8AC3E}">
        <p14:creationId xmlns:p14="http://schemas.microsoft.com/office/powerpoint/2010/main" val="32348317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4</a:t>
            </a:r>
            <a:endParaRPr lang="en-US" sz="1100" b="1" dirty="0">
              <a:solidFill>
                <a:srgbClr val="558ED5"/>
              </a:solidFill>
            </a:endParaRPr>
          </a:p>
          <a:p>
            <a:r>
              <a:rPr lang="en-US" dirty="0"/>
              <a:t>A company keeps track of the age at which employees retire. It is considered an early retirement if the employee retires before turning 65. The age of the 11 employees who took early retirement this year are listed in the table below. Are there any striking deviations in the data?</a:t>
            </a:r>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17</a:t>
            </a:fld>
            <a:endParaRPr lang="en-US" dirty="0"/>
          </a:p>
        </p:txBody>
      </p:sp>
      <p:sp>
        <p:nvSpPr>
          <p:cNvPr id="3" name="Footer Placeholder 2"/>
          <p:cNvSpPr>
            <a:spLocks noGrp="1"/>
          </p:cNvSpPr>
          <p:nvPr>
            <p:ph type="ftr" sz="quarter" idx="13"/>
          </p:nvPr>
        </p:nvSpPr>
        <p:spPr/>
        <p:txBody>
          <a:bodyPr/>
          <a:lstStyle/>
          <a:p>
            <a:pPr>
              <a:defRPr/>
            </a:pPr>
            <a:r>
              <a:rPr lang="en-US" smtClean="0"/>
              <a:t>4.1.1: Summarizing Numerical Data Sets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b="1" dirty="0"/>
              <a:t>Guided P</a:t>
            </a:r>
            <a:r>
              <a:rPr lang="en-US" sz="2800" b="1" dirty="0"/>
              <a:t>ractice: </a:t>
            </a:r>
            <a:r>
              <a:rPr lang="en-US" sz="2800" b="1" dirty="0">
                <a:solidFill>
                  <a:srgbClr val="000090"/>
                </a:solidFill>
              </a:rPr>
              <a:t>Example 4, </a:t>
            </a:r>
            <a:r>
              <a:rPr lang="en-US" sz="2800" b="1" i="1" dirty="0" smtClean="0">
                <a:solidFill>
                  <a:srgbClr val="000090"/>
                </a:solidFill>
              </a:rPr>
              <a:t>continued</a:t>
            </a:r>
          </a:p>
          <a:p>
            <a:endParaRPr lang="en-US" sz="2800" baseline="30000"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85296228"/>
              </p:ext>
            </p:extLst>
          </p:nvPr>
        </p:nvGraphicFramePr>
        <p:xfrm>
          <a:off x="2215441" y="1291223"/>
          <a:ext cx="4655968" cy="4419600"/>
        </p:xfrm>
        <a:graphic>
          <a:graphicData uri="http://schemas.openxmlformats.org/drawingml/2006/table">
            <a:tbl>
              <a:tblPr firstRow="1" bandRow="1">
                <a:tableStyleId>{5940675A-B579-460E-94D1-54222C63F5DA}</a:tableStyleId>
              </a:tblPr>
              <a:tblGrid>
                <a:gridCol w="1488117"/>
                <a:gridCol w="3167851"/>
              </a:tblGrid>
              <a:tr h="351974">
                <a:tc>
                  <a:txBody>
                    <a:bodyPr/>
                    <a:lstStyle/>
                    <a:p>
                      <a:pPr algn="ctr"/>
                      <a:r>
                        <a:rPr lang="en-US" sz="2000" b="1" dirty="0" smtClean="0">
                          <a:latin typeface="Arial"/>
                          <a:cs typeface="Arial"/>
                        </a:rPr>
                        <a:t>Employee</a:t>
                      </a:r>
                      <a:endParaRPr lang="en-US" sz="2000" b="1" dirty="0">
                        <a:latin typeface="Arial"/>
                        <a:cs typeface="Arial"/>
                      </a:endParaRPr>
                    </a:p>
                  </a:txBody>
                  <a:tcPr>
                    <a:solidFill>
                      <a:schemeClr val="bg1">
                        <a:lumMod val="85000"/>
                      </a:schemeClr>
                    </a:solidFill>
                  </a:tcPr>
                </a:tc>
                <a:tc>
                  <a:txBody>
                    <a:bodyPr/>
                    <a:lstStyle/>
                    <a:p>
                      <a:pPr algn="ctr"/>
                      <a:r>
                        <a:rPr lang="en-US" sz="2000" b="1" dirty="0" smtClean="0">
                          <a:latin typeface="Arial"/>
                          <a:cs typeface="Arial"/>
                        </a:rPr>
                        <a:t>Age at early retirement</a:t>
                      </a:r>
                      <a:endParaRPr lang="en-US" sz="2000" b="1" dirty="0">
                        <a:latin typeface="Arial"/>
                        <a:cs typeface="Arial"/>
                      </a:endParaRPr>
                    </a:p>
                  </a:txBody>
                  <a:tcPr>
                    <a:solidFill>
                      <a:schemeClr val="bg1">
                        <a:lumMod val="85000"/>
                      </a:schemeClr>
                    </a:solidFill>
                  </a:tcPr>
                </a:tc>
              </a:tr>
              <a:tr h="329411">
                <a:tc>
                  <a:txBody>
                    <a:bodyPr/>
                    <a:lstStyle/>
                    <a:p>
                      <a:pPr algn="ctr"/>
                      <a:r>
                        <a:rPr lang="en-US" sz="1800" dirty="0" smtClean="0">
                          <a:latin typeface="Arial"/>
                          <a:cs typeface="Arial"/>
                        </a:rPr>
                        <a:t>1</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56</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2</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55</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3</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60</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4</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51</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5</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53</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6</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58</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7</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56</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8</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64</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9</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59</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10</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42</a:t>
                      </a:r>
                      <a:endParaRPr lang="en-US" sz="1800" dirty="0">
                        <a:latin typeface="Arial"/>
                        <a:cs typeface="Arial"/>
                      </a:endParaRPr>
                    </a:p>
                  </a:txBody>
                  <a:tcPr>
                    <a:solidFill>
                      <a:schemeClr val="bg1"/>
                    </a:solidFill>
                  </a:tcPr>
                </a:tc>
              </a:tr>
              <a:tr h="329411">
                <a:tc>
                  <a:txBody>
                    <a:bodyPr/>
                    <a:lstStyle/>
                    <a:p>
                      <a:pPr algn="ctr"/>
                      <a:r>
                        <a:rPr lang="en-US" sz="1800" dirty="0" smtClean="0">
                          <a:latin typeface="Arial"/>
                          <a:cs typeface="Arial"/>
                        </a:rPr>
                        <a:t>11</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48</a:t>
                      </a:r>
                      <a:endParaRPr lang="en-US" sz="1800"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31574651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4,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a:solidFill>
                  <a:srgbClr val="660066"/>
                </a:solidFill>
              </a:rPr>
              <a:t>First find the interquartile range.</a:t>
            </a:r>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594799"/>
            <a:ext cx="7855776" cy="4998233"/>
          </a:xfrm>
        </p:spPr>
        <p:txBody>
          <a:bodyPr/>
          <a:lstStyle/>
          <a:p>
            <a:r>
              <a:rPr lang="en-US" sz="2800" b="1" dirty="0" smtClean="0"/>
              <a:t>Introduction, </a:t>
            </a:r>
            <a:r>
              <a:rPr lang="en-US" sz="2800" b="1" i="1" dirty="0" smtClean="0"/>
              <a:t>continued</a:t>
            </a:r>
            <a:endParaRPr lang="en-US" sz="2800" b="1" dirty="0" smtClean="0"/>
          </a:p>
          <a:p>
            <a:r>
              <a:rPr lang="en-US" dirty="0" smtClean="0"/>
              <a:t>The </a:t>
            </a:r>
            <a:r>
              <a:rPr lang="en-US" b="1" dirty="0"/>
              <a:t>third quartile</a:t>
            </a:r>
            <a:r>
              <a:rPr lang="en-US" dirty="0"/>
              <a:t> is the median of the upper half of the data set. The </a:t>
            </a:r>
            <a:r>
              <a:rPr lang="en-US" b="1" dirty="0"/>
              <a:t>mean absolute deviation</a:t>
            </a:r>
            <a:r>
              <a:rPr lang="en-US" dirty="0"/>
              <a:t> is the average absolute value of the difference between each data point and the mean. </a:t>
            </a:r>
            <a:r>
              <a:rPr lang="en-US" b="1" dirty="0"/>
              <a:t>Measures of spread</a:t>
            </a:r>
            <a:r>
              <a:rPr lang="en-US" dirty="0"/>
              <a:t> describe the variance of data values (how spread out they are), and identify the diversity of values in a data set. </a:t>
            </a:r>
            <a:r>
              <a:rPr lang="en-US" dirty="0" smtClean="0"/>
              <a:t>Measures of spread are used </a:t>
            </a:r>
            <a:r>
              <a:rPr lang="en-US" dirty="0"/>
              <a:t>to help explain whether data values are very similar or very different.</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4,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a:solidFill>
                  <a:srgbClr val="660066"/>
                </a:solidFill>
              </a:rPr>
              <a:t>Order the data set from least to greatest</a:t>
            </a:r>
            <a:r>
              <a:rPr lang="en-US" sz="2800" b="1" dirty="0" smtClean="0">
                <a:solidFill>
                  <a:srgbClr val="660066"/>
                </a:solidFill>
              </a:rPr>
              <a:t>.</a:t>
            </a:r>
          </a:p>
          <a:p>
            <a:pPr marL="514350" indent="-514350">
              <a:buFont typeface="+mj-lt"/>
              <a:buAutoNum type="arabicPeriod" startAt="2"/>
            </a:pPr>
            <a:endParaRPr lang="en-US" sz="2800" b="1" dirty="0" smtClean="0">
              <a:solidFill>
                <a:srgbClr val="660066"/>
              </a:solidFill>
            </a:endParaRPr>
          </a:p>
          <a:p>
            <a:pPr lvl="1" algn="l"/>
            <a:r>
              <a:rPr lang="en-US" dirty="0" smtClean="0">
                <a:solidFill>
                  <a:srgbClr val="000000"/>
                </a:solidFill>
              </a:rPr>
              <a:t>42    48    51    53    55    56    56    58    59    60    64</a:t>
            </a:r>
            <a:r>
              <a:rPr lang="en-US" dirty="0">
                <a:solidFill>
                  <a:srgbClr val="000000"/>
                </a:solidFill>
              </a:rPr>
              <a:t>	</a:t>
            </a:r>
          </a:p>
          <a:p>
            <a:pPr marL="514350" indent="-514350">
              <a:buFont typeface="+mj-lt"/>
              <a:buAutoNum type="arabicPeriod" startAt="2"/>
            </a:pPr>
            <a:endParaRPr lang="en-US"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8017098" cy="4998233"/>
          </a:xfrm>
        </p:spPr>
        <p:txBody>
          <a:bodyPr>
            <a:normAutofit/>
          </a:bodyPr>
          <a:lstStyle/>
          <a:p>
            <a:r>
              <a:rPr lang="en-US" sz="2800" b="1" dirty="0"/>
              <a:t>Guided Practice: </a:t>
            </a:r>
            <a:r>
              <a:rPr lang="en-US" sz="2800" b="1" dirty="0">
                <a:solidFill>
                  <a:srgbClr val="000090"/>
                </a:solidFill>
              </a:rPr>
              <a:t>Example 4,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Find the median of the data set</a:t>
            </a:r>
            <a:r>
              <a:rPr lang="en-US" sz="2800" b="1" dirty="0" smtClean="0">
                <a:solidFill>
                  <a:srgbClr val="660066"/>
                </a:solidFill>
              </a:rPr>
              <a:t>.</a:t>
            </a:r>
          </a:p>
          <a:p>
            <a:pPr lvl="1" algn="l">
              <a:spcAft>
                <a:spcPts val="1200"/>
              </a:spcAft>
            </a:pPr>
            <a:r>
              <a:rPr lang="en-US" spc="-10" dirty="0">
                <a:solidFill>
                  <a:schemeClr val="tx1"/>
                </a:solidFill>
              </a:rPr>
              <a:t>If there is an odd number of data values, find the middle-most value. If there is an even number of data values, find the average of the two middle-most values.</a:t>
            </a:r>
          </a:p>
          <a:p>
            <a:pPr lvl="1" algn="l">
              <a:spcAft>
                <a:spcPts val="1800"/>
              </a:spcAft>
            </a:pPr>
            <a:r>
              <a:rPr lang="en-US" dirty="0">
                <a:solidFill>
                  <a:schemeClr val="tx1"/>
                </a:solidFill>
              </a:rPr>
              <a:t>There are 11 data values. The sixth data value is the middle-most value, and therefore is the median. The median of this data set is 56</a:t>
            </a:r>
            <a:r>
              <a:rPr lang="en-US" dirty="0" smtClean="0">
                <a:solidFill>
                  <a:schemeClr val="tx1"/>
                </a:solidFill>
              </a:rPr>
              <a:t>.</a:t>
            </a:r>
            <a:endParaRPr lang="en-US" b="1" dirty="0">
              <a:solidFill>
                <a:schemeClr val="tx1"/>
              </a:solidFill>
            </a:endParaRPr>
          </a:p>
          <a:p>
            <a:pPr lvl="1" algn="l"/>
            <a:r>
              <a:rPr lang="en-US" dirty="0">
                <a:solidFill>
                  <a:srgbClr val="000000"/>
                </a:solidFill>
              </a:rPr>
              <a:t>42    48    51    53    55    56    56    58    59    60    64</a:t>
            </a:r>
            <a:endParaRPr lang="en-US" b="1"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
        <p:nvSpPr>
          <p:cNvPr id="5" name="Oval 4"/>
          <p:cNvSpPr/>
          <p:nvPr/>
        </p:nvSpPr>
        <p:spPr>
          <a:xfrm>
            <a:off x="4444755" y="4316471"/>
            <a:ext cx="614807" cy="61480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cxnSp>
        <p:nvCxnSpPr>
          <p:cNvPr id="7" name="Straight Arrow Connector 6"/>
          <p:cNvCxnSpPr/>
          <p:nvPr/>
        </p:nvCxnSpPr>
        <p:spPr>
          <a:xfrm flipV="1">
            <a:off x="4737041" y="5016031"/>
            <a:ext cx="0" cy="27215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875303" y="5288183"/>
            <a:ext cx="1723476" cy="461665"/>
          </a:xfrm>
          <a:prstGeom prst="rect">
            <a:avLst/>
          </a:prstGeom>
          <a:noFill/>
        </p:spPr>
        <p:txBody>
          <a:bodyPr wrap="square" rtlCol="0">
            <a:spAutoFit/>
          </a:bodyPr>
          <a:lstStyle/>
          <a:p>
            <a:pPr algn="ctr"/>
            <a:r>
              <a:rPr lang="en-US" dirty="0" smtClean="0">
                <a:latin typeface="Arial"/>
                <a:cs typeface="Arial"/>
              </a:rPr>
              <a:t>median</a:t>
            </a:r>
            <a:endParaRPr lang="en-US" dirty="0">
              <a:latin typeface="Arial"/>
              <a:cs typeface="Arial"/>
            </a:endParaRPr>
          </a:p>
        </p:txBody>
      </p:sp>
    </p:spTree>
    <p:extLst>
      <p:ext uri="{BB962C8B-B14F-4D97-AF65-F5344CB8AC3E}">
        <p14:creationId xmlns:p14="http://schemas.microsoft.com/office/powerpoint/2010/main" val="28156743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36467" cy="4998233"/>
          </a:xfrm>
        </p:spPr>
        <p:txBody>
          <a:bodyPr>
            <a:normAutofit/>
          </a:bodyPr>
          <a:lstStyle/>
          <a:p>
            <a:pPr eaLnBrk="1" hangingPunct="1">
              <a:defRPr/>
            </a:pPr>
            <a:r>
              <a:rPr lang="en-US" sz="2800" b="1" dirty="0"/>
              <a:t>Guided Practice: </a:t>
            </a:r>
            <a:r>
              <a:rPr lang="en-US" sz="2800" b="1" dirty="0">
                <a:solidFill>
                  <a:srgbClr val="000090"/>
                </a:solidFill>
              </a:rPr>
              <a:t>Example 4, </a:t>
            </a:r>
            <a:r>
              <a:rPr lang="en-US" sz="2800" b="1" i="1" dirty="0" smtClean="0">
                <a:solidFill>
                  <a:srgbClr val="000090"/>
                </a:solidFill>
              </a:rPr>
              <a:t>continued</a:t>
            </a:r>
          </a:p>
          <a:p>
            <a:pPr marL="514350" indent="-514350" eaLnBrk="1" hangingPunct="1">
              <a:buFont typeface="+mj-lt"/>
              <a:buAutoNum type="arabicPeriod" startAt="4"/>
              <a:defRPr/>
            </a:pPr>
            <a:r>
              <a:rPr lang="en-US" sz="2800" b="1" dirty="0">
                <a:solidFill>
                  <a:srgbClr val="660066"/>
                </a:solidFill>
              </a:rPr>
              <a:t>Find the first quartile</a:t>
            </a:r>
            <a:r>
              <a:rPr lang="en-US" sz="2800" b="1" dirty="0" smtClean="0">
                <a:solidFill>
                  <a:srgbClr val="660066"/>
                </a:solidFill>
              </a:rPr>
              <a:t>.</a:t>
            </a:r>
          </a:p>
          <a:p>
            <a:pPr lvl="1" algn="l">
              <a:spcAft>
                <a:spcPts val="1200"/>
              </a:spcAft>
            </a:pPr>
            <a:r>
              <a:rPr lang="en-US" dirty="0">
                <a:solidFill>
                  <a:schemeClr val="tx1"/>
                </a:solidFill>
              </a:rPr>
              <a:t>The first quartile is the median of the lower half of the data set, or the values less than the median value.</a:t>
            </a:r>
          </a:p>
          <a:p>
            <a:pPr lvl="1" algn="l">
              <a:spcAft>
                <a:spcPts val="1200"/>
              </a:spcAft>
            </a:pPr>
            <a:r>
              <a:rPr lang="en-US" dirty="0">
                <a:solidFill>
                  <a:schemeClr val="tx1"/>
                </a:solidFill>
              </a:rPr>
              <a:t>The first five data values are the lower half of the data set: 42, 48, 51, 53, and 55. The median of the first five data values is the middle-most value of these five values. The first quartile is the third value, 51</a:t>
            </a:r>
            <a:r>
              <a:rPr lang="en-US" dirty="0" smtClean="0">
                <a:solidFill>
                  <a:schemeClr val="tx1"/>
                </a:solidFill>
              </a:rPr>
              <a:t>.</a:t>
            </a:r>
          </a:p>
          <a:p>
            <a:pPr lvl="1" algn="l">
              <a:spcAft>
                <a:spcPts val="1200"/>
              </a:spcAft>
            </a:pPr>
            <a:r>
              <a:rPr lang="en-US" dirty="0">
                <a:solidFill>
                  <a:srgbClr val="000000"/>
                </a:solidFill>
              </a:rPr>
              <a:t>42    48    51    53    55    56    56    58    59    60    64</a:t>
            </a:r>
            <a:endParaRPr lang="en-US" b="1" dirty="0">
              <a:solidFill>
                <a:schemeClr val="tx1"/>
              </a:solidFill>
            </a:endParaRPr>
          </a:p>
          <a:p>
            <a:pPr lvl="1" algn="l">
              <a:spcAft>
                <a:spcPts val="1200"/>
              </a:spcAft>
            </a:pPr>
            <a:endParaRPr lang="en-US" b="1"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
        <p:nvSpPr>
          <p:cNvPr id="7" name="Oval 6"/>
          <p:cNvSpPr/>
          <p:nvPr/>
        </p:nvSpPr>
        <p:spPr>
          <a:xfrm>
            <a:off x="4444755" y="4235831"/>
            <a:ext cx="614807" cy="61480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cxnSp>
        <p:nvCxnSpPr>
          <p:cNvPr id="8" name="Straight Arrow Connector 7"/>
          <p:cNvCxnSpPr/>
          <p:nvPr/>
        </p:nvCxnSpPr>
        <p:spPr>
          <a:xfrm flipV="1">
            <a:off x="4737041" y="4935391"/>
            <a:ext cx="0" cy="27215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875303" y="5207543"/>
            <a:ext cx="1723476" cy="461665"/>
          </a:xfrm>
          <a:prstGeom prst="rect">
            <a:avLst/>
          </a:prstGeom>
          <a:noFill/>
        </p:spPr>
        <p:txBody>
          <a:bodyPr wrap="square" rtlCol="0">
            <a:spAutoFit/>
          </a:bodyPr>
          <a:lstStyle/>
          <a:p>
            <a:pPr algn="ctr"/>
            <a:r>
              <a:rPr lang="en-US" dirty="0" smtClean="0">
                <a:latin typeface="Arial"/>
                <a:cs typeface="Arial"/>
              </a:rPr>
              <a:t>median</a:t>
            </a:r>
            <a:endParaRPr lang="en-US" dirty="0">
              <a:latin typeface="Arial"/>
              <a:cs typeface="Arial"/>
            </a:endParaRPr>
          </a:p>
        </p:txBody>
      </p:sp>
      <p:sp>
        <p:nvSpPr>
          <p:cNvPr id="10" name="Oval 9"/>
          <p:cNvSpPr/>
          <p:nvPr/>
        </p:nvSpPr>
        <p:spPr>
          <a:xfrm>
            <a:off x="2388678" y="4235831"/>
            <a:ext cx="614807" cy="61480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cxnSp>
        <p:nvCxnSpPr>
          <p:cNvPr id="11" name="Straight Arrow Connector 10"/>
          <p:cNvCxnSpPr/>
          <p:nvPr/>
        </p:nvCxnSpPr>
        <p:spPr>
          <a:xfrm flipV="1">
            <a:off x="2680964" y="4935391"/>
            <a:ext cx="0" cy="27215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819226" y="5207543"/>
            <a:ext cx="1723476" cy="461665"/>
          </a:xfrm>
          <a:prstGeom prst="rect">
            <a:avLst/>
          </a:prstGeom>
          <a:noFill/>
        </p:spPr>
        <p:txBody>
          <a:bodyPr wrap="square" rtlCol="0">
            <a:spAutoFit/>
          </a:bodyPr>
          <a:lstStyle/>
          <a:p>
            <a:pPr algn="ctr"/>
            <a:r>
              <a:rPr lang="en-US" dirty="0" smtClean="0">
                <a:latin typeface="Arial"/>
                <a:cs typeface="Arial"/>
              </a:rPr>
              <a:t>Q</a:t>
            </a:r>
            <a:r>
              <a:rPr lang="en-US" baseline="-25000" dirty="0" smtClean="0">
                <a:latin typeface="Arial"/>
                <a:cs typeface="Arial"/>
              </a:rPr>
              <a:t>1</a:t>
            </a:r>
            <a:endParaRPr lang="en-US" baseline="-25000" dirty="0">
              <a:latin typeface="Arial"/>
              <a:cs typeface="Arial"/>
            </a:endParaRPr>
          </a:p>
        </p:txBody>
      </p:sp>
    </p:spTree>
    <p:extLst>
      <p:ext uri="{BB962C8B-B14F-4D97-AF65-F5344CB8AC3E}">
        <p14:creationId xmlns:p14="http://schemas.microsoft.com/office/powerpoint/2010/main" val="1883177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76782" cy="4998233"/>
          </a:xfrm>
        </p:spPr>
        <p:txBody>
          <a:bodyPr>
            <a:normAutofit/>
          </a:bodyPr>
          <a:lstStyle/>
          <a:p>
            <a:r>
              <a:rPr lang="en-US" sz="2800" b="1" dirty="0"/>
              <a:t>Guided Practice: </a:t>
            </a:r>
            <a:r>
              <a:rPr lang="en-US" sz="2800" b="1" dirty="0">
                <a:solidFill>
                  <a:srgbClr val="000090"/>
                </a:solidFill>
              </a:rPr>
              <a:t>Example 4, </a:t>
            </a:r>
            <a:r>
              <a:rPr lang="en-US" sz="2800" b="1" i="1" dirty="0">
                <a:solidFill>
                  <a:srgbClr val="000090"/>
                </a:solidFill>
              </a:rPr>
              <a:t>continued</a:t>
            </a:r>
            <a:endParaRPr lang="en-US" sz="2800" baseline="30000" dirty="0"/>
          </a:p>
          <a:p>
            <a:pPr marL="514350" indent="-514350">
              <a:buFont typeface="+mj-lt"/>
              <a:buAutoNum type="arabicPeriod" startAt="5"/>
            </a:pPr>
            <a:r>
              <a:rPr lang="en-US" sz="2800" b="1" dirty="0">
                <a:solidFill>
                  <a:srgbClr val="660066"/>
                </a:solidFill>
              </a:rPr>
              <a:t>Find the third quartile</a:t>
            </a:r>
            <a:r>
              <a:rPr lang="en-US" sz="2800" b="1" dirty="0" smtClean="0">
                <a:solidFill>
                  <a:srgbClr val="660066"/>
                </a:solidFill>
              </a:rPr>
              <a:t>.</a:t>
            </a:r>
          </a:p>
          <a:p>
            <a:pPr lvl="1" algn="l">
              <a:spcAft>
                <a:spcPts val="1200"/>
              </a:spcAft>
            </a:pPr>
            <a:r>
              <a:rPr lang="en-US" dirty="0">
                <a:solidFill>
                  <a:srgbClr val="000000"/>
                </a:solidFill>
              </a:rPr>
              <a:t>The third quartile is the median of the upper half of the data set, or the values greater than the median value.</a:t>
            </a:r>
          </a:p>
          <a:p>
            <a:pPr lvl="1" algn="l">
              <a:spcAft>
                <a:spcPts val="1200"/>
              </a:spcAft>
            </a:pPr>
            <a:r>
              <a:rPr lang="en-US" dirty="0">
                <a:solidFill>
                  <a:srgbClr val="000000"/>
                </a:solidFill>
              </a:rPr>
              <a:t>The last five data values are the upper half of the data set: 56, 58, 59, 60, and 64. The median of the last five data values is the middle-most value of these five values. The third quartile is the third value, 59</a:t>
            </a:r>
            <a:r>
              <a:rPr lang="en-US" dirty="0" smtClean="0">
                <a:solidFill>
                  <a:srgbClr val="000000"/>
                </a:solidFill>
              </a:rPr>
              <a:t>.</a:t>
            </a:r>
          </a:p>
          <a:p>
            <a:pPr marL="457200" lvl="2" algn="l">
              <a:spcAft>
                <a:spcPts val="1200"/>
              </a:spcAft>
            </a:pPr>
            <a:r>
              <a:rPr lang="en-US" dirty="0">
                <a:solidFill>
                  <a:srgbClr val="000000"/>
                </a:solidFill>
              </a:rPr>
              <a:t>42    48    51    53    55    56    56    58    59    60    64</a:t>
            </a:r>
            <a:endParaRPr lang="en-US" b="1" dirty="0">
              <a:solidFill>
                <a:schemeClr val="tx1"/>
              </a:solidFill>
            </a:endParaRPr>
          </a:p>
          <a:p>
            <a:pPr>
              <a:spcAft>
                <a:spcPts val="1200"/>
              </a:spcAft>
            </a:pPr>
            <a:endParaRPr lang="en-US" b="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
        <p:nvSpPr>
          <p:cNvPr id="5" name="Oval 4"/>
          <p:cNvSpPr/>
          <p:nvPr/>
        </p:nvSpPr>
        <p:spPr>
          <a:xfrm>
            <a:off x="4444755" y="4235831"/>
            <a:ext cx="614807" cy="61480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cxnSp>
        <p:nvCxnSpPr>
          <p:cNvPr id="6" name="Straight Arrow Connector 5"/>
          <p:cNvCxnSpPr/>
          <p:nvPr/>
        </p:nvCxnSpPr>
        <p:spPr>
          <a:xfrm flipV="1">
            <a:off x="4737041" y="4935391"/>
            <a:ext cx="0" cy="27215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875303" y="5207543"/>
            <a:ext cx="1723476" cy="461665"/>
          </a:xfrm>
          <a:prstGeom prst="rect">
            <a:avLst/>
          </a:prstGeom>
          <a:noFill/>
        </p:spPr>
        <p:txBody>
          <a:bodyPr wrap="square" rtlCol="0">
            <a:spAutoFit/>
          </a:bodyPr>
          <a:lstStyle/>
          <a:p>
            <a:pPr algn="ctr"/>
            <a:r>
              <a:rPr lang="en-US" dirty="0" smtClean="0">
                <a:latin typeface="Arial"/>
                <a:cs typeface="Arial"/>
              </a:rPr>
              <a:t>median</a:t>
            </a:r>
            <a:endParaRPr lang="en-US" dirty="0">
              <a:latin typeface="Arial"/>
              <a:cs typeface="Arial"/>
            </a:endParaRPr>
          </a:p>
        </p:txBody>
      </p:sp>
      <p:sp>
        <p:nvSpPr>
          <p:cNvPr id="8" name="Oval 7"/>
          <p:cNvSpPr/>
          <p:nvPr/>
        </p:nvSpPr>
        <p:spPr>
          <a:xfrm>
            <a:off x="2388678" y="4235831"/>
            <a:ext cx="614807" cy="61480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cxnSp>
        <p:nvCxnSpPr>
          <p:cNvPr id="9" name="Straight Arrow Connector 8"/>
          <p:cNvCxnSpPr/>
          <p:nvPr/>
        </p:nvCxnSpPr>
        <p:spPr>
          <a:xfrm flipV="1">
            <a:off x="2680964" y="4935391"/>
            <a:ext cx="0" cy="27215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819226" y="5207543"/>
            <a:ext cx="1723476" cy="461665"/>
          </a:xfrm>
          <a:prstGeom prst="rect">
            <a:avLst/>
          </a:prstGeom>
          <a:noFill/>
        </p:spPr>
        <p:txBody>
          <a:bodyPr wrap="square" rtlCol="0">
            <a:spAutoFit/>
          </a:bodyPr>
          <a:lstStyle/>
          <a:p>
            <a:pPr algn="ctr"/>
            <a:r>
              <a:rPr lang="en-US" dirty="0" smtClean="0">
                <a:latin typeface="Arial"/>
                <a:cs typeface="Arial"/>
              </a:rPr>
              <a:t>Q</a:t>
            </a:r>
            <a:r>
              <a:rPr lang="en-US" baseline="-25000" dirty="0" smtClean="0">
                <a:latin typeface="Arial"/>
                <a:cs typeface="Arial"/>
              </a:rPr>
              <a:t>1</a:t>
            </a:r>
            <a:endParaRPr lang="en-US" baseline="-25000" dirty="0">
              <a:latin typeface="Arial"/>
              <a:cs typeface="Arial"/>
            </a:endParaRPr>
          </a:p>
        </p:txBody>
      </p:sp>
      <p:sp>
        <p:nvSpPr>
          <p:cNvPr id="11" name="Oval 10"/>
          <p:cNvSpPr/>
          <p:nvPr/>
        </p:nvSpPr>
        <p:spPr>
          <a:xfrm>
            <a:off x="6470596" y="4235831"/>
            <a:ext cx="614807" cy="61480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cxnSp>
        <p:nvCxnSpPr>
          <p:cNvPr id="12" name="Straight Arrow Connector 11"/>
          <p:cNvCxnSpPr/>
          <p:nvPr/>
        </p:nvCxnSpPr>
        <p:spPr>
          <a:xfrm flipV="1">
            <a:off x="6762882" y="4935391"/>
            <a:ext cx="0" cy="27215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901144" y="5207543"/>
            <a:ext cx="1723476" cy="461665"/>
          </a:xfrm>
          <a:prstGeom prst="rect">
            <a:avLst/>
          </a:prstGeom>
          <a:noFill/>
        </p:spPr>
        <p:txBody>
          <a:bodyPr wrap="square" rtlCol="0">
            <a:spAutoFit/>
          </a:bodyPr>
          <a:lstStyle/>
          <a:p>
            <a:pPr algn="ctr"/>
            <a:r>
              <a:rPr lang="en-US" dirty="0" smtClean="0">
                <a:latin typeface="Arial"/>
                <a:cs typeface="Arial"/>
              </a:rPr>
              <a:t>Q</a:t>
            </a:r>
            <a:r>
              <a:rPr lang="en-US" baseline="-25000" dirty="0" smtClean="0">
                <a:latin typeface="Arial"/>
                <a:cs typeface="Arial"/>
              </a:rPr>
              <a:t>3</a:t>
            </a:r>
            <a:endParaRPr lang="en-US" baseline="-25000" dirty="0">
              <a:latin typeface="Arial"/>
              <a:cs typeface="Arial"/>
            </a:endParaRPr>
          </a:p>
        </p:txBody>
      </p:sp>
    </p:spTree>
    <p:extLst>
      <p:ext uri="{BB962C8B-B14F-4D97-AF65-F5344CB8AC3E}">
        <p14:creationId xmlns:p14="http://schemas.microsoft.com/office/powerpoint/2010/main" val="16599296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4, </a:t>
            </a:r>
            <a:r>
              <a:rPr lang="en-US" sz="2800" b="1" i="1" dirty="0">
                <a:solidFill>
                  <a:srgbClr val="000090"/>
                </a:solidFill>
              </a:rPr>
              <a:t>continued</a:t>
            </a:r>
            <a:endParaRPr lang="en-US" sz="2800" baseline="30000" dirty="0"/>
          </a:p>
          <a:p>
            <a:pPr marL="514350" indent="-557784">
              <a:buFont typeface="+mj-lt"/>
              <a:buAutoNum type="arabicPeriod" startAt="6"/>
            </a:pPr>
            <a:r>
              <a:rPr lang="en-US" sz="2800" b="1" dirty="0">
                <a:solidFill>
                  <a:srgbClr val="660066"/>
                </a:solidFill>
              </a:rPr>
              <a:t>Find the difference between the third and first quartiles: third quartile – first quartile, or Q</a:t>
            </a:r>
            <a:r>
              <a:rPr lang="en-US" sz="2800" b="1" baseline="-25000" dirty="0">
                <a:solidFill>
                  <a:srgbClr val="660066"/>
                </a:solidFill>
              </a:rPr>
              <a:t>3</a:t>
            </a:r>
            <a:r>
              <a:rPr lang="en-US" sz="2800" b="1" dirty="0">
                <a:solidFill>
                  <a:srgbClr val="660066"/>
                </a:solidFill>
              </a:rPr>
              <a:t> – Q</a:t>
            </a:r>
            <a:r>
              <a:rPr lang="en-US" sz="2800" b="1" baseline="-25000" dirty="0">
                <a:solidFill>
                  <a:srgbClr val="660066"/>
                </a:solidFill>
              </a:rPr>
              <a:t>1</a:t>
            </a:r>
            <a:r>
              <a:rPr lang="en-US" sz="2800" b="1" dirty="0" smtClean="0">
                <a:solidFill>
                  <a:srgbClr val="660066"/>
                </a:solidFill>
              </a:rPr>
              <a:t>.</a:t>
            </a:r>
          </a:p>
          <a:p>
            <a:pPr lvl="2" algn="l"/>
            <a:r>
              <a:rPr lang="en-US" dirty="0">
                <a:solidFill>
                  <a:schemeClr val="tx1"/>
                </a:solidFill>
              </a:rPr>
              <a:t>59 – 51 = </a:t>
            </a:r>
            <a:r>
              <a:rPr lang="en-US" dirty="0" smtClean="0">
                <a:solidFill>
                  <a:schemeClr val="tx1"/>
                </a:solidFill>
              </a:rPr>
              <a:t>8</a:t>
            </a:r>
          </a:p>
          <a:p>
            <a:pPr lvl="2" algn="l"/>
            <a:endParaRPr lang="en-US" dirty="0">
              <a:solidFill>
                <a:schemeClr val="tx1"/>
              </a:solidFill>
            </a:endParaRPr>
          </a:p>
          <a:p>
            <a:pPr lvl="1" algn="l"/>
            <a:r>
              <a:rPr lang="en-US" dirty="0">
                <a:solidFill>
                  <a:schemeClr val="tx1"/>
                </a:solidFill>
              </a:rPr>
              <a:t>The interquartile range is 8.</a:t>
            </a:r>
          </a:p>
          <a:p>
            <a:pPr marL="514350" indent="-514350">
              <a:buFont typeface="+mj-lt"/>
              <a:buAutoNum type="arabicPeriod" startAt="6"/>
            </a:pPr>
            <a:endParaRPr lang="en-US" sz="2800" b="1" dirty="0">
              <a:solidFill>
                <a:srgbClr val="660066"/>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extLst>
      <p:ext uri="{BB962C8B-B14F-4D97-AF65-F5344CB8AC3E}">
        <p14:creationId xmlns:p14="http://schemas.microsoft.com/office/powerpoint/2010/main" val="6738062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4, </a:t>
            </a:r>
            <a:r>
              <a:rPr lang="en-US" sz="2800" b="1" i="1" dirty="0">
                <a:solidFill>
                  <a:srgbClr val="000090"/>
                </a:solidFill>
              </a:rPr>
              <a:t>continued</a:t>
            </a:r>
            <a:endParaRPr lang="en-US" sz="2800" baseline="30000" dirty="0"/>
          </a:p>
          <a:p>
            <a:pPr marL="514350" indent="-514350">
              <a:buFont typeface="+mj-lt"/>
              <a:buAutoNum type="arabicPeriod" startAt="7"/>
            </a:pPr>
            <a:r>
              <a:rPr lang="en-US" sz="2800" b="1" dirty="0">
                <a:solidFill>
                  <a:srgbClr val="660066"/>
                </a:solidFill>
              </a:rPr>
              <a:t>Look for striking deviations in the data</a:t>
            </a:r>
            <a:r>
              <a:rPr lang="en-US" sz="2800" b="1" dirty="0" smtClean="0">
                <a:solidFill>
                  <a:srgbClr val="660066"/>
                </a:solidFill>
              </a:rPr>
              <a:t>.</a:t>
            </a:r>
          </a:p>
          <a:p>
            <a:pPr lvl="1" algn="l"/>
            <a:r>
              <a:rPr lang="en-US" dirty="0">
                <a:solidFill>
                  <a:srgbClr val="000000"/>
                </a:solidFill>
              </a:rPr>
              <a:t>Think about the typical retirement age, which is 65. Also consider </a:t>
            </a:r>
            <a:r>
              <a:rPr lang="en-US" dirty="0" smtClean="0">
                <a:solidFill>
                  <a:srgbClr val="000000"/>
                </a:solidFill>
              </a:rPr>
              <a:t>the </a:t>
            </a:r>
            <a:r>
              <a:rPr lang="en-US" dirty="0">
                <a:solidFill>
                  <a:srgbClr val="000000"/>
                </a:solidFill>
              </a:rPr>
              <a:t>interquartile range, which is 8. Retiring at the age of 42 is </a:t>
            </a:r>
            <a:r>
              <a:rPr lang="en-US" dirty="0" smtClean="0">
                <a:solidFill>
                  <a:srgbClr val="000000"/>
                </a:solidFill>
              </a:rPr>
              <a:t>young </a:t>
            </a:r>
            <a:r>
              <a:rPr lang="en-US" dirty="0">
                <a:solidFill>
                  <a:srgbClr val="000000"/>
                </a:solidFill>
              </a:rPr>
              <a:t>and far away from the mean of 56. The age 42 would be </a:t>
            </a:r>
            <a:r>
              <a:rPr lang="en-US" dirty="0" smtClean="0">
                <a:solidFill>
                  <a:srgbClr val="000000"/>
                </a:solidFill>
              </a:rPr>
              <a:t>considered </a:t>
            </a:r>
            <a:r>
              <a:rPr lang="en-US" dirty="0">
                <a:solidFill>
                  <a:srgbClr val="000000"/>
                </a:solidFill>
              </a:rPr>
              <a:t>a striking deviation because it is far away from </a:t>
            </a:r>
            <a:r>
              <a:rPr lang="en-US" dirty="0" smtClean="0">
                <a:solidFill>
                  <a:srgbClr val="000000"/>
                </a:solidFill>
              </a:rPr>
              <a:t>the other </a:t>
            </a:r>
            <a:r>
              <a:rPr lang="en-US" dirty="0">
                <a:solidFill>
                  <a:srgbClr val="000000"/>
                </a:solidFill>
              </a:rPr>
              <a:t>data values.	</a:t>
            </a:r>
          </a:p>
          <a:p>
            <a:pPr marL="514350" indent="-514350">
              <a:buFont typeface="+mj-lt"/>
              <a:buAutoNum type="arabicPeriod" startAt="7"/>
            </a:pPr>
            <a:endParaRPr lang="en-US" sz="2800" b="1" dirty="0">
              <a:solidFill>
                <a:srgbClr val="660066"/>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1584939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4,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26</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4.1.1: Summarizing Numerical Data </a:t>
            </a:r>
            <a:r>
              <a:rPr lang="en-US" dirty="0" smtClean="0"/>
              <a:t>Sets</a:t>
            </a:r>
            <a:endParaRPr lang="en-US" dirty="0"/>
          </a:p>
        </p:txBody>
      </p:sp>
    </p:spTree>
    <p:extLst>
      <p:ext uri="{BB962C8B-B14F-4D97-AF65-F5344CB8AC3E}">
        <p14:creationId xmlns:p14="http://schemas.microsoft.com/office/powerpoint/2010/main" val="220062916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a:t>Data sets can be compared using measures of center and variability</a:t>
            </a:r>
            <a:r>
              <a:rPr lang="en-US" dirty="0" smtClean="0"/>
              <a:t>.</a:t>
            </a:r>
          </a:p>
          <a:p>
            <a:pPr marL="342900" indent="-342900">
              <a:buFont typeface="Arial"/>
              <a:buChar char="•"/>
            </a:pPr>
            <a:endParaRPr lang="en-US" dirty="0"/>
          </a:p>
          <a:p>
            <a:pPr marL="342900" indent="-342900">
              <a:buFont typeface="Arial"/>
              <a:buChar char="•"/>
            </a:pPr>
            <a:r>
              <a:rPr lang="en-US" dirty="0"/>
              <a:t>Measures of center are used to generalize data sets and identify common or expected values. </a:t>
            </a:r>
            <a:endParaRPr lang="en-US" dirty="0" smtClean="0"/>
          </a:p>
          <a:p>
            <a:pPr marL="342900" indent="-342900">
              <a:buFont typeface="Arial"/>
              <a:buChar char="•"/>
            </a:pPr>
            <a:endParaRPr lang="en-US" dirty="0"/>
          </a:p>
          <a:p>
            <a:pPr marL="342900" indent="-342900">
              <a:buFont typeface="Arial"/>
              <a:buChar char="•"/>
            </a:pPr>
            <a:r>
              <a:rPr lang="en-US" dirty="0"/>
              <a:t>Two measures of center are the mean and median. </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2"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3"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4"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5"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6"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7"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8"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322137333"/>
              </p:ext>
            </p:extLst>
          </p:nvPr>
        </p:nvGraphicFramePr>
        <p:xfrm>
          <a:off x="1771694" y="4263728"/>
          <a:ext cx="5581562" cy="1402080"/>
        </p:xfrm>
        <a:graphic>
          <a:graphicData uri="http://schemas.openxmlformats.org/drawingml/2006/table">
            <a:tbl>
              <a:tblPr firstRow="1" bandRow="1">
                <a:tableStyleId>{5940675A-B579-460E-94D1-54222C63F5DA}</a:tableStyleId>
              </a:tblPr>
              <a:tblGrid>
                <a:gridCol w="5581562"/>
              </a:tblGrid>
              <a:tr h="307348">
                <a:tc>
                  <a:txBody>
                    <a:bodyPr/>
                    <a:lstStyle/>
                    <a:p>
                      <a:r>
                        <a:rPr lang="en-US" sz="2000" b="1" dirty="0" smtClean="0">
                          <a:latin typeface="Arial"/>
                          <a:cs typeface="Arial"/>
                        </a:rPr>
                        <a:t>Finding the Mean</a:t>
                      </a:r>
                      <a:endParaRPr lang="en-US" sz="2000" b="1" dirty="0">
                        <a:latin typeface="Arial"/>
                        <a:cs typeface="Arial"/>
                      </a:endParaRPr>
                    </a:p>
                  </a:txBody>
                  <a:tcPr>
                    <a:solidFill>
                      <a:schemeClr val="bg1">
                        <a:lumMod val="85000"/>
                      </a:schemeClr>
                    </a:solidFill>
                  </a:tcPr>
                </a:tc>
              </a:tr>
              <a:tr h="370840">
                <a:tc>
                  <a:txBody>
                    <a:bodyPr/>
                    <a:lstStyle/>
                    <a:p>
                      <a:pPr marL="342900" indent="-342900" rtl="0">
                        <a:buFont typeface="+mj-lt"/>
                        <a:buAutoNum type="arabicPeriod"/>
                      </a:pPr>
                      <a:r>
                        <a:rPr lang="en-US" sz="2000" b="0" i="0" u="none" strike="noStrike" kern="1200" baseline="0" dirty="0" smtClean="0">
                          <a:solidFill>
                            <a:schemeClr val="tx1"/>
                          </a:solidFill>
                          <a:latin typeface="Arial"/>
                          <a:ea typeface="+mn-ea"/>
                          <a:cs typeface="Arial"/>
                        </a:rPr>
                        <a:t>Find the sum of the data values. </a:t>
                      </a:r>
                    </a:p>
                    <a:p>
                      <a:pPr marL="342900" indent="-342900" rtl="0">
                        <a:buFont typeface="+mj-lt"/>
                        <a:buAutoNum type="arabicPeriod"/>
                      </a:pPr>
                      <a:r>
                        <a:rPr lang="en-US" sz="2000" b="0" i="0" u="none" strike="noStrike" kern="1200" baseline="0" dirty="0" smtClean="0">
                          <a:solidFill>
                            <a:schemeClr val="tx1"/>
                          </a:solidFill>
                          <a:latin typeface="Arial"/>
                          <a:ea typeface="+mn-ea"/>
                          <a:cs typeface="Arial"/>
                        </a:rPr>
                        <a:t>Divide the sum by the number of data points. This is the mean.</a:t>
                      </a:r>
                      <a:endParaRPr lang="en-US" sz="2000" baseline="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buFont typeface="Arial"/>
              <a:buChar char="•"/>
            </a:pPr>
            <a:r>
              <a:rPr lang="en-US" dirty="0"/>
              <a:t>The mean is useful when data sets do not contain values that vary greatly</a:t>
            </a:r>
            <a:r>
              <a:rPr lang="en-US" dirty="0" smtClean="0"/>
              <a:t>.</a:t>
            </a:r>
          </a:p>
          <a:p>
            <a:pPr marL="342900" indent="-342900">
              <a:buFont typeface="Arial"/>
              <a:buChar char="•"/>
            </a:pPr>
            <a:endParaRPr lang="en-US" dirty="0"/>
          </a:p>
          <a:p>
            <a:pPr marL="342900" indent="-342900">
              <a:buFont typeface="Arial"/>
              <a:buChar char="•"/>
            </a:pPr>
            <a:r>
              <a:rPr lang="en-US" dirty="0"/>
              <a:t>Median is a second measure of center.</a:t>
            </a: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587615068"/>
              </p:ext>
            </p:extLst>
          </p:nvPr>
        </p:nvGraphicFramePr>
        <p:xfrm>
          <a:off x="1299390" y="3012306"/>
          <a:ext cx="6526169" cy="2316480"/>
        </p:xfrm>
        <a:graphic>
          <a:graphicData uri="http://schemas.openxmlformats.org/drawingml/2006/table">
            <a:tbl>
              <a:tblPr firstRow="1" bandRow="1">
                <a:tableStyleId>{5940675A-B579-460E-94D1-54222C63F5DA}</a:tableStyleId>
              </a:tblPr>
              <a:tblGrid>
                <a:gridCol w="6526169"/>
              </a:tblGrid>
              <a:tr h="344246">
                <a:tc>
                  <a:txBody>
                    <a:bodyPr/>
                    <a:lstStyle/>
                    <a:p>
                      <a:r>
                        <a:rPr lang="en-US" sz="2000" b="1" dirty="0" smtClean="0">
                          <a:latin typeface="Arial"/>
                          <a:cs typeface="Arial"/>
                        </a:rPr>
                        <a:t>Finding the Median</a:t>
                      </a:r>
                      <a:endParaRPr lang="en-US" sz="2000" b="1" dirty="0">
                        <a:latin typeface="Arial"/>
                        <a:cs typeface="Arial"/>
                      </a:endParaRPr>
                    </a:p>
                  </a:txBody>
                  <a:tcPr>
                    <a:solidFill>
                      <a:schemeClr val="bg1">
                        <a:lumMod val="85000"/>
                      </a:schemeClr>
                    </a:solidFill>
                  </a:tcPr>
                </a:tc>
              </a:tr>
              <a:tr h="1304184">
                <a:tc>
                  <a:txBody>
                    <a:bodyPr/>
                    <a:lstStyle/>
                    <a:p>
                      <a:pPr marL="457200" indent="-457200" rtl="0">
                        <a:buFont typeface="+mj-lt"/>
                        <a:buAutoNum type="arabicPeriod"/>
                      </a:pPr>
                      <a:r>
                        <a:rPr lang="en-US" sz="2000" b="0" i="0" u="none" strike="noStrike" kern="1200" baseline="0" dirty="0" smtClean="0">
                          <a:solidFill>
                            <a:schemeClr val="tx1"/>
                          </a:solidFill>
                          <a:latin typeface="Arial"/>
                          <a:ea typeface="+mn-ea"/>
                          <a:cs typeface="Arial"/>
                        </a:rPr>
                        <a:t>First arrange the data from least to greatest. </a:t>
                      </a:r>
                    </a:p>
                    <a:p>
                      <a:pPr marL="457200" indent="-457200" rtl="0">
                        <a:buFont typeface="+mj-lt"/>
                        <a:buAutoNum type="arabicPeriod"/>
                      </a:pPr>
                      <a:r>
                        <a:rPr lang="en-US" sz="2000" b="0" i="0" u="none" strike="noStrike" kern="1200" baseline="0" dirty="0" smtClean="0">
                          <a:solidFill>
                            <a:schemeClr val="tx1"/>
                          </a:solidFill>
                          <a:latin typeface="Arial"/>
                          <a:ea typeface="+mn-ea"/>
                          <a:cs typeface="Arial"/>
                        </a:rPr>
                        <a:t>Count the number of data points. If there is an even number of data points, the median is the average of the two middle-most values. If there is an odd number of data points, the median is the middle-most value.</a:t>
                      </a: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0"/>
              </a:spcAft>
              <a:buFont typeface="Arial"/>
              <a:buChar char="•"/>
            </a:pPr>
            <a:r>
              <a:rPr lang="en-US" dirty="0"/>
              <a:t>The mean and median are both measures that describe the expected value of a data set</a:t>
            </a:r>
            <a:r>
              <a:rPr lang="en-US" dirty="0" smtClean="0"/>
              <a:t>.</a:t>
            </a:r>
          </a:p>
          <a:p>
            <a:pPr>
              <a:spcAft>
                <a:spcPts val="0"/>
              </a:spcAft>
            </a:pPr>
            <a:r>
              <a:rPr lang="en-US" dirty="0" smtClean="0"/>
              <a:t> </a:t>
            </a:r>
            <a:endParaRPr lang="en-US" dirty="0"/>
          </a:p>
          <a:p>
            <a:pPr marL="342900" indent="-342900">
              <a:spcAft>
                <a:spcPts val="0"/>
              </a:spcAft>
              <a:buFont typeface="Arial"/>
              <a:buChar char="•"/>
            </a:pPr>
            <a:r>
              <a:rPr lang="en-US" dirty="0"/>
              <a:t>Measures of spread describe the range of data values in a data set. </a:t>
            </a:r>
            <a:endParaRPr lang="en-US" dirty="0" smtClean="0"/>
          </a:p>
          <a:p>
            <a:pPr marL="342900" indent="-342900">
              <a:spcAft>
                <a:spcPts val="0"/>
              </a:spcAft>
              <a:buFont typeface="Arial"/>
              <a:buChar char="•"/>
            </a:pPr>
            <a:endParaRPr lang="en-US" dirty="0"/>
          </a:p>
          <a:p>
            <a:pPr marL="342900" indent="-342900">
              <a:buFont typeface="Arial"/>
              <a:buChar char="•"/>
            </a:pPr>
            <a:r>
              <a:rPr lang="en-US" dirty="0"/>
              <a:t>Mean absolute deviation and interquartile range describe variability.</a:t>
            </a:r>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a:t>continued</a:t>
            </a:r>
          </a:p>
          <a:p>
            <a:pPr marL="342900" indent="-342900">
              <a:buFont typeface="Arial"/>
              <a:buChar char="•"/>
            </a:pPr>
            <a:endParaRPr lang="en-US" dirty="0" smtClean="0"/>
          </a:p>
          <a:p>
            <a:pPr marL="342900" indent="-342900">
              <a:buFont typeface="Arial"/>
              <a:buChar char="•"/>
            </a:pPr>
            <a:endParaRPr lang="en-US" dirty="0"/>
          </a:p>
          <a:p>
            <a:pPr marL="342900" indent="-342900">
              <a:buFont typeface="Arial"/>
              <a:buChar char="•"/>
            </a:pPr>
            <a:endParaRPr lang="en-US" dirty="0" smtClean="0"/>
          </a:p>
          <a:p>
            <a:pPr marL="342900" indent="-342900">
              <a:buFont typeface="Arial"/>
              <a:buChar char="•"/>
            </a:pPr>
            <a:endParaRPr lang="en-US" dirty="0"/>
          </a:p>
          <a:p>
            <a:pPr marL="342900" indent="-342900">
              <a:buFont typeface="Arial"/>
              <a:buChar char="•"/>
            </a:pPr>
            <a:endParaRPr lang="en-US" dirty="0" smtClean="0"/>
          </a:p>
          <a:p>
            <a:pPr marL="342900" indent="-342900">
              <a:buFont typeface="Arial"/>
              <a:buChar char="•"/>
            </a:pPr>
            <a:r>
              <a:rPr lang="en-US" dirty="0" smtClean="0"/>
              <a:t>The </a:t>
            </a:r>
            <a:r>
              <a:rPr lang="en-US" dirty="0"/>
              <a:t>mean absolute deviation takes the average distance of the data points from the mean</a:t>
            </a:r>
            <a:r>
              <a:rPr lang="en-US" dirty="0" smtClean="0"/>
              <a:t>.</a:t>
            </a:r>
          </a:p>
          <a:p>
            <a:pPr marL="342900" indent="-342900">
              <a:buFont typeface="Arial"/>
              <a:buChar char="•"/>
            </a:pPr>
            <a:endParaRPr lang="en-US" dirty="0"/>
          </a:p>
          <a:p>
            <a:pPr marL="342900" indent="-342900">
              <a:buFont typeface="Arial"/>
              <a:buChar char="•"/>
            </a:pPr>
            <a:r>
              <a:rPr lang="en-US" dirty="0"/>
              <a:t>This summarizes the variability of the data using one number.</a:t>
            </a:r>
          </a:p>
          <a:p>
            <a:pPr marL="800100" lvl="1" indent="-342900">
              <a:buFont typeface="Arial"/>
              <a:buChar char="•"/>
            </a:pPr>
            <a:endParaRPr lang="en-US"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789143801"/>
              </p:ext>
            </p:extLst>
          </p:nvPr>
        </p:nvGraphicFramePr>
        <p:xfrm>
          <a:off x="1299390" y="1228315"/>
          <a:ext cx="6526169" cy="2011680"/>
        </p:xfrm>
        <a:graphic>
          <a:graphicData uri="http://schemas.openxmlformats.org/drawingml/2006/table">
            <a:tbl>
              <a:tblPr firstRow="1" bandRow="1">
                <a:tableStyleId>{5940675A-B579-460E-94D1-54222C63F5DA}</a:tableStyleId>
              </a:tblPr>
              <a:tblGrid>
                <a:gridCol w="6526169"/>
              </a:tblGrid>
              <a:tr h="344246">
                <a:tc>
                  <a:txBody>
                    <a:bodyPr/>
                    <a:lstStyle/>
                    <a:p>
                      <a:r>
                        <a:rPr lang="en-US" sz="2000" b="1" dirty="0" smtClean="0">
                          <a:latin typeface="Arial"/>
                          <a:cs typeface="Arial"/>
                        </a:rPr>
                        <a:t>Finding the Median Absolute Deviation</a:t>
                      </a:r>
                      <a:endParaRPr lang="en-US" sz="2000" b="1" dirty="0">
                        <a:latin typeface="Arial"/>
                        <a:cs typeface="Arial"/>
                      </a:endParaRPr>
                    </a:p>
                  </a:txBody>
                  <a:tcPr>
                    <a:solidFill>
                      <a:schemeClr val="bg1">
                        <a:lumMod val="85000"/>
                      </a:schemeClr>
                    </a:solidFill>
                  </a:tcPr>
                </a:tc>
              </a:tr>
              <a:tr h="1304184">
                <a:tc>
                  <a:txBody>
                    <a:bodyPr/>
                    <a:lstStyle/>
                    <a:p>
                      <a:pPr marL="457200" indent="-457200" rtl="0">
                        <a:buFont typeface="+mj-lt"/>
                        <a:buAutoNum type="arabicPeriod"/>
                      </a:pPr>
                      <a:r>
                        <a:rPr lang="en-US" sz="2000" b="0" i="0" u="none" strike="noStrike" kern="1200" baseline="0" dirty="0" smtClean="0">
                          <a:solidFill>
                            <a:schemeClr val="tx1"/>
                          </a:solidFill>
                          <a:latin typeface="Arial"/>
                          <a:ea typeface="+mn-ea"/>
                          <a:cs typeface="Arial"/>
                        </a:rPr>
                        <a:t>Find the mean. </a:t>
                      </a:r>
                    </a:p>
                    <a:p>
                      <a:pPr marL="457200" indent="-457200" rtl="0">
                        <a:buFont typeface="+mj-lt"/>
                        <a:buAutoNum type="arabicPeriod"/>
                      </a:pPr>
                      <a:r>
                        <a:rPr lang="en-US" sz="2000" b="0" i="0" u="none" strike="noStrike" kern="1200" baseline="0" dirty="0" smtClean="0">
                          <a:solidFill>
                            <a:schemeClr val="tx1"/>
                          </a:solidFill>
                          <a:latin typeface="Arial"/>
                          <a:ea typeface="+mn-ea"/>
                          <a:cs typeface="Arial"/>
                        </a:rPr>
                        <a:t>Calculate the absolute value of the difference between each data value and the mean.</a:t>
                      </a:r>
                    </a:p>
                    <a:p>
                      <a:pPr marL="457200" indent="-457200" rtl="0">
                        <a:buFont typeface="+mj-lt"/>
                        <a:buAutoNum type="arabicPeriod"/>
                      </a:pPr>
                      <a:r>
                        <a:rPr lang="en-US" sz="2000" b="0" i="0" u="none" strike="noStrike" kern="1200" baseline="0" dirty="0" smtClean="0">
                          <a:solidFill>
                            <a:schemeClr val="tx1"/>
                          </a:solidFill>
                          <a:latin typeface="Arial"/>
                          <a:ea typeface="+mn-ea"/>
                          <a:cs typeface="Arial"/>
                        </a:rPr>
                        <a:t>Determine the average of the differences found in step 2. This average is the mean absolute deviation. </a:t>
                      </a: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endParaRPr lang="en-US" sz="2200" dirty="0"/>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3" name="Footer Placeholder 2"/>
          <p:cNvSpPr>
            <a:spLocks noGrp="1"/>
          </p:cNvSpPr>
          <p:nvPr>
            <p:ph type="ftr" sz="quarter" idx="13"/>
          </p:nvPr>
        </p:nvSpPr>
        <p:spPr/>
        <p:txBody>
          <a:bodyPr/>
          <a:lstStyle/>
          <a:p>
            <a:pPr>
              <a:defRPr/>
            </a:pPr>
            <a:r>
              <a:rPr lang="en-US" smtClean="0"/>
              <a:t>4.1.1: Summarizing Numerical Data Sets</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2921730400"/>
              </p:ext>
            </p:extLst>
          </p:nvPr>
        </p:nvGraphicFramePr>
        <p:xfrm>
          <a:off x="1200803" y="1259968"/>
          <a:ext cx="6723343" cy="3886920"/>
        </p:xfrm>
        <a:graphic>
          <a:graphicData uri="http://schemas.openxmlformats.org/drawingml/2006/table">
            <a:tbl>
              <a:tblPr firstRow="1" bandRow="1">
                <a:tableStyleId>{5940675A-B579-460E-94D1-54222C63F5DA}</a:tableStyleId>
              </a:tblPr>
              <a:tblGrid>
                <a:gridCol w="6723343"/>
              </a:tblGrid>
              <a:tr h="396960">
                <a:tc>
                  <a:txBody>
                    <a:bodyPr/>
                    <a:lstStyle/>
                    <a:p>
                      <a:r>
                        <a:rPr lang="en-US" sz="2000" b="1" dirty="0" smtClean="0">
                          <a:latin typeface="Arial"/>
                          <a:cs typeface="Arial"/>
                        </a:rPr>
                        <a:t>Finding the Interquartile Range</a:t>
                      </a:r>
                      <a:endParaRPr lang="en-US" sz="2000" b="1" dirty="0">
                        <a:latin typeface="Arial"/>
                        <a:cs typeface="Arial"/>
                      </a:endParaRPr>
                    </a:p>
                  </a:txBody>
                  <a:tcPr>
                    <a:solidFill>
                      <a:schemeClr val="bg1">
                        <a:lumMod val="85000"/>
                      </a:schemeClr>
                    </a:solidFill>
                  </a:tcPr>
                </a:tc>
              </a:tr>
              <a:tr h="1304184">
                <a:tc>
                  <a:txBody>
                    <a:bodyPr/>
                    <a:lstStyle/>
                    <a:p>
                      <a:pPr marL="342900" indent="-342900" rtl="0">
                        <a:spcAft>
                          <a:spcPts val="600"/>
                        </a:spcAft>
                        <a:buFont typeface="+mj-lt"/>
                        <a:buAutoNum type="arabicPeriod"/>
                      </a:pPr>
                      <a:r>
                        <a:rPr lang="en-US" sz="1800" b="0" i="0" u="none" strike="noStrike" kern="1200" baseline="0" dirty="0" smtClean="0">
                          <a:solidFill>
                            <a:schemeClr val="tx1"/>
                          </a:solidFill>
                          <a:latin typeface="Arial"/>
                          <a:ea typeface="+mn-ea"/>
                          <a:cs typeface="Arial"/>
                        </a:rPr>
                        <a:t>Arrange the data from least to greatest. </a:t>
                      </a:r>
                    </a:p>
                    <a:p>
                      <a:pPr marL="342900" indent="-342900" rtl="0">
                        <a:spcAft>
                          <a:spcPts val="600"/>
                        </a:spcAft>
                        <a:buFont typeface="+mj-lt"/>
                        <a:buAutoNum type="arabicPeriod"/>
                      </a:pPr>
                      <a:r>
                        <a:rPr lang="en-US" sz="1800" b="0" i="0" u="none" strike="noStrike" kern="1200" baseline="0" dirty="0" smtClean="0">
                          <a:solidFill>
                            <a:schemeClr val="tx1"/>
                          </a:solidFill>
                          <a:latin typeface="Arial"/>
                          <a:ea typeface="+mn-ea"/>
                          <a:cs typeface="Arial"/>
                        </a:rPr>
                        <a:t>Count the number of data points in the set. </a:t>
                      </a:r>
                    </a:p>
                    <a:p>
                      <a:pPr marL="342900" indent="-342900" rtl="0">
                        <a:spcAft>
                          <a:spcPts val="600"/>
                        </a:spcAft>
                        <a:buFont typeface="+mj-lt"/>
                        <a:buAutoNum type="arabicPeriod"/>
                      </a:pPr>
                      <a:r>
                        <a:rPr lang="en-US" sz="1800" b="0" i="0" u="none" strike="noStrike" kern="1200" baseline="0" dirty="0" smtClean="0">
                          <a:solidFill>
                            <a:schemeClr val="tx1"/>
                          </a:solidFill>
                          <a:latin typeface="Arial"/>
                          <a:ea typeface="+mn-ea"/>
                          <a:cs typeface="Arial"/>
                        </a:rPr>
                        <a:t>Find the median of the data set. The median divides the data into two halves: the lower half and the upper half. </a:t>
                      </a:r>
                    </a:p>
                    <a:p>
                      <a:pPr marL="342900" indent="-342900" rtl="0">
                        <a:spcAft>
                          <a:spcPts val="600"/>
                        </a:spcAft>
                        <a:buFont typeface="+mj-lt"/>
                        <a:buAutoNum type="arabicPeriod"/>
                      </a:pPr>
                      <a:r>
                        <a:rPr lang="en-US" sz="1800" b="0" i="0" u="none" strike="noStrike" kern="1200" baseline="0" dirty="0" smtClean="0">
                          <a:solidFill>
                            <a:schemeClr val="tx1"/>
                          </a:solidFill>
                          <a:latin typeface="Arial"/>
                          <a:ea typeface="+mn-ea"/>
                          <a:cs typeface="Arial"/>
                        </a:rPr>
                        <a:t>Find the middle-most value of the lower half of the data. The data to the left represents the first quartile, Q </a:t>
                      </a:r>
                      <a:r>
                        <a:rPr lang="en-US" sz="1800" b="0" i="0" u="none" strike="noStrike" kern="1200" baseline="-25000" dirty="0" smtClean="0">
                          <a:solidFill>
                            <a:schemeClr val="tx1"/>
                          </a:solidFill>
                          <a:latin typeface="Arial"/>
                          <a:ea typeface="+mn-ea"/>
                          <a:cs typeface="Arial"/>
                        </a:rPr>
                        <a:t>1</a:t>
                      </a:r>
                      <a:r>
                        <a:rPr lang="en-US" sz="1800" b="0" i="0" u="none" strike="noStrike" kern="1200" baseline="0" dirty="0" smtClean="0">
                          <a:solidFill>
                            <a:schemeClr val="tx1"/>
                          </a:solidFill>
                          <a:latin typeface="Arial"/>
                          <a:ea typeface="+mn-ea"/>
                          <a:cs typeface="Arial"/>
                        </a:rPr>
                        <a:t>. </a:t>
                      </a:r>
                    </a:p>
                    <a:p>
                      <a:pPr marL="342900" indent="-342900" rtl="0">
                        <a:spcAft>
                          <a:spcPts val="600"/>
                        </a:spcAft>
                        <a:buFont typeface="+mj-lt"/>
                        <a:buAutoNum type="arabicPeriod"/>
                      </a:pPr>
                      <a:r>
                        <a:rPr lang="en-US" sz="1800" b="0" i="0" u="none" strike="noStrike" kern="1200" baseline="0" dirty="0" smtClean="0">
                          <a:solidFill>
                            <a:schemeClr val="tx1"/>
                          </a:solidFill>
                          <a:latin typeface="Arial"/>
                          <a:ea typeface="+mn-ea"/>
                          <a:cs typeface="Arial"/>
                        </a:rPr>
                        <a:t>Find the middle-most value of the upper half of the data. The data to the right is the third quartile, Q </a:t>
                      </a:r>
                      <a:r>
                        <a:rPr lang="en-US" sz="1800" b="0" i="0" u="none" strike="noStrike" kern="1200" baseline="-25000" dirty="0" smtClean="0">
                          <a:solidFill>
                            <a:schemeClr val="tx1"/>
                          </a:solidFill>
                          <a:latin typeface="Arial"/>
                          <a:ea typeface="+mn-ea"/>
                          <a:cs typeface="Arial"/>
                        </a:rPr>
                        <a:t>3</a:t>
                      </a:r>
                      <a:r>
                        <a:rPr lang="en-US" sz="1800" b="0" i="0" u="none" strike="noStrike" kern="1200" baseline="0" dirty="0" smtClean="0">
                          <a:solidFill>
                            <a:schemeClr val="tx1"/>
                          </a:solidFill>
                          <a:latin typeface="Arial"/>
                          <a:ea typeface="+mn-ea"/>
                          <a:cs typeface="Arial"/>
                        </a:rPr>
                        <a:t>.</a:t>
                      </a:r>
                    </a:p>
                    <a:p>
                      <a:pPr marL="342900" indent="-342900" rtl="0">
                        <a:buFont typeface="+mj-lt"/>
                        <a:buAutoNum type="arabicPeriod"/>
                      </a:pPr>
                      <a:r>
                        <a:rPr lang="en-US" sz="1800" b="0" i="0" u="none" strike="noStrike" kern="1200" baseline="0" dirty="0" smtClean="0">
                          <a:solidFill>
                            <a:schemeClr val="tx1"/>
                          </a:solidFill>
                          <a:latin typeface="Arial"/>
                          <a:ea typeface="+mn-ea"/>
                          <a:cs typeface="Arial"/>
                        </a:rPr>
                        <a:t>Calculate the difference between the two quartiles, Q </a:t>
                      </a:r>
                      <a:r>
                        <a:rPr lang="en-US" sz="1800" b="0" i="0" u="none" strike="noStrike" kern="1200" baseline="-25000" dirty="0" smtClean="0">
                          <a:solidFill>
                            <a:schemeClr val="tx1"/>
                          </a:solidFill>
                          <a:latin typeface="Arial"/>
                          <a:ea typeface="+mn-ea"/>
                          <a:cs typeface="Arial"/>
                        </a:rPr>
                        <a:t>3</a:t>
                      </a:r>
                      <a:r>
                        <a:rPr lang="en-US" sz="1800" b="0" i="0" u="none" strike="noStrike" kern="1200" baseline="0" dirty="0" smtClean="0">
                          <a:solidFill>
                            <a:schemeClr val="tx1"/>
                          </a:solidFill>
                          <a:latin typeface="Arial"/>
                          <a:ea typeface="+mn-ea"/>
                          <a:cs typeface="Arial"/>
                        </a:rPr>
                        <a:t> – Q </a:t>
                      </a:r>
                      <a:r>
                        <a:rPr lang="en-US" sz="1800" b="0" i="0" u="none" strike="noStrike" kern="1200" baseline="-25000" dirty="0" smtClean="0">
                          <a:solidFill>
                            <a:schemeClr val="tx1"/>
                          </a:solidFill>
                          <a:latin typeface="Arial"/>
                          <a:ea typeface="+mn-ea"/>
                          <a:cs typeface="Arial"/>
                        </a:rPr>
                        <a:t>1</a:t>
                      </a:r>
                      <a:r>
                        <a:rPr lang="en-US" sz="1800" b="0" i="0" u="none" strike="noStrike" kern="1200" baseline="0" dirty="0" smtClean="0">
                          <a:solidFill>
                            <a:schemeClr val="tx1"/>
                          </a:solidFill>
                          <a:latin typeface="Arial"/>
                          <a:ea typeface="+mn-ea"/>
                          <a:cs typeface="Arial"/>
                        </a:rPr>
                        <a:t> . The interquartile range is the difference between the third and first quartiles.</a:t>
                      </a:r>
                    </a:p>
                  </a:txBody>
                  <a:tcPr>
                    <a:solidFill>
                      <a:schemeClr val="bg1"/>
                    </a:solidFill>
                  </a:tcPr>
                </a:tc>
              </a:tr>
            </a:tbl>
          </a:graphicData>
        </a:graphic>
      </p:graphicFrame>
    </p:spTree>
    <p:extLst>
      <p:ext uri="{BB962C8B-B14F-4D97-AF65-F5344CB8AC3E}">
        <p14:creationId xmlns:p14="http://schemas.microsoft.com/office/powerpoint/2010/main" val="15408045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66520" cy="4998233"/>
          </a:xfrm>
        </p:spPr>
        <p:txBody>
          <a:bodyPr>
            <a:normAutofit/>
          </a:bodyPr>
          <a:lstStyle/>
          <a:p>
            <a:r>
              <a:rPr lang="en-US" sz="2800" b="1" dirty="0"/>
              <a:t>Key Concepts, </a:t>
            </a:r>
            <a:r>
              <a:rPr lang="en-US" sz="2800" b="1" i="1" dirty="0" smtClean="0"/>
              <a:t>continued</a:t>
            </a:r>
          </a:p>
          <a:p>
            <a:pPr marL="342900" indent="-342900">
              <a:buFont typeface="Arial"/>
              <a:buChar char="•"/>
            </a:pPr>
            <a:r>
              <a:rPr lang="en-US" dirty="0" smtClean="0"/>
              <a:t>The </a:t>
            </a:r>
            <a:r>
              <a:rPr lang="en-US" dirty="0"/>
              <a:t>interquartile range finds the distance between the two data values that represent the middle 50% of the data</a:t>
            </a:r>
            <a:r>
              <a:rPr lang="en-US" dirty="0" smtClean="0"/>
              <a:t>.</a:t>
            </a:r>
          </a:p>
          <a:p>
            <a:pPr marL="342900" indent="-342900">
              <a:buFont typeface="Arial"/>
              <a:buChar char="•"/>
            </a:pPr>
            <a:endParaRPr lang="en-US" dirty="0"/>
          </a:p>
          <a:p>
            <a:pPr marL="342900" indent="-342900">
              <a:buFont typeface="Arial"/>
              <a:buChar char="•"/>
            </a:pPr>
            <a:r>
              <a:rPr lang="en-US" dirty="0"/>
              <a:t>This summarizes the variability of the data using one number.</a:t>
            </a:r>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3" name="Footer Placeholder 2"/>
          <p:cNvSpPr>
            <a:spLocks noGrp="1"/>
          </p:cNvSpPr>
          <p:nvPr>
            <p:ph type="ftr" sz="quarter" idx="13"/>
          </p:nvPr>
        </p:nvSpPr>
        <p:spPr/>
        <p:txBody>
          <a:bodyPr/>
          <a:lstStyle/>
          <a:p>
            <a:pPr>
              <a:defRPr/>
            </a:pPr>
            <a:r>
              <a:rPr lang="en-US" smtClean="0"/>
              <a:t>4.1.1: Summarizing Numerical Data Sets</a:t>
            </a:r>
            <a:endParaRPr lang="en-US" dirty="0"/>
          </a:p>
        </p:txBody>
      </p:sp>
    </p:spTree>
    <p:extLst>
      <p:ext uri="{BB962C8B-B14F-4D97-AF65-F5344CB8AC3E}">
        <p14:creationId xmlns:p14="http://schemas.microsoft.com/office/powerpoint/2010/main" val="150671296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confusing the terms mean and median, and how to calculate each </a:t>
            </a:r>
            <a:r>
              <a:rPr lang="en-US" dirty="0" smtClean="0"/>
              <a:t>measure</a:t>
            </a:r>
          </a:p>
          <a:p>
            <a:pPr marL="342900" indent="-342900">
              <a:buFont typeface="Arial"/>
              <a:buChar char="•"/>
            </a:pPr>
            <a:endParaRPr lang="en-US" dirty="0"/>
          </a:p>
          <a:p>
            <a:pPr marL="342900" indent="-342900">
              <a:buFont typeface="Arial"/>
              <a:buChar char="•"/>
            </a:pPr>
            <a:r>
              <a:rPr lang="en-US" dirty="0"/>
              <a:t>f</a:t>
            </a:r>
            <a:r>
              <a:rPr lang="en-US" dirty="0" smtClean="0"/>
              <a:t>orgetting </a:t>
            </a:r>
            <a:r>
              <a:rPr lang="en-US" dirty="0"/>
              <a:t>to order data from least to greatest before calculating the median, quartiles, and interquartile </a:t>
            </a:r>
            <a:r>
              <a:rPr lang="en-US" dirty="0" smtClean="0"/>
              <a:t>range</a:t>
            </a:r>
          </a:p>
          <a:p>
            <a:pPr marL="342900" indent="-342900">
              <a:buFont typeface="Arial"/>
              <a:buChar char="•"/>
            </a:pPr>
            <a:endParaRPr lang="en-US" dirty="0"/>
          </a:p>
          <a:p>
            <a:pPr marL="342900" indent="-342900">
              <a:buFont typeface="Arial"/>
              <a:buChar char="•"/>
            </a:pPr>
            <a:r>
              <a:rPr lang="en-US" dirty="0"/>
              <a:t>incorrectly finding the absolute value of the difference between each data value and the mean</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9</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4.1.1: Summarizing Numerical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9498</TotalTime>
  <Words>1558</Words>
  <Application>Microsoft Macintosh PowerPoint</Application>
  <PresentationFormat>On-screen Show (4:3)</PresentationFormat>
  <Paragraphs>230</Paragraphs>
  <Slides>26</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148</cp:revision>
  <dcterms:created xsi:type="dcterms:W3CDTF">2012-02-22T19:14:19Z</dcterms:created>
  <dcterms:modified xsi:type="dcterms:W3CDTF">2012-06-05T16:28:03Z</dcterms:modified>
  <cp:category/>
</cp:coreProperties>
</file>