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7" r:id="rId2"/>
    <p:sldId id="266" r:id="rId3"/>
    <p:sldId id="268" r:id="rId4"/>
    <p:sldId id="277" r:id="rId5"/>
    <p:sldId id="278" r:id="rId6"/>
    <p:sldId id="279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2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  <a:ea typeface="Arial"/>
                <a:cs typeface="Arial"/>
              </a:rPr>
              <a:pPr>
                <a:defRPr/>
              </a:pPr>
              <a:t>6/5/12</a:t>
            </a:fld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  <a:ea typeface="Arial"/>
                <a:cs typeface="Arial"/>
              </a:rPr>
              <a:pPr>
                <a:defRPr/>
              </a:pPr>
              <a:t>‹#›</a:t>
            </a:fld>
            <a:endParaRPr lang="en-US" dirty="0"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walch.com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wu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Arial"/>
                <a:cs typeface="Arial"/>
              </a:rPr>
              <a:t>/CAU3L9S1VideoGames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  <a:ea typeface="Arial"/>
                <a:cs typeface="Arial"/>
              </a:rPr>
              <a:pPr eaLnBrk="1" hangingPunct="1"/>
              <a:t>1</a:t>
            </a:fld>
            <a:endParaRPr lang="en-US" sz="1200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</a:rPr>
              <a:t>MCC9–12.F.LE.5</a:t>
            </a:r>
          </a:p>
          <a:p>
            <a:pPr rtl="0"/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  <a:ea typeface="Arial"/>
                <a:cs typeface="Arial"/>
              </a:rPr>
              <a:pPr eaLnBrk="1" hangingPunct="1"/>
              <a:t>2</a:t>
            </a:fld>
            <a:endParaRPr lang="en-US" sz="1200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  <a:ea typeface="Arial"/>
                <a:cs typeface="Arial"/>
              </a:rPr>
              <a:pPr eaLnBrk="1" hangingPunct="1"/>
              <a:t>3</a:t>
            </a:fld>
            <a:endParaRPr lang="en-US" sz="1200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021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</a:rPr>
              <a:t>Students will graph linear and exponential functions.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</a:rPr>
              <a:t>Students will write linear and exponential functions similar to writing the function in the warm-up.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</a:rPr>
              <a:t>The warm-up gives the students practice with both writing and graphing, which they will be doing in the lesson.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238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6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3.9.1: Interpreting 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3.9.1: Interpreting Parameters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3.9.1: Interpreting Parameters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3.9.1: Interpreting Parameters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3.9.1: Interpreting Parameters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3.9.1: Interpreting Parameters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3.9.1: Interpreting Parameters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3.9.1: Interpreting Parameters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3.9.1: Interpreting Parameters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3.9.1: Interpreting Parameters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3.9.1: Interpreting Parameters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3.9.1: Interpreting Parameters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Arial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Arial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Arial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Arial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Arial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3L9S1VideoGame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3.9.1: Interpreting Parameters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667796"/>
            <a:ext cx="7855854" cy="5112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ea typeface="Arial"/>
                <a:cs typeface="Arial"/>
              </a:rPr>
              <a:t>You are buying a membership to a gaming store. The membership fee is $5 per month and each game costs $2 to rent. There are no late fees. </a:t>
            </a:r>
            <a:endParaRPr lang="en-US" dirty="0" smtClean="0">
              <a:latin typeface="Arial"/>
              <a:ea typeface="Arial"/>
              <a:cs typeface="Arial"/>
            </a:endParaRPr>
          </a:p>
          <a:p>
            <a:endParaRPr lang="en-US" dirty="0" smtClean="0">
              <a:latin typeface="Arial"/>
              <a:ea typeface="Arial"/>
              <a:cs typeface="Arial"/>
            </a:endParaRPr>
          </a:p>
          <a:p>
            <a:pPr marL="457200" indent="-457200">
              <a:spcAft>
                <a:spcPts val="2400"/>
              </a:spcAft>
              <a:buFont typeface="+mj-lt"/>
              <a:buAutoNum type="arabicPeriod"/>
            </a:pPr>
            <a:r>
              <a:rPr lang="en-US" dirty="0">
                <a:latin typeface="Arial"/>
                <a:ea typeface="Arial"/>
                <a:cs typeface="Arial"/>
              </a:rPr>
              <a:t>Write a linear function to represent the amount of money you spend each month.</a:t>
            </a:r>
          </a:p>
          <a:p>
            <a:pPr marL="457200" indent="-457200">
              <a:spcAft>
                <a:spcPts val="2400"/>
              </a:spcAft>
              <a:buFont typeface="+mj-lt"/>
              <a:buAutoNum type="arabicPeriod"/>
            </a:pPr>
            <a:r>
              <a:rPr lang="en-US" dirty="0">
                <a:latin typeface="Arial"/>
                <a:ea typeface="Arial"/>
                <a:cs typeface="Arial"/>
              </a:rPr>
              <a:t>Graph the line and identify the </a:t>
            </a:r>
            <a:r>
              <a:rPr lang="en-US" i="1" dirty="0">
                <a:latin typeface="Arial"/>
                <a:ea typeface="Arial"/>
                <a:cs typeface="Arial"/>
              </a:rPr>
              <a:t>y-</a:t>
            </a:r>
            <a:r>
              <a:rPr lang="en-US" dirty="0">
                <a:latin typeface="Arial"/>
                <a:ea typeface="Arial"/>
                <a:cs typeface="Arial"/>
              </a:rPr>
              <a:t>intercept. </a:t>
            </a:r>
          </a:p>
          <a:p>
            <a:pPr marL="457200" indent="-457200">
              <a:spcAft>
                <a:spcPts val="2400"/>
              </a:spcAft>
              <a:buFont typeface="+mj-lt"/>
              <a:buAutoNum type="arabicPeriod"/>
            </a:pPr>
            <a:r>
              <a:rPr lang="en-US" dirty="0">
                <a:latin typeface="Arial"/>
                <a:ea typeface="Arial"/>
                <a:cs typeface="Arial"/>
              </a:rPr>
              <a:t>What does the </a:t>
            </a:r>
            <a:r>
              <a:rPr lang="en-US" i="1" dirty="0">
                <a:latin typeface="Arial"/>
                <a:ea typeface="Arial"/>
                <a:cs typeface="Arial"/>
              </a:rPr>
              <a:t>y-</a:t>
            </a:r>
            <a:r>
              <a:rPr lang="en-US" dirty="0">
                <a:latin typeface="Arial"/>
                <a:ea typeface="Arial"/>
                <a:cs typeface="Arial"/>
              </a:rPr>
              <a:t>intercept represent in the context of the problem?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rial"/>
                <a:ea typeface="Arial"/>
                <a:cs typeface="Arial"/>
              </a:rPr>
              <a:t>What does the slope represent in the context of the problem?</a:t>
            </a:r>
          </a:p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3.9.1: Interpreting Parameters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spcAft>
                <a:spcPts val="2400"/>
              </a:spcAft>
              <a:buFont typeface="+mj-lt"/>
              <a:buAutoNum type="arabicPeriod"/>
            </a:pPr>
            <a:r>
              <a:rPr lang="en-US" dirty="0"/>
              <a:t>Write a linear function to represent the amount of money you spend each month</a:t>
            </a:r>
            <a:r>
              <a:rPr lang="en-US" dirty="0" smtClean="0"/>
              <a:t>.</a:t>
            </a:r>
          </a:p>
          <a:p>
            <a:pPr marL="800100" lvl="1" indent="-342900" algn="l">
              <a:spcAft>
                <a:spcPts val="2400"/>
              </a:spcAft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independent variable represents the number of games rented each month. The price per game is $2. The constant value is the $5 monthly fee. The function in slope-intercept form </a:t>
            </a:r>
            <a:r>
              <a:rPr lang="en-US" sz="2400" dirty="0" smtClean="0">
                <a:solidFill>
                  <a:srgbClr val="660066"/>
                </a:solidFill>
              </a:rPr>
              <a:t>is</a:t>
            </a:r>
            <a:r>
              <a:rPr lang="en-US" sz="2400" i="1" dirty="0" smtClean="0">
                <a:solidFill>
                  <a:srgbClr val="660066"/>
                </a:solidFill>
              </a:rPr>
              <a:t> </a:t>
            </a:r>
            <a:r>
              <a:rPr lang="en-US" sz="2400" i="1" dirty="0">
                <a:solidFill>
                  <a:srgbClr val="660066"/>
                </a:solidFill>
              </a:rPr>
              <a:t>f</a:t>
            </a:r>
            <a:r>
              <a:rPr lang="en-US" sz="2400" dirty="0">
                <a:solidFill>
                  <a:srgbClr val="660066"/>
                </a:solidFill>
              </a:rPr>
              <a:t>(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) = 2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+ 5.</a:t>
            </a:r>
          </a:p>
          <a:p>
            <a:pPr marL="457200" indent="-457200" algn="l">
              <a:spcAft>
                <a:spcPts val="2400"/>
              </a:spcAft>
              <a:buFont typeface="+mj-lt"/>
              <a:buAutoNum type="arabicPeriod"/>
            </a:pPr>
            <a:endParaRPr lang="en-US" dirty="0"/>
          </a:p>
          <a:p>
            <a:pPr algn="l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3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3.9.1: Interpreting Parameters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spcAft>
                <a:spcPts val="1200"/>
              </a:spcAft>
              <a:buFont typeface="+mj-lt"/>
              <a:buAutoNum type="arabicPeriod" startAt="2"/>
            </a:pPr>
            <a:r>
              <a:rPr lang="en-US" dirty="0"/>
              <a:t>Graph the line and identify the </a:t>
            </a:r>
            <a:r>
              <a:rPr lang="en-US" i="1" dirty="0"/>
              <a:t>y-</a:t>
            </a:r>
            <a:r>
              <a:rPr lang="en-US" dirty="0"/>
              <a:t>intercept.</a:t>
            </a:r>
          </a:p>
          <a:p>
            <a:pPr marL="64008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</a:t>
            </a:r>
            <a:r>
              <a:rPr lang="en-US" sz="2400" i="1" dirty="0">
                <a:solidFill>
                  <a:srgbClr val="660066"/>
                </a:solidFill>
              </a:rPr>
              <a:t>y-</a:t>
            </a:r>
            <a:r>
              <a:rPr lang="en-US" sz="2400" dirty="0" smtClean="0">
                <a:solidFill>
                  <a:srgbClr val="660066"/>
                </a:solidFill>
              </a:rPr>
              <a:t>intercept</a:t>
            </a:r>
          </a:p>
          <a:p>
            <a:pPr marL="640080" lvl="1" algn="l">
              <a:spcBef>
                <a:spcPts val="0"/>
              </a:spcBef>
            </a:pPr>
            <a:r>
              <a:rPr lang="en-US" sz="2400" dirty="0" smtClean="0">
                <a:solidFill>
                  <a:srgbClr val="660066"/>
                </a:solidFill>
              </a:rPr>
              <a:t>is 5 and </a:t>
            </a:r>
            <a:r>
              <a:rPr lang="en-US" sz="2400" dirty="0">
                <a:solidFill>
                  <a:srgbClr val="660066"/>
                </a:solidFill>
              </a:rPr>
              <a:t>the slope </a:t>
            </a:r>
            <a:r>
              <a:rPr lang="en-US" sz="2400" dirty="0" smtClean="0">
                <a:solidFill>
                  <a:srgbClr val="660066"/>
                </a:solidFill>
              </a:rPr>
              <a:t/>
            </a:r>
            <a:br>
              <a:rPr lang="en-US" sz="2400" dirty="0" smtClean="0">
                <a:solidFill>
                  <a:srgbClr val="660066"/>
                </a:solidFill>
              </a:rPr>
            </a:br>
            <a:r>
              <a:rPr lang="en-US" sz="2400" dirty="0" smtClean="0">
                <a:solidFill>
                  <a:srgbClr val="660066"/>
                </a:solidFill>
              </a:rPr>
              <a:t>is </a:t>
            </a:r>
            <a:r>
              <a:rPr lang="en-US" sz="2400" dirty="0">
                <a:solidFill>
                  <a:srgbClr val="660066"/>
                </a:solidFill>
              </a:rPr>
              <a:t>2. </a:t>
            </a:r>
            <a:r>
              <a:rPr lang="en-US" sz="2400" dirty="0" smtClean="0">
                <a:solidFill>
                  <a:srgbClr val="660066"/>
                </a:solidFill>
              </a:rPr>
              <a:t>Plot </a:t>
            </a:r>
            <a:r>
              <a:rPr lang="en-US" sz="2400" dirty="0">
                <a:solidFill>
                  <a:srgbClr val="660066"/>
                </a:solidFill>
              </a:rPr>
              <a:t>the </a:t>
            </a:r>
            <a:r>
              <a:rPr lang="en-US" sz="2400" dirty="0" smtClean="0">
                <a:solidFill>
                  <a:srgbClr val="660066"/>
                </a:solidFill>
              </a:rPr>
              <a:t>point</a:t>
            </a:r>
          </a:p>
          <a:p>
            <a:pPr marL="640080" lvl="1" algn="l">
              <a:spcBef>
                <a:spcPts val="0"/>
              </a:spcBef>
            </a:pPr>
            <a:r>
              <a:rPr lang="en-US" sz="2400" dirty="0" smtClean="0">
                <a:solidFill>
                  <a:srgbClr val="660066"/>
                </a:solidFill>
              </a:rPr>
              <a:t>(</a:t>
            </a:r>
            <a:r>
              <a:rPr lang="en-US" sz="2400" dirty="0">
                <a:solidFill>
                  <a:srgbClr val="660066"/>
                </a:solidFill>
              </a:rPr>
              <a:t>0, 5</a:t>
            </a:r>
            <a:r>
              <a:rPr lang="en-US" sz="2400" dirty="0" smtClean="0">
                <a:solidFill>
                  <a:srgbClr val="660066"/>
                </a:solidFill>
              </a:rPr>
              <a:t>) and </a:t>
            </a:r>
            <a:r>
              <a:rPr lang="en-US" sz="2400" dirty="0">
                <a:solidFill>
                  <a:srgbClr val="660066"/>
                </a:solidFill>
              </a:rPr>
              <a:t>then </a:t>
            </a:r>
            <a:endParaRPr lang="en-US" sz="2400" dirty="0" smtClean="0">
              <a:solidFill>
                <a:srgbClr val="660066"/>
              </a:solidFill>
            </a:endParaRPr>
          </a:p>
          <a:p>
            <a:pPr marL="640080" lvl="1" algn="l">
              <a:spcBef>
                <a:spcPts val="0"/>
              </a:spcBef>
            </a:pPr>
            <a:r>
              <a:rPr lang="en-US" sz="2400" dirty="0" smtClean="0">
                <a:solidFill>
                  <a:srgbClr val="660066"/>
                </a:solidFill>
              </a:rPr>
              <a:t>count </a:t>
            </a:r>
            <a:r>
              <a:rPr lang="en-US" sz="2400" dirty="0">
                <a:solidFill>
                  <a:srgbClr val="660066"/>
                </a:solidFill>
              </a:rPr>
              <a:t>up </a:t>
            </a:r>
            <a:r>
              <a:rPr lang="en-US" sz="2400" dirty="0" smtClean="0">
                <a:solidFill>
                  <a:srgbClr val="660066"/>
                </a:solidFill>
              </a:rPr>
              <a:t>2 </a:t>
            </a:r>
            <a:r>
              <a:rPr lang="en-US" sz="2400" dirty="0">
                <a:solidFill>
                  <a:srgbClr val="660066"/>
                </a:solidFill>
              </a:rPr>
              <a:t>spaces </a:t>
            </a:r>
            <a:endParaRPr lang="en-US" sz="2400" dirty="0" smtClean="0">
              <a:solidFill>
                <a:srgbClr val="660066"/>
              </a:solidFill>
            </a:endParaRPr>
          </a:p>
          <a:p>
            <a:pPr marL="640080" lvl="1" algn="l">
              <a:spcBef>
                <a:spcPts val="0"/>
              </a:spcBef>
            </a:pPr>
            <a:r>
              <a:rPr lang="en-US" sz="2400" dirty="0" smtClean="0">
                <a:solidFill>
                  <a:srgbClr val="660066"/>
                </a:solidFill>
              </a:rPr>
              <a:t>and over </a:t>
            </a:r>
            <a:r>
              <a:rPr lang="en-US" sz="2400" dirty="0">
                <a:solidFill>
                  <a:srgbClr val="660066"/>
                </a:solidFill>
              </a:rPr>
              <a:t>t</a:t>
            </a:r>
            <a:r>
              <a:rPr lang="en-US" sz="2400" dirty="0" smtClean="0">
                <a:solidFill>
                  <a:srgbClr val="660066"/>
                </a:solidFill>
              </a:rPr>
              <a:t>o </a:t>
            </a:r>
            <a:r>
              <a:rPr lang="en-US" sz="2400" dirty="0">
                <a:solidFill>
                  <a:srgbClr val="660066"/>
                </a:solidFill>
              </a:rPr>
              <a:t>the </a:t>
            </a:r>
            <a:endParaRPr lang="en-US" sz="2400" dirty="0" smtClean="0">
              <a:solidFill>
                <a:srgbClr val="660066"/>
              </a:solidFill>
            </a:endParaRPr>
          </a:p>
          <a:p>
            <a:pPr marL="640080" lvl="1" algn="l">
              <a:spcBef>
                <a:spcPts val="0"/>
              </a:spcBef>
            </a:pPr>
            <a:r>
              <a:rPr lang="en-US" sz="2400" dirty="0" smtClean="0">
                <a:solidFill>
                  <a:srgbClr val="660066"/>
                </a:solidFill>
              </a:rPr>
              <a:t>right 1 space</a:t>
            </a:r>
            <a:r>
              <a:rPr lang="en-US" sz="2400" dirty="0">
                <a:solidFill>
                  <a:srgbClr val="660066"/>
                </a:solidFill>
              </a:rPr>
              <a:t> </a:t>
            </a:r>
            <a:r>
              <a:rPr lang="en-US" sz="2400" dirty="0" smtClean="0">
                <a:solidFill>
                  <a:srgbClr val="660066"/>
                </a:solidFill>
              </a:rPr>
              <a:t>to </a:t>
            </a:r>
            <a:r>
              <a:rPr lang="en-US" sz="2400" dirty="0">
                <a:solidFill>
                  <a:srgbClr val="660066"/>
                </a:solidFill>
              </a:rPr>
              <a:t>plot </a:t>
            </a:r>
            <a:endParaRPr lang="en-US" sz="2400" dirty="0" smtClean="0">
              <a:solidFill>
                <a:srgbClr val="660066"/>
              </a:solidFill>
            </a:endParaRPr>
          </a:p>
          <a:p>
            <a:pPr marL="640080" lvl="1" algn="l">
              <a:spcBef>
                <a:spcPts val="0"/>
              </a:spcBef>
            </a:pPr>
            <a:r>
              <a:rPr lang="en-US" sz="2400" dirty="0" smtClean="0">
                <a:solidFill>
                  <a:srgbClr val="660066"/>
                </a:solidFill>
              </a:rPr>
              <a:t>the next point </a:t>
            </a:r>
            <a:r>
              <a:rPr lang="en-US" sz="2400" dirty="0">
                <a:solidFill>
                  <a:srgbClr val="660066"/>
                </a:solidFill>
              </a:rPr>
              <a:t>(1, 7). </a:t>
            </a:r>
            <a:r>
              <a:rPr lang="en-US" sz="2400" dirty="0" smtClean="0">
                <a:solidFill>
                  <a:srgbClr val="660066"/>
                </a:solidFill>
              </a:rPr>
              <a:t/>
            </a:r>
            <a:br>
              <a:rPr lang="en-US" sz="2400" dirty="0" smtClean="0">
                <a:solidFill>
                  <a:srgbClr val="660066"/>
                </a:solidFill>
              </a:rPr>
            </a:br>
            <a:r>
              <a:rPr lang="en-US" sz="2400" dirty="0" smtClean="0">
                <a:solidFill>
                  <a:srgbClr val="660066"/>
                </a:solidFill>
              </a:rPr>
              <a:t>Connect </a:t>
            </a:r>
            <a:r>
              <a:rPr lang="en-US" sz="2400" dirty="0">
                <a:solidFill>
                  <a:srgbClr val="660066"/>
                </a:solidFill>
              </a:rPr>
              <a:t>the points </a:t>
            </a:r>
            <a:r>
              <a:rPr lang="en-US" sz="2400" dirty="0" smtClean="0">
                <a:solidFill>
                  <a:srgbClr val="660066"/>
                </a:solidFill>
              </a:rPr>
              <a:t/>
            </a:r>
            <a:br>
              <a:rPr lang="en-US" sz="2400" dirty="0" smtClean="0">
                <a:solidFill>
                  <a:srgbClr val="660066"/>
                </a:solidFill>
              </a:rPr>
            </a:br>
            <a:r>
              <a:rPr lang="en-US" sz="2400" dirty="0" smtClean="0">
                <a:solidFill>
                  <a:srgbClr val="660066"/>
                </a:solidFill>
              </a:rPr>
              <a:t>to </a:t>
            </a:r>
            <a:r>
              <a:rPr lang="en-US" sz="2400" dirty="0">
                <a:solidFill>
                  <a:srgbClr val="660066"/>
                </a:solidFill>
              </a:rPr>
              <a:t>draw the line.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3.9.1: Interpreting Parameters</a:t>
            </a:r>
            <a:endParaRPr lang="en-US" dirty="0"/>
          </a:p>
        </p:txBody>
      </p:sp>
      <p:pic>
        <p:nvPicPr>
          <p:cNvPr id="5" name="Picture 4" descr="U3L9_00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" t="3940" r="3769" b="2774"/>
          <a:stretch/>
        </p:blipFill>
        <p:spPr>
          <a:xfrm>
            <a:off x="4199085" y="1219200"/>
            <a:ext cx="444905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14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spcAft>
                <a:spcPts val="1200"/>
              </a:spcAft>
              <a:buFont typeface="+mj-lt"/>
              <a:buAutoNum type="arabicPeriod" startAt="3"/>
            </a:pPr>
            <a:r>
              <a:rPr lang="en-US" dirty="0"/>
              <a:t>What does the </a:t>
            </a:r>
            <a:r>
              <a:rPr lang="en-US" i="1" dirty="0"/>
              <a:t>y-</a:t>
            </a:r>
            <a:r>
              <a:rPr lang="en-US" dirty="0"/>
              <a:t>intercept represent in the context of the problem?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</a:t>
            </a:r>
            <a:r>
              <a:rPr lang="en-US" sz="2400" i="1" dirty="0">
                <a:solidFill>
                  <a:srgbClr val="660066"/>
                </a:solidFill>
              </a:rPr>
              <a:t>y-</a:t>
            </a:r>
            <a:r>
              <a:rPr lang="en-US" sz="2400" dirty="0">
                <a:solidFill>
                  <a:srgbClr val="660066"/>
                </a:solidFill>
              </a:rPr>
              <a:t>intercept represents the membership fee, which is constant each month.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3.9.1: Interpreting 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493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spcAft>
                <a:spcPts val="1200"/>
              </a:spcAft>
              <a:buFont typeface="+mj-lt"/>
              <a:buAutoNum type="arabicPeriod" startAt="4"/>
            </a:pPr>
            <a:r>
              <a:rPr lang="en-US" dirty="0">
                <a:solidFill>
                  <a:srgbClr val="000000"/>
                </a:solidFill>
              </a:rPr>
              <a:t>What does the slope represent in the context of the problem?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slope represents the cost to rent each game.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3.9.1: Interpreting 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94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956</TotalTime>
  <Words>330</Words>
  <Application>Microsoft Macintosh PowerPoint</Application>
  <PresentationFormat>On-screen Show (4:3)</PresentationFormat>
  <Paragraphs>45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90</cp:revision>
  <dcterms:created xsi:type="dcterms:W3CDTF">2012-02-22T19:14:19Z</dcterms:created>
  <dcterms:modified xsi:type="dcterms:W3CDTF">2012-06-05T19:46:23Z</dcterms:modified>
  <cp:category/>
</cp:coreProperties>
</file>