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notesSlides/notesSlide2.xml" ContentType="application/vnd.openxmlformats-officedocument.presentationml.notesSlide+xml"/>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256" r:id="rId2"/>
    <p:sldId id="258" r:id="rId3"/>
    <p:sldId id="259" r:id="rId4"/>
    <p:sldId id="260" r:id="rId5"/>
    <p:sldId id="349" r:id="rId6"/>
    <p:sldId id="389" r:id="rId7"/>
    <p:sldId id="290" r:id="rId8"/>
    <p:sldId id="294" r:id="rId9"/>
    <p:sldId id="295" r:id="rId10"/>
    <p:sldId id="381" r:id="rId11"/>
    <p:sldId id="382" r:id="rId12"/>
    <p:sldId id="390" r:id="rId13"/>
    <p:sldId id="368" r:id="rId14"/>
    <p:sldId id="336" r:id="rId15"/>
    <p:sldId id="338" r:id="rId16"/>
    <p:sldId id="386" r:id="rId17"/>
    <p:sldId id="387" r:id="rId18"/>
    <p:sldId id="388" r:id="rId19"/>
    <p:sldId id="392" r:id="rId20"/>
    <p:sldId id="370" r:id="rId21"/>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5" autoAdjust="0"/>
    <p:restoredTop sz="94660"/>
  </p:normalViewPr>
  <p:slideViewPr>
    <p:cSldViewPr snapToGrid="0" snapToObjects="1" showGuides="1">
      <p:cViewPr varScale="1">
        <p:scale>
          <a:sx n="91" d="100"/>
          <a:sy n="91" d="100"/>
        </p:scale>
        <p:origin x="-120" y="-112"/>
      </p:cViewPr>
      <p:guideLst>
        <p:guide orient="horz" pos="1781"/>
        <p:guide pos="2875"/>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9.emf"/><Relationship Id="rId4" Type="http://schemas.openxmlformats.org/officeDocument/2006/relationships/image" Target="../media/image10.emf"/><Relationship Id="rId5" Type="http://schemas.openxmlformats.org/officeDocument/2006/relationships/image" Target="../media/image11.emf"/><Relationship Id="rId6" Type="http://schemas.openxmlformats.org/officeDocument/2006/relationships/image" Target="../media/image12.emf"/><Relationship Id="rId1" Type="http://schemas.openxmlformats.org/officeDocument/2006/relationships/image" Target="../media/image7.emf"/><Relationship Id="rId2"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6/5/12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6/5/12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/CAU3L9S1ParLin</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13</a:t>
            </a:fld>
            <a:endParaRPr lang="en-US" dirty="0"/>
          </a:p>
        </p:txBody>
      </p:sp>
    </p:spTree>
    <p:extLst>
      <p:ext uri="{BB962C8B-B14F-4D97-AF65-F5344CB8AC3E}">
        <p14:creationId xmlns:p14="http://schemas.microsoft.com/office/powerpoint/2010/main" val="203439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/CAU3L9S1ParExp</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20</a:t>
            </a:fld>
            <a:endParaRPr lang="en-US" dirty="0"/>
          </a:p>
        </p:txBody>
      </p:sp>
    </p:spTree>
    <p:extLst>
      <p:ext uri="{BB962C8B-B14F-4D97-AF65-F5344CB8AC3E}">
        <p14:creationId xmlns:p14="http://schemas.microsoft.com/office/powerpoint/2010/main" val="2758279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600">
                <a:solidFill>
                  <a:srgbClr val="FF0000"/>
                </a:solidFill>
              </a:defRPr>
            </a:lvl1pPr>
          </a:lstStyle>
          <a:p>
            <a:pPr>
              <a:defRPr/>
            </a:pPr>
            <a:r>
              <a:rPr lang="en-US" dirty="0" smtClean="0"/>
              <a:t>3.9.1: Interpreting Parameters</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3.9.1: Interpreting Parameters</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3.9.1: Interpreting Parameters</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3.9.1: Interpreting Parameters</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3.9.1: Interpreting Parameters</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3.9.1: Interpreting Parameters</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3.9.1: Interpreting Parameters</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3.9.1: Interpreting Parameters</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3.9.1: Interpreting Parameters</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3.9.1: Interpreting Parameters</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3.9.1: Interpreting Parameters</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3.9.1: Interpreting Parameters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walch.com/ei/CAU3L9S1ParLin" TargetMode="External"/><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11" Type="http://schemas.openxmlformats.org/officeDocument/2006/relationships/oleObject" Target="../embeddings/oleObject15.bin"/><Relationship Id="rId12" Type="http://schemas.openxmlformats.org/officeDocument/2006/relationships/oleObject" Target="../embeddings/oleObject16.bin"/><Relationship Id="rId13" Type="http://schemas.openxmlformats.org/officeDocument/2006/relationships/oleObject" Target="../embeddings/oleObject17.bin"/><Relationship Id="rId14" Type="http://schemas.openxmlformats.org/officeDocument/2006/relationships/oleObject" Target="../embeddings/oleObject18.bin"/><Relationship Id="rId1" Type="http://schemas.openxmlformats.org/officeDocument/2006/relationships/vmlDrawing" Target="../drawings/vmlDrawing2.vml"/><Relationship Id="rId2" Type="http://schemas.openxmlformats.org/officeDocument/2006/relationships/slideLayout" Target="../slideLayouts/slideLayout1.xml"/><Relationship Id="rId3" Type="http://schemas.openxmlformats.org/officeDocument/2006/relationships/oleObject" Target="../embeddings/oleObject8.bin"/><Relationship Id="rId4" Type="http://schemas.openxmlformats.org/officeDocument/2006/relationships/image" Target="../media/image5.emf"/><Relationship Id="rId5" Type="http://schemas.openxmlformats.org/officeDocument/2006/relationships/oleObject" Target="../embeddings/oleObject9.bin"/><Relationship Id="rId6" Type="http://schemas.openxmlformats.org/officeDocument/2006/relationships/oleObject" Target="../embeddings/oleObject10.bin"/><Relationship Id="rId7" Type="http://schemas.openxmlformats.org/officeDocument/2006/relationships/oleObject" Target="../embeddings/oleObject11.bin"/><Relationship Id="rId8" Type="http://schemas.openxmlformats.org/officeDocument/2006/relationships/oleObject" Target="../embeddings/oleObject12.bin"/><Relationship Id="rId9" Type="http://schemas.openxmlformats.org/officeDocument/2006/relationships/oleObject" Target="../embeddings/oleObject13.bin"/><Relationship Id="rId10" Type="http://schemas.openxmlformats.org/officeDocument/2006/relationships/oleObject" Target="../embeddings/oleObject14.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9.bin"/><Relationship Id="rId4" Type="http://schemas.openxmlformats.org/officeDocument/2006/relationships/image" Target="../media/image6.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1" Type="http://schemas.openxmlformats.org/officeDocument/2006/relationships/oleObject" Target="../embeddings/oleObject24.bin"/><Relationship Id="rId12" Type="http://schemas.openxmlformats.org/officeDocument/2006/relationships/image" Target="../media/image11.emf"/><Relationship Id="rId13" Type="http://schemas.openxmlformats.org/officeDocument/2006/relationships/oleObject" Target="../embeddings/oleObject25.bin"/><Relationship Id="rId14" Type="http://schemas.openxmlformats.org/officeDocument/2006/relationships/image" Target="../media/image12.emf"/><Relationship Id="rId1" Type="http://schemas.openxmlformats.org/officeDocument/2006/relationships/vmlDrawing" Target="../drawings/vmlDrawing4.vml"/><Relationship Id="rId2" Type="http://schemas.openxmlformats.org/officeDocument/2006/relationships/slideLayout" Target="../slideLayouts/slideLayout1.xml"/><Relationship Id="rId3" Type="http://schemas.openxmlformats.org/officeDocument/2006/relationships/oleObject" Target="../embeddings/oleObject20.bin"/><Relationship Id="rId4" Type="http://schemas.openxmlformats.org/officeDocument/2006/relationships/image" Target="../media/image7.emf"/><Relationship Id="rId5" Type="http://schemas.openxmlformats.org/officeDocument/2006/relationships/oleObject" Target="../embeddings/oleObject21.bin"/><Relationship Id="rId6" Type="http://schemas.openxmlformats.org/officeDocument/2006/relationships/image" Target="../media/image8.emf"/><Relationship Id="rId7" Type="http://schemas.openxmlformats.org/officeDocument/2006/relationships/oleObject" Target="../embeddings/oleObject22.bin"/><Relationship Id="rId8" Type="http://schemas.openxmlformats.org/officeDocument/2006/relationships/image" Target="../media/image9.emf"/><Relationship Id="rId9" Type="http://schemas.openxmlformats.org/officeDocument/2006/relationships/oleObject" Target="../embeddings/oleObject23.bin"/><Relationship Id="rId10" Type="http://schemas.openxmlformats.org/officeDocument/2006/relationships/image" Target="../media/image10.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5" Type="http://schemas.openxmlformats.org/officeDocument/2006/relationships/oleObject" Target="../embeddings/oleObject2.bin"/><Relationship Id="rId6" Type="http://schemas.openxmlformats.org/officeDocument/2006/relationships/oleObject" Target="../embeddings/oleObject3.bin"/><Relationship Id="rId7" Type="http://schemas.openxmlformats.org/officeDocument/2006/relationships/oleObject" Target="../embeddings/oleObject4.bin"/><Relationship Id="rId8" Type="http://schemas.openxmlformats.org/officeDocument/2006/relationships/oleObject" Target="../embeddings/oleObject5.bin"/><Relationship Id="rId9" Type="http://schemas.openxmlformats.org/officeDocument/2006/relationships/oleObject" Target="../embeddings/oleObject6.bin"/><Relationship Id="rId10" Type="http://schemas.openxmlformats.org/officeDocument/2006/relationships/oleObject" Target="../embeddings/oleObject7.bin"/><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walch.com/ei/CAU3L9S1ParExp" TargetMode="External"/><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7820862"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dirty="0"/>
              <a:t>In order to fully understand how various functions model real-world contexts, we need to understand how changing parameters will affect the functions. This lesson will explore the effect of changing parameters on linear and exponential functions. We will also interpret the effects of changing these parameters in a context.</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smtClean="0"/>
              <a:t>3.9.1: Interpreting Parameters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657263"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smtClean="0">
                <a:solidFill>
                  <a:srgbClr val="000090"/>
                </a:solidFill>
              </a:rPr>
              <a:t>continued</a:t>
            </a:r>
          </a:p>
          <a:p>
            <a:pPr marL="514350" indent="-514350">
              <a:buFont typeface="+mj-lt"/>
              <a:buAutoNum type="arabicPeriod" startAt="2"/>
            </a:pPr>
            <a:r>
              <a:rPr lang="en-US" sz="2800" b="1" dirty="0">
                <a:solidFill>
                  <a:srgbClr val="660066"/>
                </a:solidFill>
              </a:rPr>
              <a:t>Create a table.</a:t>
            </a:r>
          </a:p>
          <a:p>
            <a:pPr lvl="1" algn="l"/>
            <a:r>
              <a:rPr lang="en-US" dirty="0">
                <a:solidFill>
                  <a:schemeClr val="tx1"/>
                </a:solidFill>
              </a:rPr>
              <a:t>Let </a:t>
            </a:r>
            <a:r>
              <a:rPr lang="en-US" i="1" dirty="0">
                <a:solidFill>
                  <a:schemeClr val="tx1"/>
                </a:solidFill>
              </a:rPr>
              <a:t>x</a:t>
            </a:r>
            <a:r>
              <a:rPr lang="en-US" dirty="0">
                <a:solidFill>
                  <a:schemeClr val="tx1"/>
                </a:solidFill>
              </a:rPr>
              <a:t> = the number of apples picked and </a:t>
            </a:r>
            <a:r>
              <a:rPr lang="en-US" i="1" dirty="0">
                <a:solidFill>
                  <a:schemeClr val="tx1"/>
                </a:solidFill>
              </a:rPr>
              <a:t>f</a:t>
            </a:r>
            <a:r>
              <a:rPr lang="en-US" dirty="0">
                <a:solidFill>
                  <a:schemeClr val="tx1"/>
                </a:solidFill>
              </a:rPr>
              <a:t>(</a:t>
            </a:r>
            <a:r>
              <a:rPr lang="en-US" i="1" dirty="0">
                <a:solidFill>
                  <a:schemeClr val="tx1"/>
                </a:solidFill>
              </a:rPr>
              <a:t>x</a:t>
            </a:r>
            <a:r>
              <a:rPr lang="en-US" dirty="0">
                <a:solidFill>
                  <a:schemeClr val="tx1"/>
                </a:solidFill>
              </a:rPr>
              <a:t>) = the total cost.</a:t>
            </a:r>
          </a:p>
          <a:p>
            <a:pPr lvl="1" algn="l"/>
            <a:r>
              <a:rPr lang="en-US" dirty="0">
                <a:solidFill>
                  <a:srgbClr val="000000"/>
                </a:solidFill>
              </a:rPr>
              <a:t>Use the values 0, 10, 20, 30, 40, and 50 for </a:t>
            </a:r>
            <a:r>
              <a:rPr lang="en-US" i="1" dirty="0">
                <a:solidFill>
                  <a:srgbClr val="000000"/>
                </a:solidFill>
              </a:rPr>
              <a:t>x</a:t>
            </a:r>
            <a:r>
              <a:rPr lang="en-US" dirty="0">
                <a:solidFill>
                  <a:srgbClr val="000000"/>
                </a:solidFill>
              </a:rPr>
              <a:t>.</a:t>
            </a:r>
            <a:r>
              <a:rPr lang="en-US" dirty="0" smtClean="0">
                <a:solidFill>
                  <a:srgbClr val="000000"/>
                </a:solidFill>
              </a:rPr>
              <a:t> </a:t>
            </a:r>
            <a:endParaRPr lang="en-US" sz="66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10</a:t>
            </a:fld>
            <a:endParaRPr lang="en-US" dirty="0"/>
          </a:p>
        </p:txBody>
      </p:sp>
      <p:sp>
        <p:nvSpPr>
          <p:cNvPr id="4" name="Footer Placeholder 3"/>
          <p:cNvSpPr>
            <a:spLocks noGrp="1"/>
          </p:cNvSpPr>
          <p:nvPr>
            <p:ph type="ftr" sz="quarter" idx="13"/>
          </p:nvPr>
        </p:nvSpPr>
        <p:spPr/>
        <p:txBody>
          <a:bodyPr/>
          <a:lstStyle/>
          <a:p>
            <a:pPr>
              <a:defRPr/>
            </a:pPr>
            <a:r>
              <a:rPr lang="en-US" smtClean="0"/>
              <a:t>3.9.1: Interpreting Parameters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097070618"/>
              </p:ext>
            </p:extLst>
          </p:nvPr>
        </p:nvGraphicFramePr>
        <p:xfrm>
          <a:off x="2299368" y="3030492"/>
          <a:ext cx="4839368" cy="2696124"/>
        </p:xfrm>
        <a:graphic>
          <a:graphicData uri="http://schemas.openxmlformats.org/drawingml/2006/table">
            <a:tbl>
              <a:tblPr firstRow="1" bandRow="1">
                <a:tableStyleId>{5940675A-B579-460E-94D1-54222C63F5DA}</a:tableStyleId>
              </a:tblPr>
              <a:tblGrid>
                <a:gridCol w="1376947"/>
                <a:gridCol w="2018631"/>
                <a:gridCol w="1443790"/>
              </a:tblGrid>
              <a:tr h="386847">
                <a:tc>
                  <a:txBody>
                    <a:bodyPr/>
                    <a:lstStyle/>
                    <a:p>
                      <a:pPr algn="ctr"/>
                      <a:r>
                        <a:rPr lang="en-US" sz="2000" b="1" i="1" dirty="0" smtClean="0">
                          <a:latin typeface="Arial"/>
                          <a:cs typeface="Arial"/>
                        </a:rPr>
                        <a:t>x</a:t>
                      </a:r>
                      <a:endParaRPr lang="en-US" sz="2000" b="1" i="1" dirty="0">
                        <a:latin typeface="Arial"/>
                        <a:cs typeface="Arial"/>
                      </a:endParaRPr>
                    </a:p>
                  </a:txBody>
                  <a:tcPr marL="0" marR="0" marT="0" marB="0">
                    <a:solidFill>
                      <a:schemeClr val="bg1">
                        <a:lumMod val="85000"/>
                      </a:schemeClr>
                    </a:solidFill>
                  </a:tcPr>
                </a:tc>
                <a:tc>
                  <a:txBody>
                    <a:bodyPr/>
                    <a:lstStyle/>
                    <a:p>
                      <a:pPr algn="ctr"/>
                      <a:r>
                        <a:rPr lang="en-US" sz="2000" b="1" i="0" dirty="0" smtClean="0">
                          <a:latin typeface="Arial"/>
                          <a:cs typeface="Arial"/>
                        </a:rPr>
                        <a:t>0.5</a:t>
                      </a:r>
                      <a:r>
                        <a:rPr lang="en-US" sz="2000" b="1" i="1" dirty="0" smtClean="0">
                          <a:latin typeface="Arial"/>
                          <a:cs typeface="Arial"/>
                        </a:rPr>
                        <a:t>x</a:t>
                      </a:r>
                      <a:r>
                        <a:rPr lang="en-US" sz="2000" b="1" i="0" baseline="0" dirty="0" smtClean="0">
                          <a:latin typeface="Arial"/>
                          <a:cs typeface="Arial"/>
                        </a:rPr>
                        <a:t> + 5</a:t>
                      </a:r>
                      <a:endParaRPr lang="en-US" sz="2000" b="1" i="0" dirty="0">
                        <a:latin typeface="Arial"/>
                        <a:cs typeface="Arial"/>
                      </a:endParaRPr>
                    </a:p>
                  </a:txBody>
                  <a:tcPr marL="0" marR="0" marT="0" marB="0">
                    <a:solidFill>
                      <a:schemeClr val="bg1">
                        <a:lumMod val="85000"/>
                      </a:schemeClr>
                    </a:solidFill>
                  </a:tcPr>
                </a:tc>
                <a:tc>
                  <a:txBody>
                    <a:bodyPr/>
                    <a:lstStyle/>
                    <a:p>
                      <a:pPr algn="ctr"/>
                      <a:r>
                        <a:rPr lang="en-US" sz="2000" b="1" i="1" dirty="0" smtClean="0">
                          <a:latin typeface="Arial"/>
                          <a:cs typeface="Arial"/>
                        </a:rPr>
                        <a:t>f</a:t>
                      </a:r>
                      <a:r>
                        <a:rPr lang="en-US" sz="2000" b="1" dirty="0" smtClean="0">
                          <a:latin typeface="Arial"/>
                          <a:cs typeface="Arial"/>
                        </a:rPr>
                        <a:t>(</a:t>
                      </a:r>
                      <a:r>
                        <a:rPr lang="en-US" sz="2000" b="1" i="1" dirty="0" smtClean="0">
                          <a:latin typeface="Arial"/>
                          <a:cs typeface="Arial"/>
                        </a:rPr>
                        <a:t>x</a:t>
                      </a:r>
                      <a:r>
                        <a:rPr lang="en-US" sz="2000" b="1" dirty="0" smtClean="0">
                          <a:latin typeface="Arial"/>
                          <a:cs typeface="Arial"/>
                        </a:rPr>
                        <a:t>)</a:t>
                      </a:r>
                      <a:endParaRPr lang="en-US" sz="2000" b="1" dirty="0">
                        <a:latin typeface="Arial"/>
                        <a:cs typeface="Arial"/>
                      </a:endParaRPr>
                    </a:p>
                  </a:txBody>
                  <a:tcPr marL="0" marR="0" marT="0" marB="0">
                    <a:solidFill>
                      <a:schemeClr val="bg1">
                        <a:lumMod val="85000"/>
                      </a:schemeClr>
                    </a:solidFill>
                  </a:tcPr>
                </a:tc>
              </a:tr>
              <a:tr h="386847">
                <a:tc>
                  <a:txBody>
                    <a:bodyPr/>
                    <a:lstStyle/>
                    <a:p>
                      <a:pPr algn="ctr"/>
                      <a:r>
                        <a:rPr lang="en-US" sz="2000" dirty="0" smtClean="0">
                          <a:latin typeface="Arial"/>
                          <a:cs typeface="Arial"/>
                        </a:rPr>
                        <a:t>0</a:t>
                      </a:r>
                      <a:endParaRPr lang="en-US" sz="2000" dirty="0">
                        <a:latin typeface="Arial"/>
                        <a:cs typeface="Arial"/>
                      </a:endParaRPr>
                    </a:p>
                  </a:txBody>
                  <a:tcPr marL="0" marR="0" marT="0" marB="0">
                    <a:solidFill>
                      <a:schemeClr val="bg1"/>
                    </a:solidFill>
                  </a:tcPr>
                </a:tc>
                <a:tc>
                  <a:txBody>
                    <a:bodyPr/>
                    <a:lstStyle/>
                    <a:p>
                      <a:pPr algn="ctr"/>
                      <a:r>
                        <a:rPr lang="en-US" sz="2000" dirty="0" smtClean="0">
                          <a:latin typeface="Arial"/>
                          <a:cs typeface="Arial"/>
                        </a:rPr>
                        <a:t>0.5(0) + 5</a:t>
                      </a:r>
                      <a:endParaRPr lang="en-US" sz="2000" dirty="0">
                        <a:latin typeface="Arial"/>
                        <a:cs typeface="Arial"/>
                      </a:endParaRPr>
                    </a:p>
                  </a:txBody>
                  <a:tcPr marL="0" marR="0" marT="0" marB="0">
                    <a:solidFill>
                      <a:schemeClr val="bg1"/>
                    </a:solidFill>
                  </a:tcPr>
                </a:tc>
                <a:tc>
                  <a:txBody>
                    <a:bodyPr/>
                    <a:lstStyle/>
                    <a:p>
                      <a:pPr algn="ctr"/>
                      <a:r>
                        <a:rPr lang="en-US" sz="2000" dirty="0" smtClean="0">
                          <a:latin typeface="Arial"/>
                          <a:cs typeface="Arial"/>
                        </a:rPr>
                        <a:t>0</a:t>
                      </a:r>
                      <a:endParaRPr lang="en-US" sz="2000" dirty="0">
                        <a:latin typeface="Arial"/>
                        <a:cs typeface="Arial"/>
                      </a:endParaRPr>
                    </a:p>
                  </a:txBody>
                  <a:tcPr marL="0" marR="0" marT="0" marB="0">
                    <a:solidFill>
                      <a:schemeClr val="bg1"/>
                    </a:solidFill>
                  </a:tcPr>
                </a:tc>
              </a:tr>
              <a:tr h="386847">
                <a:tc>
                  <a:txBody>
                    <a:bodyPr/>
                    <a:lstStyle/>
                    <a:p>
                      <a:pPr algn="ctr"/>
                      <a:r>
                        <a:rPr lang="en-US" sz="2000" dirty="0" smtClean="0">
                          <a:latin typeface="Arial"/>
                          <a:cs typeface="Arial"/>
                        </a:rPr>
                        <a:t>10</a:t>
                      </a:r>
                      <a:endParaRPr lang="en-US" sz="2000" dirty="0">
                        <a:latin typeface="Arial"/>
                        <a:cs typeface="Arial"/>
                      </a:endParaRPr>
                    </a:p>
                  </a:txBody>
                  <a:tcPr marL="0" marR="0" marT="0" marB="0">
                    <a:solidFill>
                      <a:schemeClr val="bg1"/>
                    </a:solidFill>
                  </a:tcPr>
                </a:tc>
                <a:tc>
                  <a:txBody>
                    <a:bodyPr/>
                    <a:lstStyle/>
                    <a:p>
                      <a:pPr algn="ctr"/>
                      <a:r>
                        <a:rPr lang="en-US" sz="2000" dirty="0" smtClean="0">
                          <a:latin typeface="Arial"/>
                          <a:cs typeface="Arial"/>
                        </a:rPr>
                        <a:t>0.5(10) + 5</a:t>
                      </a:r>
                      <a:endParaRPr lang="en-US" sz="2000" dirty="0">
                        <a:latin typeface="Arial"/>
                        <a:cs typeface="Arial"/>
                      </a:endParaRPr>
                    </a:p>
                  </a:txBody>
                  <a:tcPr marL="0" marR="0" marT="0" marB="0">
                    <a:solidFill>
                      <a:schemeClr val="bg1"/>
                    </a:solidFill>
                  </a:tcPr>
                </a:tc>
                <a:tc>
                  <a:txBody>
                    <a:bodyPr/>
                    <a:lstStyle/>
                    <a:p>
                      <a:pPr algn="ctr"/>
                      <a:r>
                        <a:rPr lang="en-US" sz="2000" dirty="0" smtClean="0">
                          <a:latin typeface="Arial"/>
                          <a:cs typeface="Arial"/>
                        </a:rPr>
                        <a:t>10</a:t>
                      </a:r>
                      <a:endParaRPr lang="en-US" sz="2000" dirty="0">
                        <a:latin typeface="Arial"/>
                        <a:cs typeface="Arial"/>
                      </a:endParaRPr>
                    </a:p>
                  </a:txBody>
                  <a:tcPr marL="0" marR="0" marT="0" marB="0">
                    <a:solidFill>
                      <a:schemeClr val="bg1"/>
                    </a:solidFill>
                  </a:tcPr>
                </a:tc>
              </a:tr>
              <a:tr h="386847">
                <a:tc>
                  <a:txBody>
                    <a:bodyPr/>
                    <a:lstStyle/>
                    <a:p>
                      <a:pPr algn="ctr"/>
                      <a:r>
                        <a:rPr lang="en-US" sz="2000" dirty="0" smtClean="0">
                          <a:latin typeface="Arial"/>
                          <a:cs typeface="Arial"/>
                        </a:rPr>
                        <a:t>20</a:t>
                      </a:r>
                      <a:endParaRPr lang="en-US" sz="2000" dirty="0">
                        <a:latin typeface="Arial"/>
                        <a:cs typeface="Arial"/>
                      </a:endParaRPr>
                    </a:p>
                  </a:txBody>
                  <a:tcPr marL="0" marR="0" marT="0" marB="0">
                    <a:solidFill>
                      <a:schemeClr val="bg1"/>
                    </a:solidFill>
                  </a:tcPr>
                </a:tc>
                <a:tc>
                  <a:txBody>
                    <a:bodyPr/>
                    <a:lstStyle/>
                    <a:p>
                      <a:pPr algn="ctr"/>
                      <a:r>
                        <a:rPr lang="en-US" sz="2000" dirty="0" smtClean="0">
                          <a:latin typeface="Arial"/>
                          <a:cs typeface="Arial"/>
                        </a:rPr>
                        <a:t>0.5(20) + 5</a:t>
                      </a:r>
                      <a:endParaRPr lang="en-US" sz="2000" dirty="0">
                        <a:latin typeface="Arial"/>
                        <a:cs typeface="Arial"/>
                      </a:endParaRPr>
                    </a:p>
                  </a:txBody>
                  <a:tcPr marL="0" marR="0" marT="0" marB="0">
                    <a:solidFill>
                      <a:schemeClr val="bg1"/>
                    </a:solidFill>
                  </a:tcPr>
                </a:tc>
                <a:tc>
                  <a:txBody>
                    <a:bodyPr/>
                    <a:lstStyle/>
                    <a:p>
                      <a:pPr algn="ctr"/>
                      <a:r>
                        <a:rPr lang="en-US" sz="2000" dirty="0" smtClean="0">
                          <a:latin typeface="Arial"/>
                          <a:cs typeface="Arial"/>
                        </a:rPr>
                        <a:t>15</a:t>
                      </a:r>
                      <a:endParaRPr lang="en-US" sz="2000" dirty="0">
                        <a:latin typeface="Arial"/>
                        <a:cs typeface="Arial"/>
                      </a:endParaRPr>
                    </a:p>
                  </a:txBody>
                  <a:tcPr marL="0" marR="0" marT="0" marB="0">
                    <a:solidFill>
                      <a:schemeClr val="bg1"/>
                    </a:solidFill>
                  </a:tcPr>
                </a:tc>
              </a:tr>
              <a:tr h="386847">
                <a:tc>
                  <a:txBody>
                    <a:bodyPr/>
                    <a:lstStyle/>
                    <a:p>
                      <a:pPr algn="ctr"/>
                      <a:r>
                        <a:rPr lang="en-US" sz="2000" dirty="0" smtClean="0">
                          <a:latin typeface="Arial"/>
                          <a:cs typeface="Arial"/>
                        </a:rPr>
                        <a:t>30</a:t>
                      </a:r>
                      <a:endParaRPr lang="en-US" sz="2000" dirty="0">
                        <a:latin typeface="Arial"/>
                        <a:cs typeface="Arial"/>
                      </a:endParaRPr>
                    </a:p>
                  </a:txBody>
                  <a:tcPr marL="0" marR="0" marT="0" marB="0">
                    <a:solidFill>
                      <a:schemeClr val="bg1"/>
                    </a:solidFill>
                  </a:tcPr>
                </a:tc>
                <a:tc>
                  <a:txBody>
                    <a:bodyPr/>
                    <a:lstStyle/>
                    <a:p>
                      <a:pPr algn="ctr"/>
                      <a:r>
                        <a:rPr lang="en-US" sz="2000" dirty="0" smtClean="0">
                          <a:latin typeface="Arial"/>
                          <a:cs typeface="Arial"/>
                        </a:rPr>
                        <a:t>0.5(30) + 5</a:t>
                      </a:r>
                      <a:endParaRPr lang="en-US" sz="2000" dirty="0">
                        <a:latin typeface="Arial"/>
                        <a:cs typeface="Arial"/>
                      </a:endParaRPr>
                    </a:p>
                  </a:txBody>
                  <a:tcPr marL="0" marR="0" marT="0" marB="0">
                    <a:solidFill>
                      <a:schemeClr val="bg1"/>
                    </a:solidFill>
                  </a:tcPr>
                </a:tc>
                <a:tc>
                  <a:txBody>
                    <a:bodyPr/>
                    <a:lstStyle/>
                    <a:p>
                      <a:pPr algn="ctr"/>
                      <a:r>
                        <a:rPr lang="en-US" sz="2000" dirty="0" smtClean="0">
                          <a:latin typeface="Arial"/>
                          <a:cs typeface="Arial"/>
                        </a:rPr>
                        <a:t>20</a:t>
                      </a:r>
                      <a:endParaRPr lang="en-US" sz="2000" dirty="0">
                        <a:latin typeface="Arial"/>
                        <a:cs typeface="Arial"/>
                      </a:endParaRPr>
                    </a:p>
                  </a:txBody>
                  <a:tcPr marL="0" marR="0" marT="0" marB="0">
                    <a:solidFill>
                      <a:schemeClr val="bg1"/>
                    </a:solidFill>
                  </a:tcPr>
                </a:tc>
              </a:tr>
              <a:tr h="386847">
                <a:tc>
                  <a:txBody>
                    <a:bodyPr/>
                    <a:lstStyle/>
                    <a:p>
                      <a:pPr algn="ctr"/>
                      <a:r>
                        <a:rPr lang="en-US" sz="2000" dirty="0" smtClean="0">
                          <a:latin typeface="Arial"/>
                          <a:cs typeface="Arial"/>
                        </a:rPr>
                        <a:t>40</a:t>
                      </a:r>
                      <a:endParaRPr lang="en-US" sz="2000" dirty="0">
                        <a:latin typeface="Arial"/>
                        <a:cs typeface="Arial"/>
                      </a:endParaRPr>
                    </a:p>
                  </a:txBody>
                  <a:tcPr marL="0" marR="0" marT="0" marB="0">
                    <a:solidFill>
                      <a:schemeClr val="bg1"/>
                    </a:solidFill>
                  </a:tcPr>
                </a:tc>
                <a:tc>
                  <a:txBody>
                    <a:bodyPr/>
                    <a:lstStyle/>
                    <a:p>
                      <a:pPr algn="ctr"/>
                      <a:r>
                        <a:rPr lang="en-US" sz="2000" dirty="0" smtClean="0">
                          <a:latin typeface="Arial"/>
                          <a:cs typeface="Arial"/>
                        </a:rPr>
                        <a:t>0.5(40) + 5</a:t>
                      </a:r>
                      <a:endParaRPr lang="en-US" sz="2000" dirty="0">
                        <a:latin typeface="Arial"/>
                        <a:cs typeface="Arial"/>
                      </a:endParaRPr>
                    </a:p>
                  </a:txBody>
                  <a:tcPr marL="0" marR="0" marT="0" marB="0">
                    <a:solidFill>
                      <a:schemeClr val="bg1"/>
                    </a:solidFill>
                  </a:tcPr>
                </a:tc>
                <a:tc>
                  <a:txBody>
                    <a:bodyPr/>
                    <a:lstStyle/>
                    <a:p>
                      <a:pPr algn="ctr"/>
                      <a:r>
                        <a:rPr lang="en-US" sz="2000" dirty="0" smtClean="0">
                          <a:latin typeface="Arial"/>
                          <a:cs typeface="Arial"/>
                        </a:rPr>
                        <a:t>25</a:t>
                      </a:r>
                      <a:endParaRPr lang="en-US" sz="2000" dirty="0">
                        <a:latin typeface="Arial"/>
                        <a:cs typeface="Arial"/>
                      </a:endParaRPr>
                    </a:p>
                  </a:txBody>
                  <a:tcPr marL="0" marR="0" marT="0" marB="0">
                    <a:solidFill>
                      <a:schemeClr val="bg1"/>
                    </a:solidFill>
                  </a:tcPr>
                </a:tc>
              </a:tr>
              <a:tr h="375042">
                <a:tc>
                  <a:txBody>
                    <a:bodyPr/>
                    <a:lstStyle/>
                    <a:p>
                      <a:pPr algn="ctr"/>
                      <a:r>
                        <a:rPr lang="en-US" sz="2000" dirty="0" smtClean="0">
                          <a:latin typeface="Arial"/>
                          <a:cs typeface="Arial"/>
                        </a:rPr>
                        <a:t>50</a:t>
                      </a:r>
                      <a:endParaRPr lang="en-US" sz="2000" dirty="0">
                        <a:latin typeface="Arial"/>
                        <a:cs typeface="Arial"/>
                      </a:endParaRPr>
                    </a:p>
                  </a:txBody>
                  <a:tcPr marL="0" marR="0" marT="0" marB="0">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0.5(50) + 5</a:t>
                      </a:r>
                    </a:p>
                  </a:txBody>
                  <a:tcPr marL="0" marR="0" marT="0" marB="0">
                    <a:solidFill>
                      <a:schemeClr val="bg1"/>
                    </a:solidFill>
                  </a:tcPr>
                </a:tc>
                <a:tc>
                  <a:txBody>
                    <a:bodyPr/>
                    <a:lstStyle/>
                    <a:p>
                      <a:pPr algn="ctr"/>
                      <a:r>
                        <a:rPr lang="en-US" sz="2000" dirty="0" smtClean="0">
                          <a:latin typeface="Arial"/>
                          <a:cs typeface="Arial"/>
                        </a:rPr>
                        <a:t>30</a:t>
                      </a:r>
                      <a:endParaRPr lang="en-US" sz="2000" dirty="0">
                        <a:latin typeface="Arial"/>
                        <a:cs typeface="Arial"/>
                      </a:endParaRPr>
                    </a:p>
                  </a:txBody>
                  <a:tcPr marL="0" marR="0" marT="0" marB="0">
                    <a:solidFill>
                      <a:schemeClr val="bg1"/>
                    </a:solidFill>
                  </a:tcPr>
                </a:tc>
              </a:tr>
            </a:tbl>
          </a:graphicData>
        </a:graphic>
      </p:graphicFrame>
    </p:spTree>
    <p:extLst>
      <p:ext uri="{BB962C8B-B14F-4D97-AF65-F5344CB8AC3E}">
        <p14:creationId xmlns:p14="http://schemas.microsoft.com/office/powerpoint/2010/main" val="41139948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955295"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marL="514350" indent="-514350">
              <a:buFont typeface="+mj-lt"/>
              <a:buAutoNum type="arabicPeriod" startAt="3"/>
            </a:pPr>
            <a:r>
              <a:rPr lang="en-US" sz="2800" b="1" dirty="0">
                <a:solidFill>
                  <a:srgbClr val="660066"/>
                </a:solidFill>
              </a:rPr>
              <a:t>Graph the function. </a:t>
            </a:r>
          </a:p>
          <a:p>
            <a:pPr lvl="1" algn="l"/>
            <a:r>
              <a:rPr lang="en-US" dirty="0">
                <a:solidFill>
                  <a:schemeClr val="tx1"/>
                </a:solidFill>
              </a:rPr>
              <a:t>Use the table of values to plot the equation of the line.</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11</a:t>
            </a:fld>
            <a:endParaRPr lang="en-US" dirty="0"/>
          </a:p>
        </p:txBody>
      </p:sp>
      <p:sp>
        <p:nvSpPr>
          <p:cNvPr id="4" name="Footer Placeholder 3"/>
          <p:cNvSpPr>
            <a:spLocks noGrp="1"/>
          </p:cNvSpPr>
          <p:nvPr>
            <p:ph type="ftr" sz="quarter" idx="13"/>
          </p:nvPr>
        </p:nvSpPr>
        <p:spPr/>
        <p:txBody>
          <a:bodyPr/>
          <a:lstStyle/>
          <a:p>
            <a:pPr>
              <a:defRPr/>
            </a:pPr>
            <a:r>
              <a:rPr lang="en-US" smtClean="0"/>
              <a:t>3.9.1: Interpreting Parameters</a:t>
            </a:r>
            <a:endParaRPr lang="en-US" dirty="0"/>
          </a:p>
        </p:txBody>
      </p:sp>
      <p:pic>
        <p:nvPicPr>
          <p:cNvPr id="5" name="Picture 4" descr="U3L9_002.pdf"/>
          <p:cNvPicPr>
            <a:picLocks noChangeAspect="1"/>
          </p:cNvPicPr>
          <p:nvPr/>
        </p:nvPicPr>
        <p:blipFill rotWithShape="1">
          <a:blip r:embed="rId2">
            <a:extLst>
              <a:ext uri="{28A0092B-C50C-407E-A947-70E740481C1C}">
                <a14:useLocalDpi xmlns:a14="http://schemas.microsoft.com/office/drawing/2010/main" val="0"/>
              </a:ext>
            </a:extLst>
          </a:blip>
          <a:srcRect t="6034" r="2485"/>
          <a:stretch/>
        </p:blipFill>
        <p:spPr>
          <a:xfrm>
            <a:off x="867694" y="2298438"/>
            <a:ext cx="7392737" cy="2913672"/>
          </a:xfrm>
          <a:prstGeom prst="rect">
            <a:avLst/>
          </a:prstGeom>
        </p:spPr>
      </p:pic>
    </p:spTree>
    <p:extLst>
      <p:ext uri="{BB962C8B-B14F-4D97-AF65-F5344CB8AC3E}">
        <p14:creationId xmlns:p14="http://schemas.microsoft.com/office/powerpoint/2010/main" val="172972008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1, </a:t>
            </a:r>
            <a:r>
              <a:rPr lang="en-US" sz="2800" b="1" i="1" dirty="0">
                <a:solidFill>
                  <a:srgbClr val="000090"/>
                </a:solidFill>
              </a:rPr>
              <a:t>continued</a:t>
            </a:r>
            <a:endParaRPr lang="en-US" sz="2800" baseline="30000" dirty="0"/>
          </a:p>
          <a:p>
            <a:pPr marL="514350" indent="-514350">
              <a:buFont typeface="+mj-lt"/>
              <a:buAutoNum type="arabicPeriod" startAt="4"/>
            </a:pPr>
            <a:r>
              <a:rPr lang="en-US" sz="2800" b="1" dirty="0">
                <a:solidFill>
                  <a:srgbClr val="660066"/>
                </a:solidFill>
              </a:rPr>
              <a:t>Identify the parameters.</a:t>
            </a:r>
          </a:p>
          <a:p>
            <a:pPr lvl="1" algn="l">
              <a:spcAft>
                <a:spcPts val="1200"/>
              </a:spcAft>
            </a:pPr>
            <a:r>
              <a:rPr lang="en-US" dirty="0">
                <a:solidFill>
                  <a:schemeClr val="tx1"/>
                </a:solidFill>
              </a:rPr>
              <a:t>The parameters in this problem are the slope and the </a:t>
            </a:r>
            <a:r>
              <a:rPr lang="en-US" i="1" dirty="0">
                <a:solidFill>
                  <a:schemeClr val="tx1"/>
                </a:solidFill>
              </a:rPr>
              <a:t>y-</a:t>
            </a:r>
            <a:r>
              <a:rPr lang="en-US" dirty="0">
                <a:solidFill>
                  <a:schemeClr val="tx1"/>
                </a:solidFill>
              </a:rPr>
              <a:t>intercept. </a:t>
            </a:r>
            <a:endParaRPr lang="en-US" dirty="0" smtClean="0">
              <a:solidFill>
                <a:schemeClr val="tx1"/>
              </a:solidFill>
            </a:endParaRPr>
          </a:p>
          <a:p>
            <a:pPr lvl="1" algn="l">
              <a:spcAft>
                <a:spcPts val="1200"/>
              </a:spcAft>
            </a:pPr>
            <a:r>
              <a:rPr lang="en-US" dirty="0" smtClean="0">
                <a:solidFill>
                  <a:schemeClr val="tx1"/>
                </a:solidFill>
              </a:rPr>
              <a:t>In </a:t>
            </a:r>
            <a:r>
              <a:rPr lang="en-US" dirty="0">
                <a:solidFill>
                  <a:schemeClr val="tx1"/>
                </a:solidFill>
              </a:rPr>
              <a:t>this problem, the </a:t>
            </a:r>
            <a:r>
              <a:rPr lang="en-US" i="1" dirty="0">
                <a:solidFill>
                  <a:schemeClr val="tx1"/>
                </a:solidFill>
              </a:rPr>
              <a:t>y-</a:t>
            </a:r>
            <a:r>
              <a:rPr lang="en-US" dirty="0">
                <a:solidFill>
                  <a:schemeClr val="tx1"/>
                </a:solidFill>
              </a:rPr>
              <a:t>intercept is the entrance fee, $5.00, and </a:t>
            </a:r>
            <a:r>
              <a:rPr lang="en-US" dirty="0" smtClean="0">
                <a:solidFill>
                  <a:schemeClr val="tx1"/>
                </a:solidFill>
              </a:rPr>
              <a:t>the </a:t>
            </a:r>
            <a:r>
              <a:rPr lang="en-US" dirty="0">
                <a:solidFill>
                  <a:schemeClr val="tx1"/>
                </a:solidFill>
              </a:rPr>
              <a:t>slope is the cost per apple, $0.50.</a:t>
            </a:r>
          </a:p>
          <a:p>
            <a:pPr lvl="1" algn="l"/>
            <a:r>
              <a:rPr lang="en-US" dirty="0" smtClean="0">
                <a:solidFill>
                  <a:schemeClr val="tx1"/>
                </a:solidFill>
              </a:rPr>
              <a:t> </a:t>
            </a:r>
            <a:endParaRPr lang="en-US" dirty="0">
              <a:solidFill>
                <a:schemeClr val="tx1"/>
              </a:solidFill>
            </a:endParaRP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12</a:t>
            </a:fld>
            <a:endParaRPr lang="en-US" dirty="0"/>
          </a:p>
        </p:txBody>
      </p:sp>
      <p:sp>
        <p:nvSpPr>
          <p:cNvPr id="4" name="Footer Placeholder 3"/>
          <p:cNvSpPr>
            <a:spLocks noGrp="1"/>
          </p:cNvSpPr>
          <p:nvPr>
            <p:ph type="ftr" sz="quarter" idx="13"/>
          </p:nvPr>
        </p:nvSpPr>
        <p:spPr/>
        <p:txBody>
          <a:bodyPr/>
          <a:lstStyle/>
          <a:p>
            <a:pPr>
              <a:defRPr/>
            </a:pPr>
            <a:r>
              <a:rPr lang="en-US" smtClean="0"/>
              <a:t>3.9.1: Interpreting Parameters</a:t>
            </a:r>
            <a:endParaRPr lang="en-US" dirty="0"/>
          </a:p>
        </p:txBody>
      </p:sp>
      <p:sp>
        <p:nvSpPr>
          <p:cNvPr id="6" name="TextBox 5"/>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29530409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13</a:t>
            </a:fld>
            <a:endParaRPr lang="en-US" dirty="0"/>
          </a:p>
        </p:txBody>
      </p:sp>
      <p:sp>
        <p:nvSpPr>
          <p:cNvPr id="4" name="Footer Placeholder 3"/>
          <p:cNvSpPr>
            <a:spLocks noGrp="1"/>
          </p:cNvSpPr>
          <p:nvPr>
            <p:ph type="ftr" sz="quarter" idx="13"/>
          </p:nvPr>
        </p:nvSpPr>
        <p:spPr/>
        <p:txBody>
          <a:bodyPr/>
          <a:lstStyle/>
          <a:p>
            <a:pPr>
              <a:defRPr/>
            </a:pPr>
            <a:r>
              <a:rPr lang="en-US" smtClean="0"/>
              <a:t>3.9.1: Interpreting Parameters</a:t>
            </a:r>
            <a:endParaRPr lang="en-US" dirty="0"/>
          </a:p>
        </p:txBody>
      </p:sp>
      <p:sp>
        <p:nvSpPr>
          <p:cNvPr id="5"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MS PGothic" charset="0"/>
                <a:cs typeface="MS PGothic" charset="0"/>
              </a:rPr>
              <a:t>Guided Practice: </a:t>
            </a:r>
            <a:r>
              <a:rPr lang="en-US" sz="2800" b="1" dirty="0" smtClean="0">
                <a:solidFill>
                  <a:srgbClr val="000090"/>
                </a:solidFill>
                <a:ea typeface="MS PGothic" charset="0"/>
                <a:cs typeface="MS PGothic" charset="0"/>
              </a:rPr>
              <a:t>Example 1, </a:t>
            </a:r>
            <a:r>
              <a:rPr lang="en-US" sz="2800" b="1" i="1" dirty="0" smtClean="0">
                <a:solidFill>
                  <a:srgbClr val="000090"/>
                </a:solidFill>
                <a:ea typeface="MS PGothic" charset="0"/>
                <a:cs typeface="MS PGothic" charset="0"/>
              </a:rPr>
              <a:t>continued</a:t>
            </a:r>
            <a:endParaRPr lang="en-US" sz="2800" b="1" dirty="0" smtClean="0">
              <a:solidFill>
                <a:srgbClr val="000090"/>
              </a:solidFill>
              <a:ea typeface="MS PGothic" charset="0"/>
              <a:cs typeface="MS PGothic" charset="0"/>
            </a:endParaRPr>
          </a:p>
          <a:p>
            <a:endParaRPr lang="en-US" dirty="0" smtClean="0">
              <a:ea typeface="MS PGothic" charset="0"/>
              <a:cs typeface="MS PGothic" charset="0"/>
            </a:endParaRPr>
          </a:p>
          <a:p>
            <a:endParaRPr lang="en-US" dirty="0">
              <a:ea typeface="MS PGothic" charset="0"/>
              <a:cs typeface="MS PGothic" charset="0"/>
            </a:endParaRPr>
          </a:p>
        </p:txBody>
      </p:sp>
      <p:pic>
        <p:nvPicPr>
          <p:cNvPr id="6"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1"/>
          <p:cNvSpPr txBox="1">
            <a:spLocks/>
          </p:cNvSpPr>
          <p:nvPr/>
        </p:nvSpPr>
        <p:spPr>
          <a:xfrm>
            <a:off x="8297863" y="5497513"/>
            <a:ext cx="728662" cy="282575"/>
          </a:xfrm>
          <a:prstGeom prst="rect">
            <a:avLst/>
          </a:prstGeom>
        </p:spPr>
        <p:txBody>
          <a:bodyPr vert="horz" lIns="91440" tIns="45720" rIns="91440" bIns="45720" rtlCol="0" anchor="ctr"/>
          <a:lstStyle>
            <a:defPPr>
              <a:defRPr lang="en-US"/>
            </a:defPPr>
            <a:lvl1pPr algn="r" defTabSz="457200" rtl="0" fontAlgn="auto">
              <a:spcBef>
                <a:spcPts val="0"/>
              </a:spcBef>
              <a:spcAft>
                <a:spcPts val="0"/>
              </a:spcAft>
              <a:defRPr sz="1800" b="1" i="0" kern="1200">
                <a:solidFill>
                  <a:srgbClr val="000000"/>
                </a:solidFill>
                <a:latin typeface="Arial"/>
                <a:ea typeface="+mn-ea"/>
                <a:cs typeface="Arial"/>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a:lstStyle>
          <a:p>
            <a:pPr>
              <a:defRPr/>
            </a:pPr>
            <a:fld id="{6083B6D6-545E-0746-921E-4688BEC884F2}" type="slidenum">
              <a:rPr lang="en-US" smtClean="0"/>
              <a:pPr>
                <a:defRPr/>
              </a:pPr>
              <a:t>13</a:t>
            </a:fld>
            <a:endParaRPr lang="en-US" dirty="0"/>
          </a:p>
        </p:txBody>
      </p:sp>
      <p:sp>
        <p:nvSpPr>
          <p:cNvPr id="10" name="Text Placeholder 2"/>
          <p:cNvSpPr txBox="1">
            <a:spLocks/>
          </p:cNvSpPr>
          <p:nvPr/>
        </p:nvSpPr>
        <p:spPr>
          <a:xfrm>
            <a:off x="1003524" y="6221014"/>
            <a:ext cx="5530850" cy="264966"/>
          </a:xfrm>
          <a:prstGeom prst="rect">
            <a:avLst/>
          </a:prstGeom>
        </p:spPr>
        <p:txBody>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33584950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ubtitle 1"/>
          <p:cNvSpPr>
            <a:spLocks noGrp="1"/>
          </p:cNvSpPr>
          <p:nvPr>
            <p:ph type="subTitle" idx="1"/>
          </p:nvPr>
        </p:nvSpPr>
        <p:spPr>
          <a:xfrm>
            <a:off x="641350" y="641350"/>
            <a:ext cx="7854950" cy="5138738"/>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2</a:t>
            </a:r>
            <a:endParaRPr lang="en-US" sz="1100" b="1" dirty="0">
              <a:solidFill>
                <a:srgbClr val="558ED5"/>
              </a:solidFill>
            </a:endParaRPr>
          </a:p>
          <a:p>
            <a:r>
              <a:rPr lang="en-US" dirty="0"/>
              <a:t>You deposit $100 into a long-term certificate of deposit (CD) in which your money will double </a:t>
            </a:r>
            <a:r>
              <a:rPr lang="en-US" dirty="0" smtClean="0"/>
              <a:t>every </a:t>
            </a:r>
            <a:r>
              <a:rPr lang="en-US" dirty="0"/>
              <a:t>7 years. Write a function to show how much money you will have in total in 7, 14, 21, 28, and 35 years. Use the function to create a table, and then graph the function. What do the parameters represent in the context of this problem?</a:t>
            </a:r>
          </a:p>
          <a:p>
            <a:pPr>
              <a:lnSpc>
                <a:spcPct val="150000"/>
              </a:lnSpc>
            </a:pPr>
            <a:r>
              <a:rPr lang="en-US" dirty="0" smtClean="0"/>
              <a:t> </a:t>
            </a:r>
            <a:endParaRPr lang="en-US" dirty="0"/>
          </a:p>
        </p:txBody>
      </p:sp>
      <p:sp>
        <p:nvSpPr>
          <p:cNvPr id="2" name="Slide Number Placeholder 1"/>
          <p:cNvSpPr>
            <a:spLocks noGrp="1"/>
          </p:cNvSpPr>
          <p:nvPr>
            <p:ph type="sldNum" sz="quarter" idx="11"/>
          </p:nvPr>
        </p:nvSpPr>
        <p:spPr/>
        <p:txBody>
          <a:bodyPr/>
          <a:lstStyle/>
          <a:p>
            <a:pPr>
              <a:defRPr/>
            </a:pPr>
            <a:fld id="{7C2B3BEF-4DF1-7647-BAC3-0F660BB2E16C}" type="slidenum">
              <a:rPr lang="en-US" smtClean="0"/>
              <a:pPr>
                <a:defRPr/>
              </a:pPr>
              <a:t>14</a:t>
            </a:fld>
            <a:endParaRPr lang="en-US" dirty="0"/>
          </a:p>
        </p:txBody>
      </p:sp>
      <p:sp>
        <p:nvSpPr>
          <p:cNvPr id="3" name="Footer Placeholder 2"/>
          <p:cNvSpPr>
            <a:spLocks noGrp="1"/>
          </p:cNvSpPr>
          <p:nvPr>
            <p:ph type="ftr" sz="quarter" idx="13"/>
          </p:nvPr>
        </p:nvSpPr>
        <p:spPr/>
        <p:txBody>
          <a:bodyPr/>
          <a:lstStyle/>
          <a:p>
            <a:pPr>
              <a:defRPr/>
            </a:pPr>
            <a:r>
              <a:rPr lang="en-US" smtClean="0"/>
              <a:t>3.9.1: Interpreting Parameters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504353521"/>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25"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26823579"/>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26"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321944287"/>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27"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382515127"/>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28"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869983699"/>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29"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63399799"/>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30"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408334171"/>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31"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675587291"/>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32" name="Equation" r:id="rId11" imgW="190500" imgH="330200" progId="Equation.DSMT4">
                  <p:embed/>
                </p:oleObj>
              </mc:Choice>
              <mc:Fallback>
                <p:oleObj name="Equation" r:id="rId11"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821693582"/>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33" name="Equation" r:id="rId12" imgW="190500" imgH="330200" progId="Equation.DSMT4">
                  <p:embed/>
                </p:oleObj>
              </mc:Choice>
              <mc:Fallback>
                <p:oleObj name="Equation" r:id="rId12"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2582149752"/>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34" name="Equation" r:id="rId13" imgW="190500" imgH="330200" progId="Equation.DSMT4">
                  <p:embed/>
                </p:oleObj>
              </mc:Choice>
              <mc:Fallback>
                <p:oleObj name="Equation" r:id="rId13"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693012490"/>
              </p:ext>
            </p:extLst>
          </p:nvPr>
        </p:nvGraphicFramePr>
        <p:xfrm>
          <a:off x="6413500" y="3568700"/>
          <a:ext cx="190500" cy="330200"/>
        </p:xfrm>
        <a:graphic>
          <a:graphicData uri="http://schemas.openxmlformats.org/presentationml/2006/ole">
            <mc:AlternateContent xmlns:mc="http://schemas.openxmlformats.org/markup-compatibility/2006">
              <mc:Choice xmlns:v="urn:schemas-microsoft-com:vml" Requires="v">
                <p:oleObj spid="_x0000_s85135" name="Equation" r:id="rId14" imgW="190500" imgH="330200" progId="Equation.DSMT4">
                  <p:embed/>
                </p:oleObj>
              </mc:Choice>
              <mc:Fallback>
                <p:oleObj name="Equation" r:id="rId14" imgW="190500" imgH="330200" progId="Equation.DSMT4">
                  <p:embed/>
                  <p:pic>
                    <p:nvPicPr>
                      <p:cNvPr id="0" name=""/>
                      <p:cNvPicPr/>
                      <p:nvPr/>
                    </p:nvPicPr>
                    <p:blipFill>
                      <a:blip r:embed="rId4"/>
                      <a:stretch>
                        <a:fillRect/>
                      </a:stretch>
                    </p:blipFill>
                    <p:spPr>
                      <a:xfrm>
                        <a:off x="6413500" y="3568700"/>
                        <a:ext cx="190500" cy="330200"/>
                      </a:xfrm>
                      <a:prstGeom prst="rect">
                        <a:avLst/>
                      </a:prstGeom>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14350">
              <a:buFont typeface="+mj-lt"/>
              <a:buAutoNum type="arabicPeriod"/>
            </a:pPr>
            <a:r>
              <a:rPr lang="en-US" sz="2800" b="1" dirty="0">
                <a:solidFill>
                  <a:srgbClr val="660066"/>
                </a:solidFill>
              </a:rPr>
              <a:t>Write a function. </a:t>
            </a:r>
          </a:p>
          <a:p>
            <a:pPr lvl="1" algn="l"/>
            <a:r>
              <a:rPr lang="en-US" dirty="0">
                <a:solidFill>
                  <a:schemeClr val="tx1"/>
                </a:solidFill>
              </a:rPr>
              <a:t>This scenario is represented by an exponential function. </a:t>
            </a:r>
          </a:p>
          <a:p>
            <a:pPr marL="1257300" lvl="2" indent="-342900" algn="l">
              <a:buFont typeface="Arial"/>
              <a:buChar char="•"/>
            </a:pPr>
            <a:r>
              <a:rPr lang="en-US" dirty="0">
                <a:solidFill>
                  <a:schemeClr val="tx1"/>
                </a:solidFill>
              </a:rPr>
              <a:t>The initial deposit is $100. </a:t>
            </a:r>
          </a:p>
          <a:p>
            <a:pPr marL="1257300" lvl="2" indent="-342900" algn="l">
              <a:buFont typeface="Arial"/>
              <a:buChar char="•"/>
            </a:pPr>
            <a:r>
              <a:rPr lang="en-US" dirty="0">
                <a:solidFill>
                  <a:schemeClr val="tx1"/>
                </a:solidFill>
              </a:rPr>
              <a:t>Your money doubles every 7 years, so the growth factor is 2.</a:t>
            </a:r>
          </a:p>
          <a:p>
            <a:pPr marL="1257300" lvl="2" indent="-342900" algn="l">
              <a:spcAft>
                <a:spcPts val="1200"/>
              </a:spcAft>
              <a:buFont typeface="Arial"/>
              <a:buChar char="•"/>
            </a:pPr>
            <a:r>
              <a:rPr lang="en-US" dirty="0">
                <a:solidFill>
                  <a:schemeClr val="tx1"/>
                </a:solidFill>
              </a:rPr>
              <a:t>The time period is 7 years. </a:t>
            </a:r>
          </a:p>
          <a:p>
            <a:pPr lvl="1" algn="l">
              <a:spcAft>
                <a:spcPts val="1200"/>
              </a:spcAft>
            </a:pPr>
            <a:r>
              <a:rPr lang="en-US" dirty="0">
                <a:solidFill>
                  <a:schemeClr val="tx1"/>
                </a:solidFill>
              </a:rPr>
              <a:t>Substitute these values into the exponential function. </a:t>
            </a:r>
          </a:p>
          <a:p>
            <a:pPr lvl="1" algn="l"/>
            <a:r>
              <a:rPr lang="en-US" dirty="0">
                <a:solidFill>
                  <a:srgbClr val="000000"/>
                </a:solidFill>
              </a:rPr>
              <a:t>The function for this scenario </a:t>
            </a:r>
            <a:r>
              <a:rPr lang="en-US" dirty="0" smtClean="0">
                <a:solidFill>
                  <a:srgbClr val="000000"/>
                </a:solidFill>
              </a:rPr>
              <a:t>is                      </a:t>
            </a:r>
            <a:r>
              <a:rPr lang="en-US" dirty="0">
                <a:solidFill>
                  <a:srgbClr val="000000"/>
                </a:solidFill>
              </a:rPr>
              <a:t>.</a:t>
            </a:r>
            <a:endParaRPr lang="en-US" dirty="0" smtClean="0">
              <a:solidFill>
                <a:srgbClr val="000000"/>
              </a:solidFill>
            </a:endParaRPr>
          </a:p>
          <a:p>
            <a:pPr lvl="1" algn="l"/>
            <a:endParaRPr lang="en-US" dirty="0">
              <a:solidFill>
                <a:schemeClr val="tx1"/>
              </a:solidFill>
            </a:endParaRPr>
          </a:p>
        </p:txBody>
      </p:sp>
      <p:sp>
        <p:nvSpPr>
          <p:cNvPr id="2" name="Slide Number Placeholder 1"/>
          <p:cNvSpPr>
            <a:spLocks noGrp="1"/>
          </p:cNvSpPr>
          <p:nvPr>
            <p:ph type="sldNum" sz="quarter" idx="11"/>
          </p:nvPr>
        </p:nvSpPr>
        <p:spPr/>
        <p:txBody>
          <a:bodyPr/>
          <a:lstStyle/>
          <a:p>
            <a:pPr>
              <a:defRPr/>
            </a:pPr>
            <a:fld id="{DD869DFF-1916-A94A-9BAF-6747184CDDD4}" type="slidenum">
              <a:rPr lang="en-US" smtClean="0"/>
              <a:pPr>
                <a:defRPr/>
              </a:pPr>
              <a:t>15</a:t>
            </a:fld>
            <a:endParaRPr lang="en-US" dirty="0"/>
          </a:p>
        </p:txBody>
      </p:sp>
      <p:sp>
        <p:nvSpPr>
          <p:cNvPr id="4" name="Footer Placeholder 3"/>
          <p:cNvSpPr>
            <a:spLocks noGrp="1"/>
          </p:cNvSpPr>
          <p:nvPr>
            <p:ph type="ftr" sz="quarter" idx="13"/>
          </p:nvPr>
        </p:nvSpPr>
        <p:spPr/>
        <p:txBody>
          <a:bodyPr/>
          <a:lstStyle/>
          <a:p>
            <a:pPr>
              <a:defRPr/>
            </a:pPr>
            <a:r>
              <a:rPr lang="en-US" smtClean="0"/>
              <a:t>3.9.1: Interpreting Parameters</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1821581444"/>
              </p:ext>
            </p:extLst>
          </p:nvPr>
        </p:nvGraphicFramePr>
        <p:xfrm>
          <a:off x="5499017" y="4691047"/>
          <a:ext cx="1790700" cy="635000"/>
        </p:xfrm>
        <a:graphic>
          <a:graphicData uri="http://schemas.openxmlformats.org/presentationml/2006/ole">
            <mc:AlternateContent xmlns:mc="http://schemas.openxmlformats.org/markup-compatibility/2006">
              <mc:Choice xmlns:v="urn:schemas-microsoft-com:vml" Requires="v">
                <p:oleObj spid="_x0000_s1030" name="Equation" r:id="rId3" imgW="1790700" imgH="635000" progId="Equation.DSMT4">
                  <p:embed/>
                </p:oleObj>
              </mc:Choice>
              <mc:Fallback>
                <p:oleObj name="Equation" r:id="rId3" imgW="1790700" imgH="635000" progId="Equation.DSMT4">
                  <p:embed/>
                  <p:pic>
                    <p:nvPicPr>
                      <p:cNvPr id="0" name=""/>
                      <p:cNvPicPr/>
                      <p:nvPr/>
                    </p:nvPicPr>
                    <p:blipFill>
                      <a:blip r:embed="rId4"/>
                      <a:stretch>
                        <a:fillRect/>
                      </a:stretch>
                    </p:blipFill>
                    <p:spPr>
                      <a:xfrm>
                        <a:off x="5499017" y="4691047"/>
                        <a:ext cx="1790700" cy="6350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7657263"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marL="514350" indent="-514350">
              <a:buFont typeface="+mj-lt"/>
              <a:buAutoNum type="arabicPeriod" startAt="2"/>
            </a:pPr>
            <a:r>
              <a:rPr lang="en-US" sz="2800" b="1" dirty="0" smtClean="0">
                <a:solidFill>
                  <a:srgbClr val="660066"/>
                </a:solidFill>
              </a:rPr>
              <a:t>Create </a:t>
            </a:r>
            <a:r>
              <a:rPr lang="en-US" sz="2800" b="1" dirty="0">
                <a:solidFill>
                  <a:srgbClr val="660066"/>
                </a:solidFill>
              </a:rPr>
              <a:t>a table.</a:t>
            </a:r>
          </a:p>
          <a:p>
            <a:pPr lvl="1" algn="l">
              <a:spcAft>
                <a:spcPts val="1200"/>
              </a:spcAft>
            </a:pPr>
            <a:r>
              <a:rPr lang="en-US" dirty="0">
                <a:solidFill>
                  <a:schemeClr val="tx1"/>
                </a:solidFill>
              </a:rPr>
              <a:t>Let </a:t>
            </a:r>
            <a:r>
              <a:rPr lang="en-US" i="1" dirty="0">
                <a:solidFill>
                  <a:schemeClr val="tx1"/>
                </a:solidFill>
              </a:rPr>
              <a:t>x</a:t>
            </a:r>
            <a:r>
              <a:rPr lang="en-US" dirty="0">
                <a:solidFill>
                  <a:schemeClr val="tx1"/>
                </a:solidFill>
              </a:rPr>
              <a:t> = the number of </a:t>
            </a:r>
            <a:r>
              <a:rPr lang="en-US" dirty="0" smtClean="0">
                <a:solidFill>
                  <a:schemeClr val="tx1"/>
                </a:solidFill>
              </a:rPr>
              <a:t>years </a:t>
            </a:r>
            <a:r>
              <a:rPr lang="en-US" dirty="0">
                <a:solidFill>
                  <a:schemeClr val="tx1"/>
                </a:solidFill>
              </a:rPr>
              <a:t>and </a:t>
            </a:r>
            <a:r>
              <a:rPr lang="en-US" i="1" dirty="0">
                <a:solidFill>
                  <a:schemeClr val="tx1"/>
                </a:solidFill>
              </a:rPr>
              <a:t>f</a:t>
            </a:r>
            <a:r>
              <a:rPr lang="en-US" dirty="0">
                <a:solidFill>
                  <a:schemeClr val="tx1"/>
                </a:solidFill>
              </a:rPr>
              <a:t>(</a:t>
            </a:r>
            <a:r>
              <a:rPr lang="en-US" i="1" dirty="0">
                <a:solidFill>
                  <a:schemeClr val="tx1"/>
                </a:solidFill>
              </a:rPr>
              <a:t>x</a:t>
            </a:r>
            <a:r>
              <a:rPr lang="en-US" dirty="0">
                <a:solidFill>
                  <a:schemeClr val="tx1"/>
                </a:solidFill>
              </a:rPr>
              <a:t>) = the amount of money in dollars.</a:t>
            </a:r>
          </a:p>
          <a:p>
            <a:pPr lvl="1" algn="l"/>
            <a:r>
              <a:rPr lang="en-US" dirty="0">
                <a:solidFill>
                  <a:schemeClr val="tx1"/>
                </a:solidFill>
              </a:rPr>
              <a:t>Use the values 7, 14, 21, 28, and 35 for </a:t>
            </a:r>
            <a:r>
              <a:rPr lang="en-US" i="1" dirty="0">
                <a:solidFill>
                  <a:schemeClr val="tx1"/>
                </a:solidFill>
              </a:rPr>
              <a:t>x</a:t>
            </a:r>
            <a:r>
              <a:rPr lang="en-US" dirty="0">
                <a:solidFill>
                  <a:schemeClr val="tx1"/>
                </a:solidFill>
              </a:rPr>
              <a:t>. </a:t>
            </a:r>
            <a:r>
              <a:rPr lang="en-US" dirty="0" smtClean="0">
                <a:solidFill>
                  <a:schemeClr val="tx1"/>
                </a:solidFill>
              </a:rPr>
              <a:t> </a:t>
            </a:r>
            <a:endParaRPr lang="en-US" dirty="0">
              <a:solidFill>
                <a:schemeClr val="tx1"/>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16</a:t>
            </a:fld>
            <a:endParaRPr lang="en-US" dirty="0"/>
          </a:p>
        </p:txBody>
      </p:sp>
      <p:sp>
        <p:nvSpPr>
          <p:cNvPr id="4" name="Footer Placeholder 3"/>
          <p:cNvSpPr>
            <a:spLocks noGrp="1"/>
          </p:cNvSpPr>
          <p:nvPr>
            <p:ph type="ftr" sz="quarter" idx="13"/>
          </p:nvPr>
        </p:nvSpPr>
        <p:spPr/>
        <p:txBody>
          <a:bodyPr/>
          <a:lstStyle/>
          <a:p>
            <a:pPr>
              <a:defRPr/>
            </a:pPr>
            <a:r>
              <a:rPr lang="en-US" smtClean="0"/>
              <a:t>3.9.1: Interpreting Parameters</a:t>
            </a:r>
            <a:endParaRPr lang="en-US" dirty="0"/>
          </a:p>
        </p:txBody>
      </p:sp>
    </p:spTree>
    <p:extLst>
      <p:ext uri="{BB962C8B-B14F-4D97-AF65-F5344CB8AC3E}">
        <p14:creationId xmlns:p14="http://schemas.microsoft.com/office/powerpoint/2010/main" val="364039939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smtClean="0"/>
              <a:t>Guided Practice: </a:t>
            </a:r>
            <a:r>
              <a:rPr lang="en-US" sz="2800" b="1" dirty="0" smtClean="0">
                <a:solidFill>
                  <a:srgbClr val="000090"/>
                </a:solidFill>
              </a:rPr>
              <a:t>Example 2, </a:t>
            </a:r>
            <a:r>
              <a:rPr lang="en-US" sz="2800" b="1" i="1" dirty="0" smtClean="0">
                <a:solidFill>
                  <a:srgbClr val="000090"/>
                </a:solidFill>
              </a:rPr>
              <a:t>continued</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17</a:t>
            </a:fld>
            <a:endParaRPr lang="en-US" dirty="0"/>
          </a:p>
        </p:txBody>
      </p:sp>
      <p:sp>
        <p:nvSpPr>
          <p:cNvPr id="4" name="Footer Placeholder 3"/>
          <p:cNvSpPr>
            <a:spLocks noGrp="1"/>
          </p:cNvSpPr>
          <p:nvPr>
            <p:ph type="ftr" sz="quarter" idx="13"/>
          </p:nvPr>
        </p:nvSpPr>
        <p:spPr/>
        <p:txBody>
          <a:bodyPr/>
          <a:lstStyle/>
          <a:p>
            <a:pPr>
              <a:defRPr/>
            </a:pPr>
            <a:r>
              <a:rPr lang="en-US" smtClean="0"/>
              <a:t>3.9.1: Interpreting Parameters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125236494"/>
              </p:ext>
            </p:extLst>
          </p:nvPr>
        </p:nvGraphicFramePr>
        <p:xfrm>
          <a:off x="1518778" y="1256633"/>
          <a:ext cx="6090570" cy="4523454"/>
        </p:xfrm>
        <a:graphic>
          <a:graphicData uri="http://schemas.openxmlformats.org/drawingml/2006/table">
            <a:tbl>
              <a:tblPr firstRow="1" bandRow="1">
                <a:tableStyleId>{5940675A-B579-460E-94D1-54222C63F5DA}</a:tableStyleId>
              </a:tblPr>
              <a:tblGrid>
                <a:gridCol w="2030190"/>
                <a:gridCol w="2030190"/>
                <a:gridCol w="2030190"/>
              </a:tblGrid>
              <a:tr h="753909">
                <a:tc>
                  <a:txBody>
                    <a:bodyPr/>
                    <a:lstStyle/>
                    <a:p>
                      <a:pPr algn="ctr"/>
                      <a:r>
                        <a:rPr lang="en-US" sz="2400" b="1" i="1" dirty="0" smtClean="0">
                          <a:latin typeface="Arial"/>
                          <a:cs typeface="Arial"/>
                        </a:rPr>
                        <a:t>x</a:t>
                      </a:r>
                      <a:endParaRPr lang="en-US" sz="2400" b="1" i="1" dirty="0">
                        <a:latin typeface="Arial"/>
                        <a:cs typeface="Arial"/>
                      </a:endParaRPr>
                    </a:p>
                  </a:txBody>
                  <a:tcPr anchor="ctr">
                    <a:solidFill>
                      <a:schemeClr val="bg1">
                        <a:lumMod val="85000"/>
                      </a:schemeClr>
                    </a:solidFill>
                  </a:tcPr>
                </a:tc>
                <a:tc>
                  <a:txBody>
                    <a:bodyPr/>
                    <a:lstStyle/>
                    <a:p>
                      <a:pPr algn="ctr"/>
                      <a:endParaRPr lang="en-US" sz="2400" b="1" dirty="0">
                        <a:latin typeface="Arial"/>
                        <a:cs typeface="Arial"/>
                      </a:endParaRPr>
                    </a:p>
                  </a:txBody>
                  <a:tcPr anchor="ctr">
                    <a:solidFill>
                      <a:schemeClr val="bg1">
                        <a:lumMod val="85000"/>
                      </a:schemeClr>
                    </a:solidFill>
                  </a:tcPr>
                </a:tc>
                <a:tc>
                  <a:txBody>
                    <a:bodyPr/>
                    <a:lstStyle/>
                    <a:p>
                      <a:pPr algn="ctr"/>
                      <a:r>
                        <a:rPr lang="en-US" sz="2400" b="1" i="1" dirty="0" smtClean="0">
                          <a:latin typeface="Arial"/>
                          <a:cs typeface="Arial"/>
                        </a:rPr>
                        <a:t>f</a:t>
                      </a:r>
                      <a:r>
                        <a:rPr lang="en-US" sz="2400" b="1" i="0" dirty="0" smtClean="0">
                          <a:latin typeface="Arial"/>
                          <a:cs typeface="Arial"/>
                        </a:rPr>
                        <a:t>(</a:t>
                      </a:r>
                      <a:r>
                        <a:rPr lang="en-US" sz="2400" b="1" i="1" dirty="0" smtClean="0">
                          <a:latin typeface="Arial"/>
                          <a:cs typeface="Arial"/>
                        </a:rPr>
                        <a:t>x</a:t>
                      </a:r>
                      <a:r>
                        <a:rPr lang="en-US" sz="2400" b="1" i="0" dirty="0" smtClean="0">
                          <a:latin typeface="Arial"/>
                          <a:cs typeface="Arial"/>
                        </a:rPr>
                        <a:t>)</a:t>
                      </a:r>
                      <a:endParaRPr lang="en-US" sz="2400" b="1" i="0" dirty="0">
                        <a:latin typeface="Arial"/>
                        <a:cs typeface="Arial"/>
                      </a:endParaRPr>
                    </a:p>
                  </a:txBody>
                  <a:tcPr anchor="ctr">
                    <a:solidFill>
                      <a:schemeClr val="bg1">
                        <a:lumMod val="85000"/>
                      </a:schemeClr>
                    </a:solidFill>
                  </a:tcPr>
                </a:tc>
              </a:tr>
              <a:tr h="753909">
                <a:tc>
                  <a:txBody>
                    <a:bodyPr/>
                    <a:lstStyle/>
                    <a:p>
                      <a:pPr algn="ctr"/>
                      <a:r>
                        <a:rPr lang="en-US" sz="2400" dirty="0" smtClean="0">
                          <a:latin typeface="Arial"/>
                          <a:cs typeface="Arial"/>
                        </a:rPr>
                        <a:t>7</a:t>
                      </a:r>
                      <a:endParaRPr lang="en-US" sz="2400" dirty="0">
                        <a:latin typeface="Arial"/>
                        <a:cs typeface="Arial"/>
                      </a:endParaRPr>
                    </a:p>
                  </a:txBody>
                  <a:tcPr anchor="ctr">
                    <a:solidFill>
                      <a:schemeClr val="bg1"/>
                    </a:solidFill>
                  </a:tcPr>
                </a:tc>
                <a:tc>
                  <a:txBody>
                    <a:bodyPr/>
                    <a:lstStyle/>
                    <a:p>
                      <a:pPr algn="ctr"/>
                      <a:endParaRPr lang="en-US" sz="2400">
                        <a:latin typeface="Arial"/>
                        <a:cs typeface="Arial"/>
                      </a:endParaRPr>
                    </a:p>
                  </a:txBody>
                  <a:tcPr anchor="ctr">
                    <a:solidFill>
                      <a:schemeClr val="bg1"/>
                    </a:solidFill>
                  </a:tcPr>
                </a:tc>
                <a:tc>
                  <a:txBody>
                    <a:bodyPr/>
                    <a:lstStyle/>
                    <a:p>
                      <a:pPr algn="ctr"/>
                      <a:r>
                        <a:rPr lang="en-US" sz="2400" dirty="0" smtClean="0">
                          <a:latin typeface="Arial"/>
                          <a:cs typeface="Arial"/>
                        </a:rPr>
                        <a:t>200</a:t>
                      </a:r>
                      <a:endParaRPr lang="en-US" sz="2400" dirty="0">
                        <a:latin typeface="Arial"/>
                        <a:cs typeface="Arial"/>
                      </a:endParaRPr>
                    </a:p>
                  </a:txBody>
                  <a:tcPr anchor="ctr">
                    <a:solidFill>
                      <a:schemeClr val="bg1"/>
                    </a:solidFill>
                  </a:tcPr>
                </a:tc>
              </a:tr>
              <a:tr h="753909">
                <a:tc>
                  <a:txBody>
                    <a:bodyPr/>
                    <a:lstStyle/>
                    <a:p>
                      <a:pPr algn="ctr"/>
                      <a:r>
                        <a:rPr lang="en-US" sz="2400" dirty="0" smtClean="0">
                          <a:latin typeface="Arial"/>
                          <a:cs typeface="Arial"/>
                        </a:rPr>
                        <a:t>14</a:t>
                      </a:r>
                      <a:endParaRPr lang="en-US" sz="2400" dirty="0">
                        <a:latin typeface="Arial"/>
                        <a:cs typeface="Arial"/>
                      </a:endParaRPr>
                    </a:p>
                  </a:txBody>
                  <a:tcPr anchor="ctr">
                    <a:solidFill>
                      <a:schemeClr val="bg1"/>
                    </a:solidFill>
                  </a:tcPr>
                </a:tc>
                <a:tc>
                  <a:txBody>
                    <a:bodyPr/>
                    <a:lstStyle/>
                    <a:p>
                      <a:pPr algn="ctr"/>
                      <a:endParaRPr lang="en-US" sz="2400">
                        <a:latin typeface="Arial"/>
                        <a:cs typeface="Arial"/>
                      </a:endParaRPr>
                    </a:p>
                  </a:txBody>
                  <a:tcPr anchor="ctr">
                    <a:solidFill>
                      <a:schemeClr val="bg1"/>
                    </a:solidFill>
                  </a:tcPr>
                </a:tc>
                <a:tc>
                  <a:txBody>
                    <a:bodyPr/>
                    <a:lstStyle/>
                    <a:p>
                      <a:pPr algn="ctr"/>
                      <a:r>
                        <a:rPr lang="en-US" sz="2400" dirty="0" smtClean="0">
                          <a:latin typeface="Arial"/>
                          <a:cs typeface="Arial"/>
                        </a:rPr>
                        <a:t>400</a:t>
                      </a:r>
                      <a:endParaRPr lang="en-US" sz="2400" dirty="0">
                        <a:latin typeface="Arial"/>
                        <a:cs typeface="Arial"/>
                      </a:endParaRPr>
                    </a:p>
                  </a:txBody>
                  <a:tcPr anchor="ctr">
                    <a:solidFill>
                      <a:schemeClr val="bg1"/>
                    </a:solidFill>
                  </a:tcPr>
                </a:tc>
              </a:tr>
              <a:tr h="753909">
                <a:tc>
                  <a:txBody>
                    <a:bodyPr/>
                    <a:lstStyle/>
                    <a:p>
                      <a:pPr algn="ctr"/>
                      <a:r>
                        <a:rPr lang="en-US" sz="2400" dirty="0" smtClean="0">
                          <a:latin typeface="Arial"/>
                          <a:cs typeface="Arial"/>
                        </a:rPr>
                        <a:t>21</a:t>
                      </a:r>
                      <a:endParaRPr lang="en-US" sz="2400" dirty="0">
                        <a:latin typeface="Arial"/>
                        <a:cs typeface="Arial"/>
                      </a:endParaRPr>
                    </a:p>
                  </a:txBody>
                  <a:tcPr anchor="ctr">
                    <a:solidFill>
                      <a:schemeClr val="bg1"/>
                    </a:solidFill>
                  </a:tcPr>
                </a:tc>
                <a:tc>
                  <a:txBody>
                    <a:bodyPr/>
                    <a:lstStyle/>
                    <a:p>
                      <a:pPr algn="ctr"/>
                      <a:endParaRPr lang="en-US" sz="2400">
                        <a:latin typeface="Arial"/>
                        <a:cs typeface="Arial"/>
                      </a:endParaRPr>
                    </a:p>
                  </a:txBody>
                  <a:tcPr anchor="ctr">
                    <a:solidFill>
                      <a:schemeClr val="bg1"/>
                    </a:solidFill>
                  </a:tcPr>
                </a:tc>
                <a:tc>
                  <a:txBody>
                    <a:bodyPr/>
                    <a:lstStyle/>
                    <a:p>
                      <a:pPr algn="ctr"/>
                      <a:r>
                        <a:rPr lang="en-US" sz="2400" dirty="0" smtClean="0">
                          <a:latin typeface="Arial"/>
                          <a:cs typeface="Arial"/>
                        </a:rPr>
                        <a:t>800</a:t>
                      </a:r>
                      <a:endParaRPr lang="en-US" sz="2400" dirty="0">
                        <a:latin typeface="Arial"/>
                        <a:cs typeface="Arial"/>
                      </a:endParaRPr>
                    </a:p>
                  </a:txBody>
                  <a:tcPr anchor="ctr">
                    <a:solidFill>
                      <a:schemeClr val="bg1"/>
                    </a:solidFill>
                  </a:tcPr>
                </a:tc>
              </a:tr>
              <a:tr h="753909">
                <a:tc>
                  <a:txBody>
                    <a:bodyPr/>
                    <a:lstStyle/>
                    <a:p>
                      <a:pPr algn="ctr"/>
                      <a:r>
                        <a:rPr lang="en-US" sz="2400" dirty="0" smtClean="0">
                          <a:latin typeface="Arial"/>
                          <a:cs typeface="Arial"/>
                        </a:rPr>
                        <a:t>28</a:t>
                      </a:r>
                      <a:endParaRPr lang="en-US" sz="2400" dirty="0">
                        <a:latin typeface="Arial"/>
                        <a:cs typeface="Arial"/>
                      </a:endParaRPr>
                    </a:p>
                  </a:txBody>
                  <a:tcPr anchor="ctr">
                    <a:solidFill>
                      <a:schemeClr val="bg1"/>
                    </a:solidFill>
                  </a:tcPr>
                </a:tc>
                <a:tc>
                  <a:txBody>
                    <a:bodyPr/>
                    <a:lstStyle/>
                    <a:p>
                      <a:pPr algn="ctr"/>
                      <a:endParaRPr lang="en-US" sz="2400">
                        <a:latin typeface="Arial"/>
                        <a:cs typeface="Arial"/>
                      </a:endParaRPr>
                    </a:p>
                  </a:txBody>
                  <a:tcPr anchor="ctr">
                    <a:solidFill>
                      <a:schemeClr val="bg1"/>
                    </a:solidFill>
                  </a:tcPr>
                </a:tc>
                <a:tc>
                  <a:txBody>
                    <a:bodyPr/>
                    <a:lstStyle/>
                    <a:p>
                      <a:pPr algn="ctr"/>
                      <a:r>
                        <a:rPr lang="en-US" sz="2400" dirty="0" smtClean="0">
                          <a:latin typeface="Arial"/>
                          <a:cs typeface="Arial"/>
                        </a:rPr>
                        <a:t>1600</a:t>
                      </a:r>
                      <a:endParaRPr lang="en-US" sz="2400" dirty="0">
                        <a:latin typeface="Arial"/>
                        <a:cs typeface="Arial"/>
                      </a:endParaRPr>
                    </a:p>
                  </a:txBody>
                  <a:tcPr anchor="ctr">
                    <a:solidFill>
                      <a:schemeClr val="bg1"/>
                    </a:solidFill>
                  </a:tcPr>
                </a:tc>
              </a:tr>
              <a:tr h="753909">
                <a:tc>
                  <a:txBody>
                    <a:bodyPr/>
                    <a:lstStyle/>
                    <a:p>
                      <a:pPr algn="ctr"/>
                      <a:r>
                        <a:rPr lang="en-US" sz="2400" dirty="0" smtClean="0">
                          <a:latin typeface="Arial"/>
                          <a:cs typeface="Arial"/>
                        </a:rPr>
                        <a:t>35</a:t>
                      </a:r>
                      <a:endParaRPr lang="en-US" sz="2400" dirty="0">
                        <a:latin typeface="Arial"/>
                        <a:cs typeface="Arial"/>
                      </a:endParaRPr>
                    </a:p>
                  </a:txBody>
                  <a:tcPr anchor="ctr">
                    <a:solidFill>
                      <a:schemeClr val="bg1"/>
                    </a:solidFill>
                  </a:tcPr>
                </a:tc>
                <a:tc>
                  <a:txBody>
                    <a:bodyPr/>
                    <a:lstStyle/>
                    <a:p>
                      <a:pPr algn="ctr"/>
                      <a:endParaRPr lang="en-US" sz="2400">
                        <a:latin typeface="Arial"/>
                        <a:cs typeface="Arial"/>
                      </a:endParaRPr>
                    </a:p>
                  </a:txBody>
                  <a:tcPr anchor="ctr">
                    <a:solidFill>
                      <a:schemeClr val="bg1"/>
                    </a:solidFill>
                  </a:tcPr>
                </a:tc>
                <a:tc>
                  <a:txBody>
                    <a:bodyPr/>
                    <a:lstStyle/>
                    <a:p>
                      <a:pPr algn="ctr"/>
                      <a:r>
                        <a:rPr lang="en-US" sz="2400" dirty="0" smtClean="0">
                          <a:latin typeface="Arial"/>
                          <a:cs typeface="Arial"/>
                        </a:rPr>
                        <a:t>3200</a:t>
                      </a:r>
                      <a:endParaRPr lang="en-US" sz="2400" dirty="0">
                        <a:latin typeface="Arial"/>
                        <a:cs typeface="Arial"/>
                      </a:endParaRPr>
                    </a:p>
                  </a:txBody>
                  <a:tcPr anchor="ctr">
                    <a:solidFill>
                      <a:schemeClr val="bg1"/>
                    </a:solidFill>
                  </a:tcPr>
                </a:tc>
              </a:tr>
            </a:tbl>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702289743"/>
              </p:ext>
            </p:extLst>
          </p:nvPr>
        </p:nvGraphicFramePr>
        <p:xfrm>
          <a:off x="4043363" y="1264718"/>
          <a:ext cx="1041400" cy="635000"/>
        </p:xfrm>
        <a:graphic>
          <a:graphicData uri="http://schemas.openxmlformats.org/presentationml/2006/ole">
            <mc:AlternateContent xmlns:mc="http://schemas.openxmlformats.org/markup-compatibility/2006">
              <mc:Choice xmlns:v="urn:schemas-microsoft-com:vml" Requires="v">
                <p:oleObj spid="_x0000_s88079" name="Equation" r:id="rId3" imgW="1041400" imgH="635000" progId="Equation.DSMT4">
                  <p:embed/>
                </p:oleObj>
              </mc:Choice>
              <mc:Fallback>
                <p:oleObj name="Equation" r:id="rId3" imgW="1041400" imgH="635000" progId="Equation.DSMT4">
                  <p:embed/>
                  <p:pic>
                    <p:nvPicPr>
                      <p:cNvPr id="0" name=""/>
                      <p:cNvPicPr/>
                      <p:nvPr/>
                    </p:nvPicPr>
                    <p:blipFill>
                      <a:blip r:embed="rId4"/>
                      <a:stretch>
                        <a:fillRect/>
                      </a:stretch>
                    </p:blipFill>
                    <p:spPr>
                      <a:xfrm>
                        <a:off x="4043363" y="1264718"/>
                        <a:ext cx="1041400" cy="6350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097744306"/>
              </p:ext>
            </p:extLst>
          </p:nvPr>
        </p:nvGraphicFramePr>
        <p:xfrm>
          <a:off x="4043363" y="2065338"/>
          <a:ext cx="990600" cy="635000"/>
        </p:xfrm>
        <a:graphic>
          <a:graphicData uri="http://schemas.openxmlformats.org/presentationml/2006/ole">
            <mc:AlternateContent xmlns:mc="http://schemas.openxmlformats.org/markup-compatibility/2006">
              <mc:Choice xmlns:v="urn:schemas-microsoft-com:vml" Requires="v">
                <p:oleObj spid="_x0000_s88080" name="Equation" r:id="rId5" imgW="990600" imgH="635000" progId="Equation.DSMT4">
                  <p:embed/>
                </p:oleObj>
              </mc:Choice>
              <mc:Fallback>
                <p:oleObj name="Equation" r:id="rId5" imgW="990600" imgH="635000" progId="Equation.DSMT4">
                  <p:embed/>
                  <p:pic>
                    <p:nvPicPr>
                      <p:cNvPr id="0" name=""/>
                      <p:cNvPicPr/>
                      <p:nvPr/>
                    </p:nvPicPr>
                    <p:blipFill>
                      <a:blip r:embed="rId6"/>
                      <a:stretch>
                        <a:fillRect/>
                      </a:stretch>
                    </p:blipFill>
                    <p:spPr>
                      <a:xfrm>
                        <a:off x="4043363" y="2065338"/>
                        <a:ext cx="990600" cy="6350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122512232"/>
              </p:ext>
            </p:extLst>
          </p:nvPr>
        </p:nvGraphicFramePr>
        <p:xfrm>
          <a:off x="3998913" y="2820906"/>
          <a:ext cx="1079500" cy="635000"/>
        </p:xfrm>
        <a:graphic>
          <a:graphicData uri="http://schemas.openxmlformats.org/presentationml/2006/ole">
            <mc:AlternateContent xmlns:mc="http://schemas.openxmlformats.org/markup-compatibility/2006">
              <mc:Choice xmlns:v="urn:schemas-microsoft-com:vml" Requires="v">
                <p:oleObj spid="_x0000_s88081" name="Equation" r:id="rId7" imgW="1079500" imgH="635000" progId="Equation.DSMT4">
                  <p:embed/>
                </p:oleObj>
              </mc:Choice>
              <mc:Fallback>
                <p:oleObj name="Equation" r:id="rId7" imgW="1079500" imgH="635000" progId="Equation.DSMT4">
                  <p:embed/>
                  <p:pic>
                    <p:nvPicPr>
                      <p:cNvPr id="0" name=""/>
                      <p:cNvPicPr/>
                      <p:nvPr/>
                    </p:nvPicPr>
                    <p:blipFill>
                      <a:blip r:embed="rId8"/>
                      <a:stretch>
                        <a:fillRect/>
                      </a:stretch>
                    </p:blipFill>
                    <p:spPr>
                      <a:xfrm>
                        <a:off x="3998913" y="2820906"/>
                        <a:ext cx="1079500" cy="6350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358146084"/>
              </p:ext>
            </p:extLst>
          </p:nvPr>
        </p:nvGraphicFramePr>
        <p:xfrm>
          <a:off x="4005263" y="3578320"/>
          <a:ext cx="1066800" cy="635000"/>
        </p:xfrm>
        <a:graphic>
          <a:graphicData uri="http://schemas.openxmlformats.org/presentationml/2006/ole">
            <mc:AlternateContent xmlns:mc="http://schemas.openxmlformats.org/markup-compatibility/2006">
              <mc:Choice xmlns:v="urn:schemas-microsoft-com:vml" Requires="v">
                <p:oleObj spid="_x0000_s88082" name="Equation" r:id="rId9" imgW="1066800" imgH="635000" progId="Equation.DSMT4">
                  <p:embed/>
                </p:oleObj>
              </mc:Choice>
              <mc:Fallback>
                <p:oleObj name="Equation" r:id="rId9" imgW="1066800" imgH="635000" progId="Equation.DSMT4">
                  <p:embed/>
                  <p:pic>
                    <p:nvPicPr>
                      <p:cNvPr id="0" name=""/>
                      <p:cNvPicPr/>
                      <p:nvPr/>
                    </p:nvPicPr>
                    <p:blipFill>
                      <a:blip r:embed="rId10"/>
                      <a:stretch>
                        <a:fillRect/>
                      </a:stretch>
                    </p:blipFill>
                    <p:spPr>
                      <a:xfrm>
                        <a:off x="4005263" y="3578320"/>
                        <a:ext cx="1066800" cy="6350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921679483"/>
              </p:ext>
            </p:extLst>
          </p:nvPr>
        </p:nvGraphicFramePr>
        <p:xfrm>
          <a:off x="3992563" y="4333632"/>
          <a:ext cx="1092200" cy="635000"/>
        </p:xfrm>
        <a:graphic>
          <a:graphicData uri="http://schemas.openxmlformats.org/presentationml/2006/ole">
            <mc:AlternateContent xmlns:mc="http://schemas.openxmlformats.org/markup-compatibility/2006">
              <mc:Choice xmlns:v="urn:schemas-microsoft-com:vml" Requires="v">
                <p:oleObj spid="_x0000_s88083" name="Equation" r:id="rId11" imgW="1092200" imgH="635000" progId="Equation.DSMT4">
                  <p:embed/>
                </p:oleObj>
              </mc:Choice>
              <mc:Fallback>
                <p:oleObj name="Equation" r:id="rId11" imgW="1092200" imgH="635000" progId="Equation.DSMT4">
                  <p:embed/>
                  <p:pic>
                    <p:nvPicPr>
                      <p:cNvPr id="0" name=""/>
                      <p:cNvPicPr/>
                      <p:nvPr/>
                    </p:nvPicPr>
                    <p:blipFill>
                      <a:blip r:embed="rId12"/>
                      <a:stretch>
                        <a:fillRect/>
                      </a:stretch>
                    </p:blipFill>
                    <p:spPr>
                      <a:xfrm>
                        <a:off x="3992563" y="4333632"/>
                        <a:ext cx="1092200" cy="6350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054890160"/>
              </p:ext>
            </p:extLst>
          </p:nvPr>
        </p:nvGraphicFramePr>
        <p:xfrm>
          <a:off x="3992563" y="5088938"/>
          <a:ext cx="1092200" cy="635000"/>
        </p:xfrm>
        <a:graphic>
          <a:graphicData uri="http://schemas.openxmlformats.org/presentationml/2006/ole">
            <mc:AlternateContent xmlns:mc="http://schemas.openxmlformats.org/markup-compatibility/2006">
              <mc:Choice xmlns:v="urn:schemas-microsoft-com:vml" Requires="v">
                <p:oleObj spid="_x0000_s88084" name="Equation" r:id="rId13" imgW="1092200" imgH="635000" progId="Equation.DSMT4">
                  <p:embed/>
                </p:oleObj>
              </mc:Choice>
              <mc:Fallback>
                <p:oleObj name="Equation" r:id="rId13" imgW="1092200" imgH="635000" progId="Equation.DSMT4">
                  <p:embed/>
                  <p:pic>
                    <p:nvPicPr>
                      <p:cNvPr id="0" name=""/>
                      <p:cNvPicPr/>
                      <p:nvPr/>
                    </p:nvPicPr>
                    <p:blipFill>
                      <a:blip r:embed="rId14"/>
                      <a:stretch>
                        <a:fillRect/>
                      </a:stretch>
                    </p:blipFill>
                    <p:spPr>
                      <a:xfrm>
                        <a:off x="3992563" y="5088938"/>
                        <a:ext cx="1092200" cy="635000"/>
                      </a:xfrm>
                      <a:prstGeom prst="rect">
                        <a:avLst/>
                      </a:prstGeom>
                    </p:spPr>
                  </p:pic>
                </p:oleObj>
              </mc:Fallback>
            </mc:AlternateContent>
          </a:graphicData>
        </a:graphic>
      </p:graphicFrame>
    </p:spTree>
    <p:extLst>
      <p:ext uri="{BB962C8B-B14F-4D97-AF65-F5344CB8AC3E}">
        <p14:creationId xmlns:p14="http://schemas.microsoft.com/office/powerpoint/2010/main" val="13473535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marL="514350" indent="-514350">
              <a:buFont typeface="+mj-lt"/>
              <a:buAutoNum type="arabicPeriod" startAt="3"/>
            </a:pPr>
            <a:r>
              <a:rPr lang="en-US" sz="2800" b="1" dirty="0">
                <a:solidFill>
                  <a:srgbClr val="660066"/>
                </a:solidFill>
              </a:rPr>
              <a:t>Graph the function. </a:t>
            </a:r>
          </a:p>
          <a:p>
            <a:pPr lvl="1" algn="l"/>
            <a:r>
              <a:rPr lang="en-US" dirty="0">
                <a:solidFill>
                  <a:srgbClr val="000000"/>
                </a:solidFill>
              </a:rPr>
              <a:t>Use the table of values </a:t>
            </a:r>
            <a:r>
              <a:rPr lang="en-US" dirty="0" smtClean="0">
                <a:solidFill>
                  <a:srgbClr val="000000"/>
                </a:solidFill>
              </a:rPr>
              <a:t/>
            </a:r>
            <a:br>
              <a:rPr lang="en-US" dirty="0" smtClean="0">
                <a:solidFill>
                  <a:srgbClr val="000000"/>
                </a:solidFill>
              </a:rPr>
            </a:br>
            <a:r>
              <a:rPr lang="en-US" dirty="0" smtClean="0">
                <a:solidFill>
                  <a:srgbClr val="000000"/>
                </a:solidFill>
              </a:rPr>
              <a:t>to plot </a:t>
            </a:r>
            <a:r>
              <a:rPr lang="en-US" dirty="0">
                <a:solidFill>
                  <a:srgbClr val="000000"/>
                </a:solidFill>
              </a:rPr>
              <a:t>the </a:t>
            </a:r>
            <a:r>
              <a:rPr lang="en-US" dirty="0" smtClean="0">
                <a:solidFill>
                  <a:srgbClr val="000000"/>
                </a:solidFill>
              </a:rPr>
              <a:t>function</a:t>
            </a:r>
            <a:r>
              <a:rPr lang="en-US" dirty="0">
                <a:solidFill>
                  <a:srgbClr val="000000"/>
                </a:solidFill>
              </a:rPr>
              <a:t>. </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18</a:t>
            </a:fld>
            <a:endParaRPr lang="en-US" dirty="0"/>
          </a:p>
        </p:txBody>
      </p:sp>
      <p:sp>
        <p:nvSpPr>
          <p:cNvPr id="4" name="Footer Placeholder 3"/>
          <p:cNvSpPr>
            <a:spLocks noGrp="1"/>
          </p:cNvSpPr>
          <p:nvPr>
            <p:ph type="ftr" sz="quarter" idx="13"/>
          </p:nvPr>
        </p:nvSpPr>
        <p:spPr/>
        <p:txBody>
          <a:bodyPr/>
          <a:lstStyle/>
          <a:p>
            <a:pPr>
              <a:defRPr/>
            </a:pPr>
            <a:r>
              <a:rPr lang="en-US" smtClean="0"/>
              <a:t>3.9.1: Interpreting Parameters</a:t>
            </a:r>
            <a:endParaRPr lang="en-US" dirty="0"/>
          </a:p>
        </p:txBody>
      </p:sp>
      <p:pic>
        <p:nvPicPr>
          <p:cNvPr id="5" name="Picture 4" descr="U3L9_003.pdf"/>
          <p:cNvPicPr>
            <a:picLocks noChangeAspect="1"/>
          </p:cNvPicPr>
          <p:nvPr/>
        </p:nvPicPr>
        <p:blipFill rotWithShape="1">
          <a:blip r:embed="rId2">
            <a:extLst>
              <a:ext uri="{28A0092B-C50C-407E-A947-70E740481C1C}">
                <a14:useLocalDpi xmlns:a14="http://schemas.microsoft.com/office/drawing/2010/main" val="0"/>
              </a:ext>
            </a:extLst>
          </a:blip>
          <a:srcRect t="3525" r="5264"/>
          <a:stretch/>
        </p:blipFill>
        <p:spPr>
          <a:xfrm>
            <a:off x="4564063" y="1278673"/>
            <a:ext cx="3109935" cy="4501415"/>
          </a:xfrm>
          <a:prstGeom prst="rect">
            <a:avLst/>
          </a:prstGeom>
        </p:spPr>
      </p:pic>
    </p:spTree>
    <p:extLst>
      <p:ext uri="{BB962C8B-B14F-4D97-AF65-F5344CB8AC3E}">
        <p14:creationId xmlns:p14="http://schemas.microsoft.com/office/powerpoint/2010/main" val="257488796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marL="514350" indent="-514350">
              <a:buFont typeface="+mj-lt"/>
              <a:buAutoNum type="arabicPeriod" startAt="4"/>
            </a:pPr>
            <a:r>
              <a:rPr lang="en-US" sz="2800" b="1" dirty="0">
                <a:solidFill>
                  <a:srgbClr val="660066"/>
                </a:solidFill>
              </a:rPr>
              <a:t>Identify the parameters. </a:t>
            </a:r>
          </a:p>
          <a:p>
            <a:pPr lvl="1" algn="l"/>
            <a:r>
              <a:rPr lang="en-US" dirty="0">
                <a:solidFill>
                  <a:srgbClr val="000000"/>
                </a:solidFill>
              </a:rPr>
              <a:t>The parameters in this problem are the starting amount </a:t>
            </a:r>
            <a:r>
              <a:rPr lang="en-US" dirty="0" smtClean="0">
                <a:solidFill>
                  <a:srgbClr val="000000"/>
                </a:solidFill>
              </a:rPr>
              <a:t>of </a:t>
            </a:r>
            <a:r>
              <a:rPr lang="en-US" dirty="0">
                <a:solidFill>
                  <a:srgbClr val="000000"/>
                </a:solidFill>
              </a:rPr>
              <a:t>$100 and the base of 2.</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19</a:t>
            </a:fld>
            <a:endParaRPr lang="en-US" dirty="0"/>
          </a:p>
        </p:txBody>
      </p:sp>
      <p:sp>
        <p:nvSpPr>
          <p:cNvPr id="4" name="Footer Placeholder 3"/>
          <p:cNvSpPr>
            <a:spLocks noGrp="1"/>
          </p:cNvSpPr>
          <p:nvPr>
            <p:ph type="ftr" sz="quarter" idx="13"/>
          </p:nvPr>
        </p:nvSpPr>
        <p:spPr/>
        <p:txBody>
          <a:bodyPr/>
          <a:lstStyle/>
          <a:p>
            <a:pPr>
              <a:defRPr/>
            </a:pPr>
            <a:r>
              <a:rPr lang="en-US" smtClean="0"/>
              <a:t>3.9.1: Interpreting Parameters</a:t>
            </a:r>
            <a:endParaRPr lang="en-US" dirty="0"/>
          </a:p>
        </p:txBody>
      </p:sp>
      <p:sp>
        <p:nvSpPr>
          <p:cNvPr id="6" name="TextBox 5"/>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276640643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595582"/>
            <a:ext cx="7854950"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spcAft>
                <a:spcPts val="600"/>
              </a:spcAft>
              <a:buFont typeface="Arial"/>
              <a:buChar char="•"/>
            </a:pPr>
            <a:r>
              <a:rPr lang="en-US" dirty="0" smtClean="0"/>
              <a:t>An </a:t>
            </a:r>
            <a:r>
              <a:rPr lang="en-US" dirty="0"/>
              <a:t>exponential function is a function that may be written in the form </a:t>
            </a:r>
            <a:r>
              <a:rPr lang="en-US" i="1" dirty="0"/>
              <a:t>f</a:t>
            </a:r>
            <a:r>
              <a:rPr lang="en-US" dirty="0"/>
              <a:t>(</a:t>
            </a:r>
            <a:r>
              <a:rPr lang="en-US" i="1" dirty="0"/>
              <a:t>x</a:t>
            </a:r>
            <a:r>
              <a:rPr lang="en-US" dirty="0"/>
              <a:t>)</a:t>
            </a:r>
            <a:r>
              <a:rPr lang="en-US" i="1" dirty="0"/>
              <a:t> </a:t>
            </a:r>
            <a:r>
              <a:rPr lang="en-US" dirty="0"/>
              <a:t>= </a:t>
            </a:r>
            <a:r>
              <a:rPr lang="en-US" i="1" dirty="0"/>
              <a:t>b </a:t>
            </a:r>
            <a:r>
              <a:rPr lang="en-US" i="1" baseline="30000" dirty="0"/>
              <a:t>x</a:t>
            </a:r>
            <a:r>
              <a:rPr lang="en-US" i="1" dirty="0"/>
              <a:t> </a:t>
            </a:r>
            <a:r>
              <a:rPr lang="en-US" dirty="0"/>
              <a:t>+ </a:t>
            </a:r>
            <a:r>
              <a:rPr lang="en-US" i="1" dirty="0"/>
              <a:t>k</a:t>
            </a:r>
            <a:r>
              <a:rPr lang="en-US" dirty="0"/>
              <a:t>. </a:t>
            </a:r>
          </a:p>
          <a:p>
            <a:pPr marL="342900" indent="-342900">
              <a:spcAft>
                <a:spcPts val="600"/>
              </a:spcAft>
              <a:buFont typeface="Arial"/>
              <a:buChar char="•"/>
            </a:pPr>
            <a:r>
              <a:rPr lang="en-US" dirty="0" smtClean="0"/>
              <a:t>A </a:t>
            </a:r>
            <a:r>
              <a:rPr lang="en-US" dirty="0"/>
              <a:t>linear function is a function in the form </a:t>
            </a:r>
            <a:r>
              <a:rPr lang="en-US" i="1" dirty="0"/>
              <a:t>f</a:t>
            </a:r>
            <a:r>
              <a:rPr lang="en-US" dirty="0"/>
              <a:t>(</a:t>
            </a:r>
            <a:r>
              <a:rPr lang="en-US" i="1" dirty="0"/>
              <a:t>x</a:t>
            </a:r>
            <a:r>
              <a:rPr lang="en-US" dirty="0"/>
              <a:t>) = </a:t>
            </a:r>
            <a:r>
              <a:rPr lang="en-US" i="1" dirty="0"/>
              <a:t>mx </a:t>
            </a:r>
            <a:r>
              <a:rPr lang="en-US" dirty="0"/>
              <a:t>+ </a:t>
            </a:r>
            <a:r>
              <a:rPr lang="en-US" i="1" dirty="0"/>
              <a:t>b</a:t>
            </a:r>
            <a:r>
              <a:rPr lang="en-US" dirty="0"/>
              <a:t>.</a:t>
            </a:r>
          </a:p>
          <a:p>
            <a:pPr marL="342900" indent="-342900">
              <a:spcAft>
                <a:spcPts val="600"/>
              </a:spcAft>
              <a:buFont typeface="Arial"/>
              <a:buChar char="•"/>
            </a:pPr>
            <a:r>
              <a:rPr lang="en-US" dirty="0" smtClean="0"/>
              <a:t>The </a:t>
            </a:r>
            <a:r>
              <a:rPr lang="en-US" b="1" dirty="0"/>
              <a:t>parameter</a:t>
            </a:r>
            <a:r>
              <a:rPr lang="en-US" dirty="0"/>
              <a:t> of a function is a term that determines a specific form of a function but not the nature of the function.</a:t>
            </a:r>
          </a:p>
          <a:p>
            <a:pPr marL="342900" indent="-342900">
              <a:buFont typeface="Arial"/>
              <a:buChar char="•"/>
            </a:pPr>
            <a:r>
              <a:rPr lang="en-US" dirty="0" smtClean="0"/>
              <a:t>For </a:t>
            </a:r>
            <a:r>
              <a:rPr lang="en-US" dirty="0"/>
              <a:t>a linear function written in slope-intercept form, </a:t>
            </a:r>
            <a:r>
              <a:rPr lang="en-US" dirty="0" smtClean="0"/>
              <a:t/>
            </a:r>
            <a:br>
              <a:rPr lang="en-US" dirty="0" smtClean="0"/>
            </a:br>
            <a:r>
              <a:rPr lang="en-US" i="1" dirty="0" smtClean="0"/>
              <a:t>f</a:t>
            </a:r>
            <a:r>
              <a:rPr lang="en-US" dirty="0"/>
              <a:t>(</a:t>
            </a:r>
            <a:r>
              <a:rPr lang="en-US" i="1" dirty="0"/>
              <a:t>x</a:t>
            </a:r>
            <a:r>
              <a:rPr lang="en-US" dirty="0"/>
              <a:t>) = </a:t>
            </a:r>
            <a:r>
              <a:rPr lang="en-US" i="1" dirty="0"/>
              <a:t>mx</a:t>
            </a:r>
            <a:r>
              <a:rPr lang="en-US" dirty="0"/>
              <a:t> + </a:t>
            </a:r>
            <a:r>
              <a:rPr lang="en-US" i="1" dirty="0"/>
              <a:t>b</a:t>
            </a:r>
            <a:r>
              <a:rPr lang="en-US" dirty="0"/>
              <a:t>, the parameters are </a:t>
            </a:r>
            <a:r>
              <a:rPr lang="en-US" i="1" dirty="0"/>
              <a:t>m</a:t>
            </a:r>
            <a:r>
              <a:rPr lang="en-US" dirty="0"/>
              <a:t> and </a:t>
            </a:r>
            <a:r>
              <a:rPr lang="en-US" i="1" dirty="0"/>
              <a:t>b</a:t>
            </a:r>
            <a:r>
              <a:rPr lang="en-US" dirty="0"/>
              <a:t>. </a:t>
            </a:r>
            <a:r>
              <a:rPr lang="en-US" i="1" dirty="0"/>
              <a:t>m</a:t>
            </a:r>
            <a:r>
              <a:rPr lang="en-US" dirty="0"/>
              <a:t> represents the slope and </a:t>
            </a:r>
            <a:r>
              <a:rPr lang="en-US" i="1" dirty="0"/>
              <a:t>b</a:t>
            </a:r>
            <a:r>
              <a:rPr lang="en-US" dirty="0"/>
              <a:t> represents the </a:t>
            </a:r>
            <a:r>
              <a:rPr lang="en-US" i="1" dirty="0"/>
              <a:t>y-</a:t>
            </a:r>
            <a:r>
              <a:rPr lang="en-US" dirty="0"/>
              <a:t>intercept. Changing either of these parameters will change the function and the graph of the function.</a:t>
            </a:r>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3.9.1: Interpreting Parameters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98"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99"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00"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01"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02"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03"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6004"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20</a:t>
            </a:fld>
            <a:endParaRPr lang="en-US" dirty="0"/>
          </a:p>
        </p:txBody>
      </p:sp>
      <p:sp>
        <p:nvSpPr>
          <p:cNvPr id="5" name="Footer Placeholder 3"/>
          <p:cNvSpPr>
            <a:spLocks noGrp="1"/>
          </p:cNvSpPr>
          <p:nvPr>
            <p:ph type="ftr" sz="quarter" idx="13"/>
          </p:nvPr>
        </p:nvSpPr>
        <p:spPr>
          <a:xfrm>
            <a:off x="1015283" y="6246670"/>
            <a:ext cx="5567837" cy="264965"/>
          </a:xfrm>
        </p:spPr>
        <p:txBody>
          <a:bodyPr/>
          <a:lstStyle/>
          <a:p>
            <a:pPr>
              <a:defRPr/>
            </a:pPr>
            <a:r>
              <a:rPr lang="en-US" smtClean="0"/>
              <a:t>3.9.1: Interpreting Parameters</a:t>
            </a:r>
            <a:endParaRPr lang="en-US" dirty="0"/>
          </a:p>
        </p:txBody>
      </p:sp>
      <p:sp>
        <p:nvSpPr>
          <p:cNvPr id="6"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MS PGothic" charset="0"/>
                <a:cs typeface="MS PGothic" charset="0"/>
              </a:rPr>
              <a:t>Guided Practice: </a:t>
            </a:r>
            <a:r>
              <a:rPr lang="en-US" sz="2800" b="1" smtClean="0">
                <a:solidFill>
                  <a:srgbClr val="000090"/>
                </a:solidFill>
                <a:ea typeface="MS PGothic" charset="0"/>
                <a:cs typeface="MS PGothic" charset="0"/>
              </a:rPr>
              <a:t>Example 2, </a:t>
            </a:r>
            <a:r>
              <a:rPr lang="en-US" sz="2800" b="1" i="1" dirty="0" smtClean="0">
                <a:solidFill>
                  <a:srgbClr val="000090"/>
                </a:solidFill>
                <a:ea typeface="MS PGothic" charset="0"/>
                <a:cs typeface="MS PGothic" charset="0"/>
              </a:rPr>
              <a:t>continued</a:t>
            </a:r>
            <a:endParaRPr lang="en-US" sz="2800" b="1" dirty="0" smtClean="0">
              <a:solidFill>
                <a:srgbClr val="000090"/>
              </a:solidFill>
              <a:ea typeface="MS PGothic" charset="0"/>
              <a:cs typeface="MS PGothic" charset="0"/>
            </a:endParaRPr>
          </a:p>
          <a:p>
            <a:endParaRPr lang="en-US" dirty="0" smtClean="0">
              <a:ea typeface="MS PGothic" charset="0"/>
              <a:cs typeface="MS PGothic" charset="0"/>
            </a:endParaRPr>
          </a:p>
          <a:p>
            <a:endParaRPr lang="en-US" dirty="0">
              <a:ea typeface="MS PGothic" charset="0"/>
              <a:cs typeface="MS PGothic" charset="0"/>
            </a:endParaRPr>
          </a:p>
        </p:txBody>
      </p:sp>
      <p:pic>
        <p:nvPicPr>
          <p:cNvPr id="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877002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595582"/>
            <a:ext cx="7969626"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p>
          <a:p>
            <a:pPr marL="342900" indent="-342900">
              <a:buFont typeface="Arial"/>
              <a:buChar char="•"/>
            </a:pPr>
            <a:r>
              <a:rPr lang="en-US" dirty="0" smtClean="0"/>
              <a:t>For </a:t>
            </a:r>
            <a:r>
              <a:rPr lang="en-US" dirty="0"/>
              <a:t>an </a:t>
            </a:r>
            <a:r>
              <a:rPr lang="en-US" b="1" dirty="0"/>
              <a:t>exponential function</a:t>
            </a:r>
            <a:r>
              <a:rPr lang="en-US" dirty="0"/>
              <a:t> in the form </a:t>
            </a:r>
            <a:r>
              <a:rPr lang="en-US" i="1" dirty="0"/>
              <a:t>f</a:t>
            </a:r>
            <a:r>
              <a:rPr lang="en-US" dirty="0"/>
              <a:t>(</a:t>
            </a:r>
            <a:r>
              <a:rPr lang="en-US" i="1" dirty="0"/>
              <a:t>x</a:t>
            </a:r>
            <a:r>
              <a:rPr lang="en-US" dirty="0"/>
              <a:t>) = </a:t>
            </a:r>
            <a:r>
              <a:rPr lang="en-US" i="1" dirty="0"/>
              <a:t>b </a:t>
            </a:r>
            <a:r>
              <a:rPr lang="en-US" i="1" baseline="30000" dirty="0"/>
              <a:t>x</a:t>
            </a:r>
            <a:r>
              <a:rPr lang="en-US" dirty="0"/>
              <a:t> + </a:t>
            </a:r>
            <a:r>
              <a:rPr lang="en-US" i="1" dirty="0"/>
              <a:t>k</a:t>
            </a:r>
            <a:r>
              <a:rPr lang="en-US" dirty="0"/>
              <a:t>, where </a:t>
            </a:r>
            <a:r>
              <a:rPr lang="en-US" i="1" dirty="0"/>
              <a:t>b</a:t>
            </a:r>
            <a:r>
              <a:rPr lang="en-US" dirty="0"/>
              <a:t> is a positive integer not equal to 1 and </a:t>
            </a:r>
            <a:r>
              <a:rPr lang="en-US" i="1" dirty="0"/>
              <a:t>k</a:t>
            </a:r>
            <a:r>
              <a:rPr lang="en-US" dirty="0"/>
              <a:t> can equal 0, the parameters are</a:t>
            </a:r>
            <a:r>
              <a:rPr lang="en-US" i="1" dirty="0"/>
              <a:t> b</a:t>
            </a:r>
            <a:r>
              <a:rPr lang="en-US" dirty="0"/>
              <a:t> and </a:t>
            </a:r>
            <a:r>
              <a:rPr lang="en-US" i="1" dirty="0"/>
              <a:t>k</a:t>
            </a:r>
            <a:r>
              <a:rPr lang="en-US" dirty="0"/>
              <a:t>. </a:t>
            </a:r>
            <a:r>
              <a:rPr lang="en-US" i="1" dirty="0"/>
              <a:t>b</a:t>
            </a:r>
            <a:r>
              <a:rPr lang="en-US" dirty="0"/>
              <a:t> is the growth factor and </a:t>
            </a:r>
            <a:r>
              <a:rPr lang="en-US" i="1" dirty="0"/>
              <a:t>k</a:t>
            </a:r>
            <a:r>
              <a:rPr lang="en-US" dirty="0"/>
              <a:t> is the vertical shift, or the number of units the graph of the function is moved up or down. Changing either of these parameters will change the function and the graph of the function. </a:t>
            </a:r>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3.9.1: Interpreting Parameters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18466"/>
            <a:ext cx="7854950" cy="4997450"/>
          </a:xfrm>
        </p:spPr>
        <p:txBody>
          <a:bodyPr/>
          <a:lstStyle/>
          <a:p>
            <a:pPr eaLnBrk="1" hangingPunct="1"/>
            <a:r>
              <a:rPr lang="en-US" sz="2800" b="1" dirty="0"/>
              <a:t>Key Concepts, </a:t>
            </a:r>
            <a:r>
              <a:rPr lang="en-US" sz="2800" b="1" i="1" dirty="0"/>
              <a:t>continued</a:t>
            </a:r>
          </a:p>
          <a:p>
            <a:pPr>
              <a:spcAft>
                <a:spcPts val="0"/>
              </a:spcAft>
            </a:pPr>
            <a:r>
              <a:rPr lang="en-US" b="1" dirty="0"/>
              <a:t>Graphing Equations Using a TI-83/84:</a:t>
            </a:r>
          </a:p>
          <a:p>
            <a:pPr marL="1371600" lvl="1" indent="-1097280" algn="l">
              <a:spcAft>
                <a:spcPts val="600"/>
              </a:spcAft>
            </a:pPr>
            <a:r>
              <a:rPr lang="de-DE" b="1" dirty="0" err="1">
                <a:solidFill>
                  <a:srgbClr val="000000"/>
                </a:solidFill>
              </a:rPr>
              <a:t>Step</a:t>
            </a:r>
            <a:r>
              <a:rPr lang="de-DE" b="1" dirty="0">
                <a:solidFill>
                  <a:srgbClr val="000000"/>
                </a:solidFill>
              </a:rPr>
              <a:t> 1: </a:t>
            </a:r>
            <a:r>
              <a:rPr lang="de-DE" dirty="0">
                <a:solidFill>
                  <a:srgbClr val="000000"/>
                </a:solidFill>
              </a:rPr>
              <a:t>Press [Y=].</a:t>
            </a:r>
          </a:p>
          <a:p>
            <a:pPr marL="1371600" lvl="1" indent="-1097280" algn="l">
              <a:spcAft>
                <a:spcPts val="600"/>
              </a:spcAft>
            </a:pPr>
            <a:r>
              <a:rPr lang="de-DE" b="1" dirty="0" err="1">
                <a:solidFill>
                  <a:srgbClr val="000000"/>
                </a:solidFill>
              </a:rPr>
              <a:t>Step</a:t>
            </a:r>
            <a:r>
              <a:rPr lang="de-DE" b="1" dirty="0">
                <a:solidFill>
                  <a:srgbClr val="000000"/>
                </a:solidFill>
              </a:rPr>
              <a:t> 2: </a:t>
            </a:r>
            <a:r>
              <a:rPr lang="de-DE" dirty="0">
                <a:solidFill>
                  <a:srgbClr val="000000"/>
                </a:solidFill>
              </a:rPr>
              <a:t>Key in </a:t>
            </a:r>
            <a:r>
              <a:rPr lang="de-DE" dirty="0" err="1">
                <a:solidFill>
                  <a:srgbClr val="000000"/>
                </a:solidFill>
              </a:rPr>
              <a:t>the</a:t>
            </a:r>
            <a:r>
              <a:rPr lang="de-DE" dirty="0">
                <a:solidFill>
                  <a:srgbClr val="000000"/>
                </a:solidFill>
              </a:rPr>
              <a:t> </a:t>
            </a:r>
            <a:r>
              <a:rPr lang="de-DE" dirty="0" err="1">
                <a:solidFill>
                  <a:srgbClr val="000000"/>
                </a:solidFill>
              </a:rPr>
              <a:t>equation</a:t>
            </a:r>
            <a:r>
              <a:rPr lang="de-DE" dirty="0">
                <a:solidFill>
                  <a:srgbClr val="000000"/>
                </a:solidFill>
              </a:rPr>
              <a:t> </a:t>
            </a:r>
            <a:r>
              <a:rPr lang="de-DE" dirty="0" err="1">
                <a:solidFill>
                  <a:srgbClr val="000000"/>
                </a:solidFill>
              </a:rPr>
              <a:t>using</a:t>
            </a:r>
            <a:r>
              <a:rPr lang="de-DE" dirty="0">
                <a:solidFill>
                  <a:srgbClr val="000000"/>
                </a:solidFill>
              </a:rPr>
              <a:t> [X, T, </a:t>
            </a:r>
            <a:r>
              <a:rPr lang="de-DE" dirty="0" err="1">
                <a:solidFill>
                  <a:srgbClr val="000000"/>
                </a:solidFill>
                <a:latin typeface="Symbol" charset="2"/>
                <a:cs typeface="Symbol" charset="2"/>
              </a:rPr>
              <a:t>q</a:t>
            </a:r>
            <a:r>
              <a:rPr lang="de-DE" dirty="0">
                <a:solidFill>
                  <a:srgbClr val="000000"/>
                </a:solidFill>
              </a:rPr>
              <a:t>, </a:t>
            </a:r>
            <a:r>
              <a:rPr lang="de-DE" i="1" dirty="0" err="1">
                <a:solidFill>
                  <a:srgbClr val="000000"/>
                </a:solidFill>
              </a:rPr>
              <a:t>n</a:t>
            </a:r>
            <a:r>
              <a:rPr lang="de-DE" dirty="0">
                <a:solidFill>
                  <a:srgbClr val="000000"/>
                </a:solidFill>
              </a:rPr>
              <a:t>] </a:t>
            </a:r>
            <a:r>
              <a:rPr lang="de-DE" dirty="0" err="1">
                <a:solidFill>
                  <a:srgbClr val="000000"/>
                </a:solidFill>
              </a:rPr>
              <a:t>for</a:t>
            </a:r>
            <a:r>
              <a:rPr lang="de-DE" dirty="0">
                <a:solidFill>
                  <a:srgbClr val="000000"/>
                </a:solidFill>
              </a:rPr>
              <a:t> </a:t>
            </a:r>
            <a:r>
              <a:rPr lang="de-DE" i="1" dirty="0">
                <a:solidFill>
                  <a:srgbClr val="000000"/>
                </a:solidFill>
              </a:rPr>
              <a:t>x</a:t>
            </a:r>
            <a:r>
              <a:rPr lang="de-DE" dirty="0">
                <a:solidFill>
                  <a:srgbClr val="000000"/>
                </a:solidFill>
              </a:rPr>
              <a:t>.</a:t>
            </a:r>
          </a:p>
          <a:p>
            <a:pPr marL="1371600" lvl="1" indent="-1097280" algn="l">
              <a:spcAft>
                <a:spcPts val="600"/>
              </a:spcAft>
            </a:pPr>
            <a:r>
              <a:rPr lang="de-DE" b="1" dirty="0" err="1">
                <a:solidFill>
                  <a:srgbClr val="000000"/>
                </a:solidFill>
              </a:rPr>
              <a:t>Step</a:t>
            </a:r>
            <a:r>
              <a:rPr lang="de-DE" b="1" dirty="0">
                <a:solidFill>
                  <a:srgbClr val="000000"/>
                </a:solidFill>
              </a:rPr>
              <a:t> 3: </a:t>
            </a:r>
            <a:r>
              <a:rPr lang="de-DE" dirty="0">
                <a:solidFill>
                  <a:srgbClr val="000000"/>
                </a:solidFill>
              </a:rPr>
              <a:t>Press [WINDOW] </a:t>
            </a:r>
            <a:r>
              <a:rPr lang="de-DE" dirty="0" err="1">
                <a:solidFill>
                  <a:srgbClr val="000000"/>
                </a:solidFill>
              </a:rPr>
              <a:t>to</a:t>
            </a:r>
            <a:r>
              <a:rPr lang="de-DE" dirty="0">
                <a:solidFill>
                  <a:srgbClr val="000000"/>
                </a:solidFill>
              </a:rPr>
              <a:t> </a:t>
            </a:r>
            <a:r>
              <a:rPr lang="de-DE" dirty="0" err="1">
                <a:solidFill>
                  <a:srgbClr val="000000"/>
                </a:solidFill>
              </a:rPr>
              <a:t>change</a:t>
            </a:r>
            <a:r>
              <a:rPr lang="de-DE" dirty="0">
                <a:solidFill>
                  <a:srgbClr val="000000"/>
                </a:solidFill>
              </a:rPr>
              <a:t> </a:t>
            </a:r>
            <a:r>
              <a:rPr lang="de-DE" dirty="0" err="1">
                <a:solidFill>
                  <a:srgbClr val="000000"/>
                </a:solidFill>
              </a:rPr>
              <a:t>the</a:t>
            </a:r>
            <a:r>
              <a:rPr lang="de-DE" dirty="0">
                <a:solidFill>
                  <a:srgbClr val="000000"/>
                </a:solidFill>
              </a:rPr>
              <a:t> </a:t>
            </a:r>
            <a:r>
              <a:rPr lang="de-DE" dirty="0" err="1">
                <a:solidFill>
                  <a:srgbClr val="000000"/>
                </a:solidFill>
              </a:rPr>
              <a:t>viewing</a:t>
            </a:r>
            <a:r>
              <a:rPr lang="de-DE" dirty="0">
                <a:solidFill>
                  <a:srgbClr val="000000"/>
                </a:solidFill>
              </a:rPr>
              <a:t>   </a:t>
            </a:r>
            <a:br>
              <a:rPr lang="de-DE" dirty="0">
                <a:solidFill>
                  <a:srgbClr val="000000"/>
                </a:solidFill>
              </a:rPr>
            </a:br>
            <a:r>
              <a:rPr lang="de-DE" dirty="0" err="1">
                <a:solidFill>
                  <a:srgbClr val="000000"/>
                </a:solidFill>
              </a:rPr>
              <a:t>window</a:t>
            </a:r>
            <a:r>
              <a:rPr lang="de-DE" dirty="0">
                <a:solidFill>
                  <a:srgbClr val="000000"/>
                </a:solidFill>
              </a:rPr>
              <a:t>, </a:t>
            </a:r>
            <a:r>
              <a:rPr lang="de-DE" dirty="0" err="1">
                <a:solidFill>
                  <a:srgbClr val="000000"/>
                </a:solidFill>
              </a:rPr>
              <a:t>if</a:t>
            </a:r>
            <a:r>
              <a:rPr lang="de-DE" dirty="0">
                <a:solidFill>
                  <a:srgbClr val="000000"/>
                </a:solidFill>
              </a:rPr>
              <a:t> </a:t>
            </a:r>
            <a:r>
              <a:rPr lang="de-DE" dirty="0" err="1">
                <a:solidFill>
                  <a:srgbClr val="000000"/>
                </a:solidFill>
              </a:rPr>
              <a:t>necessary</a:t>
            </a:r>
            <a:r>
              <a:rPr lang="de-DE" dirty="0">
                <a:solidFill>
                  <a:srgbClr val="000000"/>
                </a:solidFill>
              </a:rPr>
              <a:t>.</a:t>
            </a:r>
          </a:p>
          <a:p>
            <a:pPr marL="1371600" lvl="1" indent="-1097280" algn="l">
              <a:spcAft>
                <a:spcPts val="600"/>
              </a:spcAft>
            </a:pPr>
            <a:r>
              <a:rPr lang="de-DE" b="1" dirty="0" err="1">
                <a:solidFill>
                  <a:srgbClr val="000000"/>
                </a:solidFill>
              </a:rPr>
              <a:t>Step</a:t>
            </a:r>
            <a:r>
              <a:rPr lang="de-DE" b="1" dirty="0">
                <a:solidFill>
                  <a:srgbClr val="000000"/>
                </a:solidFill>
              </a:rPr>
              <a:t> 4: </a:t>
            </a:r>
            <a:r>
              <a:rPr lang="de-DE" dirty="0" err="1">
                <a:solidFill>
                  <a:srgbClr val="000000"/>
                </a:solidFill>
              </a:rPr>
              <a:t>Enter</a:t>
            </a:r>
            <a:r>
              <a:rPr lang="de-DE" dirty="0">
                <a:solidFill>
                  <a:srgbClr val="000000"/>
                </a:solidFill>
              </a:rPr>
              <a:t> in </a:t>
            </a:r>
            <a:r>
              <a:rPr lang="de-DE" dirty="0" err="1">
                <a:solidFill>
                  <a:srgbClr val="000000"/>
                </a:solidFill>
              </a:rPr>
              <a:t>appropriate</a:t>
            </a:r>
            <a:r>
              <a:rPr lang="de-DE" dirty="0">
                <a:solidFill>
                  <a:srgbClr val="000000"/>
                </a:solidFill>
              </a:rPr>
              <a:t> </a:t>
            </a:r>
            <a:r>
              <a:rPr lang="de-DE" dirty="0" err="1">
                <a:solidFill>
                  <a:srgbClr val="000000"/>
                </a:solidFill>
              </a:rPr>
              <a:t>values</a:t>
            </a:r>
            <a:r>
              <a:rPr lang="de-DE" dirty="0">
                <a:solidFill>
                  <a:srgbClr val="000000"/>
                </a:solidFill>
              </a:rPr>
              <a:t> </a:t>
            </a:r>
            <a:r>
              <a:rPr lang="de-DE" dirty="0" err="1">
                <a:solidFill>
                  <a:srgbClr val="000000"/>
                </a:solidFill>
              </a:rPr>
              <a:t>for</a:t>
            </a:r>
            <a:r>
              <a:rPr lang="de-DE" dirty="0">
                <a:solidFill>
                  <a:srgbClr val="000000"/>
                </a:solidFill>
              </a:rPr>
              <a:t> Xmin, Xmax, Xscl, Ymin, Ymax, </a:t>
            </a:r>
            <a:r>
              <a:rPr lang="de-DE" dirty="0" err="1">
                <a:solidFill>
                  <a:srgbClr val="000000"/>
                </a:solidFill>
              </a:rPr>
              <a:t>and</a:t>
            </a:r>
            <a:r>
              <a:rPr lang="de-DE" dirty="0">
                <a:solidFill>
                  <a:srgbClr val="000000"/>
                </a:solidFill>
              </a:rPr>
              <a:t> Yscl, </a:t>
            </a:r>
            <a:r>
              <a:rPr lang="de-DE" dirty="0" err="1">
                <a:solidFill>
                  <a:srgbClr val="000000"/>
                </a:solidFill>
              </a:rPr>
              <a:t>using</a:t>
            </a:r>
            <a:r>
              <a:rPr lang="de-DE" dirty="0">
                <a:solidFill>
                  <a:srgbClr val="000000"/>
                </a:solidFill>
              </a:rPr>
              <a:t> </a:t>
            </a:r>
            <a:r>
              <a:rPr lang="de-DE" dirty="0" err="1">
                <a:solidFill>
                  <a:srgbClr val="000000"/>
                </a:solidFill>
              </a:rPr>
              <a:t>the</a:t>
            </a:r>
            <a:r>
              <a:rPr lang="de-DE" dirty="0">
                <a:solidFill>
                  <a:srgbClr val="000000"/>
                </a:solidFill>
              </a:rPr>
              <a:t> </a:t>
            </a:r>
            <a:r>
              <a:rPr lang="de-DE" dirty="0" err="1">
                <a:solidFill>
                  <a:srgbClr val="000000"/>
                </a:solidFill>
              </a:rPr>
              <a:t>arrow</a:t>
            </a:r>
            <a:r>
              <a:rPr lang="de-DE" dirty="0">
                <a:solidFill>
                  <a:srgbClr val="000000"/>
                </a:solidFill>
              </a:rPr>
              <a:t> </a:t>
            </a:r>
            <a:r>
              <a:rPr lang="de-DE" dirty="0" err="1">
                <a:solidFill>
                  <a:srgbClr val="000000"/>
                </a:solidFill>
              </a:rPr>
              <a:t>keys</a:t>
            </a:r>
            <a:r>
              <a:rPr lang="de-DE" dirty="0">
                <a:solidFill>
                  <a:srgbClr val="000000"/>
                </a:solidFill>
              </a:rPr>
              <a:t> </a:t>
            </a:r>
            <a:r>
              <a:rPr lang="de-DE" dirty="0" err="1">
                <a:solidFill>
                  <a:srgbClr val="000000"/>
                </a:solidFill>
              </a:rPr>
              <a:t>to</a:t>
            </a:r>
            <a:r>
              <a:rPr lang="de-DE" dirty="0">
                <a:solidFill>
                  <a:srgbClr val="000000"/>
                </a:solidFill>
              </a:rPr>
              <a:t> </a:t>
            </a:r>
            <a:r>
              <a:rPr lang="de-DE" dirty="0" err="1">
                <a:solidFill>
                  <a:srgbClr val="000000"/>
                </a:solidFill>
              </a:rPr>
              <a:t>navigate</a:t>
            </a:r>
            <a:r>
              <a:rPr lang="de-DE" dirty="0">
                <a:solidFill>
                  <a:srgbClr val="000000"/>
                </a:solidFill>
              </a:rPr>
              <a:t>.</a:t>
            </a:r>
          </a:p>
          <a:p>
            <a:pPr marL="1371600" lvl="1" indent="-1097280" algn="l"/>
            <a:r>
              <a:rPr lang="de-DE" b="1" dirty="0" err="1">
                <a:solidFill>
                  <a:srgbClr val="000000"/>
                </a:solidFill>
              </a:rPr>
              <a:t>Step</a:t>
            </a:r>
            <a:r>
              <a:rPr lang="de-DE" b="1" dirty="0">
                <a:solidFill>
                  <a:srgbClr val="000000"/>
                </a:solidFill>
              </a:rPr>
              <a:t> 5: </a:t>
            </a:r>
            <a:r>
              <a:rPr lang="de-DE" dirty="0">
                <a:solidFill>
                  <a:srgbClr val="000000"/>
                </a:solidFill>
              </a:rPr>
              <a:t>Press [GRAPH].</a:t>
            </a:r>
            <a:endParaRPr lang="en-US" dirty="0">
              <a:solidFill>
                <a:srgbClr val="000000"/>
              </a:solidFill>
            </a:endParaRPr>
          </a:p>
          <a:p>
            <a:endParaRPr lang="en-US" dirty="0">
              <a:solidFill>
                <a:schemeClr val="tx1"/>
              </a:solidFill>
            </a:endParaRPr>
          </a:p>
        </p:txBody>
      </p:sp>
      <p:sp>
        <p:nvSpPr>
          <p:cNvPr id="2" name="Slide Number Placeholder 1"/>
          <p:cNvSpPr>
            <a:spLocks noGrp="1"/>
          </p:cNvSpPr>
          <p:nvPr>
            <p:ph type="sldNum" sz="quarter" idx="11"/>
          </p:nvPr>
        </p:nvSpPr>
        <p:spPr/>
        <p:txBody>
          <a:bodyPr/>
          <a:lstStyle/>
          <a:p>
            <a:pPr>
              <a:defRPr/>
            </a:pPr>
            <a:fld id="{582874A2-F4C7-A94A-BCBD-CEF1185171A6}"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3.9.1: Interpreting Parameters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smtClean="0"/>
              <a:t>continued</a:t>
            </a:r>
            <a:endParaRPr lang="en-US" dirty="0">
              <a:solidFill>
                <a:srgbClr val="000000"/>
              </a:solidFill>
            </a:endParaRPr>
          </a:p>
          <a:p>
            <a:r>
              <a:rPr lang="en-US" b="1" dirty="0"/>
              <a:t>Graphing Equations Using a TI-Nspire:</a:t>
            </a:r>
          </a:p>
          <a:p>
            <a:pPr marL="1371600" lvl="1" indent="-1097280" algn="l">
              <a:spcAft>
                <a:spcPts val="600"/>
              </a:spcAft>
            </a:pPr>
            <a:r>
              <a:rPr lang="en-US" b="1" dirty="0">
                <a:solidFill>
                  <a:srgbClr val="000000"/>
                </a:solidFill>
              </a:rPr>
              <a:t>Step 1: </a:t>
            </a:r>
            <a:r>
              <a:rPr lang="en-US" dirty="0">
                <a:solidFill>
                  <a:srgbClr val="000000"/>
                </a:solidFill>
              </a:rPr>
              <a:t>Press the home key.</a:t>
            </a:r>
          </a:p>
          <a:p>
            <a:pPr marL="1371600" lvl="1" indent="-1097280" algn="l">
              <a:spcAft>
                <a:spcPts val="600"/>
              </a:spcAft>
            </a:pPr>
            <a:r>
              <a:rPr lang="en-US" b="1" dirty="0">
                <a:solidFill>
                  <a:srgbClr val="000000"/>
                </a:solidFill>
              </a:rPr>
              <a:t>Step 2: </a:t>
            </a:r>
            <a:r>
              <a:rPr lang="en-US" dirty="0">
                <a:solidFill>
                  <a:srgbClr val="000000"/>
                </a:solidFill>
              </a:rPr>
              <a:t>Arrow over to the graphing icon (the picture of the parabola or the U-shaped curve) and press [enter].</a:t>
            </a:r>
          </a:p>
          <a:p>
            <a:pPr marL="1371600" lvl="1" indent="-1097280" algn="l">
              <a:spcAft>
                <a:spcPts val="600"/>
              </a:spcAft>
            </a:pPr>
            <a:r>
              <a:rPr lang="en-US" b="1" dirty="0">
                <a:solidFill>
                  <a:srgbClr val="000000"/>
                </a:solidFill>
              </a:rPr>
              <a:t>Step 3: </a:t>
            </a:r>
            <a:r>
              <a:rPr lang="en-US" dirty="0">
                <a:solidFill>
                  <a:srgbClr val="000000"/>
                </a:solidFill>
              </a:rPr>
              <a:t>Enter in the equation and press [enter].</a:t>
            </a:r>
          </a:p>
          <a:p>
            <a:pPr marL="1371600" lvl="1" indent="-1097280" algn="l">
              <a:spcAft>
                <a:spcPts val="600"/>
              </a:spcAft>
            </a:pPr>
            <a:r>
              <a:rPr lang="en-US" b="1" dirty="0">
                <a:solidFill>
                  <a:srgbClr val="000000"/>
                </a:solidFill>
              </a:rPr>
              <a:t>Step 4: </a:t>
            </a:r>
            <a:r>
              <a:rPr lang="en-US" dirty="0">
                <a:solidFill>
                  <a:srgbClr val="000000"/>
                </a:solidFill>
              </a:rPr>
              <a:t>To change the viewing window: press [menu], arrow down to number 4: Window/Zoom, and click the center button of the navigation pad.</a:t>
            </a:r>
          </a:p>
        </p:txBody>
      </p:sp>
      <p:sp>
        <p:nvSpPr>
          <p:cNvPr id="4" name="Slide Number Placeholder 3"/>
          <p:cNvSpPr>
            <a:spLocks noGrp="1"/>
          </p:cNvSpPr>
          <p:nvPr>
            <p:ph type="sldNum" sz="quarter" idx="11"/>
          </p:nvPr>
        </p:nvSpPr>
        <p:spPr/>
        <p:txBody>
          <a:bodyPr/>
          <a:lstStyle/>
          <a:p>
            <a:pPr>
              <a:defRPr/>
            </a:pPr>
            <a:fld id="{AA28DBB7-6366-7443-A6B3-31C63E357D05}" type="slidenum">
              <a:rPr lang="en-US" smtClean="0"/>
              <a:pPr>
                <a:defRPr/>
              </a:pPr>
              <a:t>5</a:t>
            </a:fld>
            <a:endParaRPr lang="en-US" dirty="0"/>
          </a:p>
        </p:txBody>
      </p:sp>
      <p:sp>
        <p:nvSpPr>
          <p:cNvPr id="3" name="Footer Placeholder 2"/>
          <p:cNvSpPr>
            <a:spLocks noGrp="1"/>
          </p:cNvSpPr>
          <p:nvPr>
            <p:ph type="ftr" sz="quarter" idx="13"/>
          </p:nvPr>
        </p:nvSpPr>
        <p:spPr/>
        <p:txBody>
          <a:bodyPr/>
          <a:lstStyle/>
          <a:p>
            <a:pPr>
              <a:defRPr/>
            </a:pPr>
            <a:r>
              <a:rPr lang="en-US" smtClean="0"/>
              <a:t>3.9.1: Interpreting Parameters</a:t>
            </a:r>
            <a:endParaRPr lang="en-US" dirty="0"/>
          </a:p>
        </p:txBody>
      </p:sp>
    </p:spTree>
    <p:extLst>
      <p:ext uri="{BB962C8B-B14F-4D97-AF65-F5344CB8AC3E}">
        <p14:creationId xmlns:p14="http://schemas.microsoft.com/office/powerpoint/2010/main" val="15408045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a:t>Key Concepts, </a:t>
            </a:r>
            <a:r>
              <a:rPr lang="en-US" sz="2800" b="1" i="1" dirty="0" smtClean="0"/>
              <a:t>continued</a:t>
            </a:r>
            <a:endParaRPr lang="en-US" sz="2800" dirty="0">
              <a:solidFill>
                <a:srgbClr val="000000"/>
              </a:solidFill>
            </a:endParaRPr>
          </a:p>
          <a:p>
            <a:pPr marL="1371600" lvl="1" indent="-1097280" algn="l">
              <a:spcBef>
                <a:spcPts val="576"/>
              </a:spcBef>
              <a:spcAft>
                <a:spcPts val="600"/>
              </a:spcAft>
            </a:pPr>
            <a:r>
              <a:rPr lang="en-US" b="1" dirty="0">
                <a:solidFill>
                  <a:srgbClr val="000000"/>
                </a:solidFill>
              </a:rPr>
              <a:t>Step 5: </a:t>
            </a:r>
            <a:r>
              <a:rPr lang="en-US" dirty="0">
                <a:solidFill>
                  <a:srgbClr val="000000"/>
                </a:solidFill>
              </a:rPr>
              <a:t>Choose 1: Window settings by pressing the center button.</a:t>
            </a:r>
            <a:endParaRPr lang="en-US" dirty="0"/>
          </a:p>
          <a:p>
            <a:pPr marL="1371600" lvl="1" indent="-1097280" algn="l">
              <a:spcBef>
                <a:spcPts val="576"/>
              </a:spcBef>
              <a:spcAft>
                <a:spcPts val="600"/>
              </a:spcAft>
            </a:pPr>
            <a:r>
              <a:rPr lang="en-US" b="1" dirty="0">
                <a:solidFill>
                  <a:srgbClr val="000000"/>
                </a:solidFill>
              </a:rPr>
              <a:t>Step 6: </a:t>
            </a:r>
            <a:r>
              <a:rPr lang="en-US" dirty="0">
                <a:solidFill>
                  <a:srgbClr val="000000"/>
                </a:solidFill>
              </a:rPr>
              <a:t>Enter in the appropriate XMin, XMax, YMin, and YMax fields.</a:t>
            </a:r>
          </a:p>
          <a:p>
            <a:pPr marL="1371600" lvl="1" indent="-1097280" algn="l">
              <a:spcBef>
                <a:spcPts val="576"/>
              </a:spcBef>
              <a:spcAft>
                <a:spcPts val="600"/>
              </a:spcAft>
            </a:pPr>
            <a:r>
              <a:rPr lang="en-US" b="1" dirty="0">
                <a:solidFill>
                  <a:srgbClr val="000000"/>
                </a:solidFill>
              </a:rPr>
              <a:t>Step 7: </a:t>
            </a:r>
            <a:r>
              <a:rPr lang="en-US" dirty="0">
                <a:solidFill>
                  <a:srgbClr val="000000"/>
                </a:solidFill>
              </a:rPr>
              <a:t>Leave the XScale and YScale set to auto.</a:t>
            </a:r>
          </a:p>
          <a:p>
            <a:pPr marL="1371600" lvl="1" indent="-1097280" algn="l">
              <a:spcBef>
                <a:spcPts val="576"/>
              </a:spcBef>
              <a:spcAft>
                <a:spcPts val="600"/>
              </a:spcAft>
            </a:pPr>
            <a:r>
              <a:rPr lang="en-US" b="1" dirty="0">
                <a:solidFill>
                  <a:srgbClr val="000000"/>
                </a:solidFill>
              </a:rPr>
              <a:t>Step 8: </a:t>
            </a:r>
            <a:r>
              <a:rPr lang="en-US" dirty="0">
                <a:solidFill>
                  <a:srgbClr val="000000"/>
                </a:solidFill>
              </a:rPr>
              <a:t>Use [tab] to navigate among the fields.</a:t>
            </a:r>
          </a:p>
          <a:p>
            <a:pPr marL="1371600" lvl="1" indent="-1097280" algn="l">
              <a:spcBef>
                <a:spcPts val="576"/>
              </a:spcBef>
            </a:pPr>
            <a:r>
              <a:rPr lang="en-US" b="1" dirty="0">
                <a:solidFill>
                  <a:srgbClr val="000000"/>
                </a:solidFill>
              </a:rPr>
              <a:t>Step 9: </a:t>
            </a:r>
            <a:r>
              <a:rPr lang="en-US" dirty="0">
                <a:solidFill>
                  <a:srgbClr val="000000"/>
                </a:solidFill>
              </a:rPr>
              <a:t>Press [tab] to “OK” when done and press [enter].</a:t>
            </a:r>
          </a:p>
          <a:p>
            <a:pPr lvl="1" algn="l"/>
            <a:endParaRPr lang="en-US" dirty="0"/>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6</a:t>
            </a:fld>
            <a:endParaRPr lang="en-US" dirty="0"/>
          </a:p>
        </p:txBody>
      </p:sp>
      <p:sp>
        <p:nvSpPr>
          <p:cNvPr id="4" name="Footer Placeholder 3"/>
          <p:cNvSpPr>
            <a:spLocks noGrp="1"/>
          </p:cNvSpPr>
          <p:nvPr>
            <p:ph type="ftr" sz="quarter" idx="13"/>
          </p:nvPr>
        </p:nvSpPr>
        <p:spPr/>
        <p:txBody>
          <a:bodyPr/>
          <a:lstStyle/>
          <a:p>
            <a:pPr>
              <a:defRPr/>
            </a:pPr>
            <a:r>
              <a:rPr lang="en-US" smtClean="0"/>
              <a:t>3.9.1: Interpreting Parameters</a:t>
            </a:r>
            <a:endParaRPr lang="en-US" dirty="0"/>
          </a:p>
        </p:txBody>
      </p:sp>
    </p:spTree>
    <p:extLst>
      <p:ext uri="{BB962C8B-B14F-4D97-AF65-F5344CB8AC3E}">
        <p14:creationId xmlns:p14="http://schemas.microsoft.com/office/powerpoint/2010/main" val="334439624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spcAft>
                <a:spcPts val="1200"/>
              </a:spcAft>
              <a:buFont typeface="Arial"/>
              <a:buChar char="•"/>
            </a:pPr>
            <a:r>
              <a:rPr lang="en-US" dirty="0"/>
              <a:t>not understanding the difference between variables and parameters in a function</a:t>
            </a:r>
          </a:p>
          <a:p>
            <a:pPr marL="342900" indent="-342900">
              <a:spcAft>
                <a:spcPts val="0"/>
              </a:spcAft>
              <a:buFont typeface="Arial"/>
              <a:buChar char="•"/>
            </a:pPr>
            <a:r>
              <a:rPr lang="en-US" dirty="0"/>
              <a:t>mistaking the slope for the </a:t>
            </a:r>
            <a:r>
              <a:rPr lang="en-US" i="1" dirty="0"/>
              <a:t>y-</a:t>
            </a:r>
            <a:r>
              <a:rPr lang="en-US" dirty="0"/>
              <a:t>intercept or the </a:t>
            </a:r>
            <a:endParaRPr lang="en-US" dirty="0" smtClean="0"/>
          </a:p>
          <a:p>
            <a:pPr marL="347472">
              <a:spcBef>
                <a:spcPts val="0"/>
              </a:spcBef>
              <a:spcAft>
                <a:spcPts val="1200"/>
              </a:spcAft>
            </a:pPr>
            <a:r>
              <a:rPr lang="en-US" i="1" dirty="0" smtClean="0"/>
              <a:t>y</a:t>
            </a:r>
            <a:r>
              <a:rPr lang="en-US" i="1" dirty="0"/>
              <a:t>-</a:t>
            </a:r>
            <a:r>
              <a:rPr lang="en-US" dirty="0"/>
              <a:t>intercept for the slope</a:t>
            </a:r>
          </a:p>
          <a:p>
            <a:pPr marL="342900" indent="-342900">
              <a:spcAft>
                <a:spcPts val="1200"/>
              </a:spcAft>
              <a:buFont typeface="Arial"/>
              <a:buChar char="•"/>
            </a:pPr>
            <a:r>
              <a:rPr lang="en-US" dirty="0"/>
              <a:t>forgetting to identify the vertical shift in the context of an exponential problem</a:t>
            </a:r>
          </a:p>
          <a:p>
            <a:pPr marL="342900" indent="-342900">
              <a:buFont typeface="Arial"/>
              <a:buChar char="•"/>
            </a:pPr>
            <a:r>
              <a:rPr lang="en-US" dirty="0" smtClean="0"/>
              <a:t>when </a:t>
            </a:r>
            <a:r>
              <a:rPr lang="en-US" dirty="0"/>
              <a:t>reading a word problem, not being able to identify the parameters in the context </a:t>
            </a:r>
            <a:r>
              <a:rPr lang="en-US" dirty="0" smtClean="0"/>
              <a:t>of </a:t>
            </a:r>
            <a:r>
              <a:rPr lang="en-US" dirty="0"/>
              <a:t>the problem</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7</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smtClean="0"/>
              <a:t>3.9.1: Interpreting Parameters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50" y="641350"/>
            <a:ext cx="7834230"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1</a:t>
            </a:r>
            <a:endParaRPr lang="en-US" sz="1100" b="1" dirty="0">
              <a:solidFill>
                <a:srgbClr val="558ED5"/>
              </a:solidFill>
            </a:endParaRPr>
          </a:p>
          <a:p>
            <a:r>
              <a:rPr lang="en-US" dirty="0"/>
              <a:t>You visit a pick-your-own apple orchard. There is an entrance fee of $5.00, plus you pay $0.50 for each apple you pick. Write a function to represent this scenario. Complete a table of values to show your total cost if you pick 10, 20, 30, 40, and 50 apples. Graph the line and identify the parameters in this problem. What do the parameters represent in the context of the problem? </a:t>
            </a:r>
            <a:r>
              <a:rPr lang="en-US" dirty="0" smtClean="0"/>
              <a:t> </a:t>
            </a:r>
            <a:endParaRPr lang="en-US" dirty="0"/>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8</a:t>
            </a:fld>
            <a:endParaRPr lang="en-US" dirty="0"/>
          </a:p>
        </p:txBody>
      </p:sp>
      <p:sp>
        <p:nvSpPr>
          <p:cNvPr id="3" name="Footer Placeholder 2"/>
          <p:cNvSpPr>
            <a:spLocks noGrp="1"/>
          </p:cNvSpPr>
          <p:nvPr>
            <p:ph type="ftr" sz="quarter" idx="13"/>
          </p:nvPr>
        </p:nvSpPr>
        <p:spPr/>
        <p:txBody>
          <a:bodyPr/>
          <a:lstStyle/>
          <a:p>
            <a:pPr>
              <a:defRPr/>
            </a:pPr>
            <a:r>
              <a:rPr lang="en-US" smtClean="0"/>
              <a:t>3.9.1: Interpreting Parameters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14350">
              <a:buFont typeface="+mj-lt"/>
              <a:buAutoNum type="arabicPeriod"/>
            </a:pPr>
            <a:r>
              <a:rPr lang="en-US" sz="2800" b="1" dirty="0">
                <a:solidFill>
                  <a:srgbClr val="660066"/>
                </a:solidFill>
              </a:rPr>
              <a:t>Write a function.</a:t>
            </a:r>
          </a:p>
          <a:p>
            <a:pPr lvl="1" algn="l"/>
            <a:r>
              <a:rPr lang="en-US" dirty="0">
                <a:solidFill>
                  <a:schemeClr val="tx1"/>
                </a:solidFill>
              </a:rPr>
              <a:t>This scenario is represented by a linear function. </a:t>
            </a:r>
          </a:p>
          <a:p>
            <a:pPr lvl="1" algn="l"/>
            <a:r>
              <a:rPr lang="en-US" dirty="0">
                <a:solidFill>
                  <a:schemeClr val="tx1"/>
                </a:solidFill>
              </a:rPr>
              <a:t>Identify the slope and the </a:t>
            </a:r>
            <a:r>
              <a:rPr lang="en-US" i="1" dirty="0">
                <a:solidFill>
                  <a:schemeClr val="tx1"/>
                </a:solidFill>
              </a:rPr>
              <a:t>y</a:t>
            </a:r>
            <a:r>
              <a:rPr lang="en-US" dirty="0">
                <a:solidFill>
                  <a:schemeClr val="tx1"/>
                </a:solidFill>
              </a:rPr>
              <a:t>-intercept. </a:t>
            </a:r>
          </a:p>
          <a:p>
            <a:pPr marL="1257300" lvl="2" indent="-342900" algn="l">
              <a:buFont typeface="Arial"/>
              <a:buChar char="•"/>
            </a:pPr>
            <a:r>
              <a:rPr lang="en-US" dirty="0">
                <a:solidFill>
                  <a:schemeClr val="tx1"/>
                </a:solidFill>
              </a:rPr>
              <a:t>The slope is the $0.50 charged for each apple picked.</a:t>
            </a:r>
          </a:p>
          <a:p>
            <a:pPr marL="1257300" lvl="2" indent="-342900" algn="l">
              <a:buFont typeface="Arial"/>
              <a:buChar char="•"/>
            </a:pPr>
            <a:r>
              <a:rPr lang="en-US" dirty="0">
                <a:solidFill>
                  <a:schemeClr val="tx1"/>
                </a:solidFill>
              </a:rPr>
              <a:t>The </a:t>
            </a:r>
            <a:r>
              <a:rPr lang="en-US" i="1" dirty="0">
                <a:solidFill>
                  <a:schemeClr val="tx1"/>
                </a:solidFill>
              </a:rPr>
              <a:t>y</a:t>
            </a:r>
            <a:r>
              <a:rPr lang="en-US" dirty="0">
                <a:solidFill>
                  <a:schemeClr val="tx1"/>
                </a:solidFill>
              </a:rPr>
              <a:t>-intercept is the entrance fee of $5.00. </a:t>
            </a:r>
          </a:p>
          <a:p>
            <a:pPr lvl="1" algn="l"/>
            <a:r>
              <a:rPr lang="en-US" dirty="0">
                <a:solidFill>
                  <a:schemeClr val="tx1"/>
                </a:solidFill>
              </a:rPr>
              <a:t>Substitute the slope and the </a:t>
            </a:r>
            <a:r>
              <a:rPr lang="en-US" i="1" dirty="0">
                <a:solidFill>
                  <a:schemeClr val="tx1"/>
                </a:solidFill>
              </a:rPr>
              <a:t>y</a:t>
            </a:r>
            <a:r>
              <a:rPr lang="en-US" dirty="0">
                <a:solidFill>
                  <a:schemeClr val="tx1"/>
                </a:solidFill>
              </a:rPr>
              <a:t>-intercept into the linear function </a:t>
            </a:r>
            <a:r>
              <a:rPr lang="en-US" i="1" dirty="0" smtClean="0">
                <a:solidFill>
                  <a:schemeClr val="tx1"/>
                </a:solidFill>
              </a:rPr>
              <a:t>f</a:t>
            </a:r>
            <a:r>
              <a:rPr lang="en-US" dirty="0">
                <a:solidFill>
                  <a:schemeClr val="tx1"/>
                </a:solidFill>
              </a:rPr>
              <a:t>(</a:t>
            </a:r>
            <a:r>
              <a:rPr lang="en-US" i="1" dirty="0">
                <a:solidFill>
                  <a:schemeClr val="tx1"/>
                </a:solidFill>
              </a:rPr>
              <a:t>x</a:t>
            </a:r>
            <a:r>
              <a:rPr lang="en-US" dirty="0">
                <a:solidFill>
                  <a:schemeClr val="tx1"/>
                </a:solidFill>
              </a:rPr>
              <a:t>) = </a:t>
            </a:r>
            <a:r>
              <a:rPr lang="en-US" i="1" dirty="0">
                <a:solidFill>
                  <a:schemeClr val="tx1"/>
                </a:solidFill>
              </a:rPr>
              <a:t>mx</a:t>
            </a:r>
            <a:r>
              <a:rPr lang="en-US" dirty="0">
                <a:solidFill>
                  <a:schemeClr val="tx1"/>
                </a:solidFill>
              </a:rPr>
              <a:t> + </a:t>
            </a:r>
            <a:r>
              <a:rPr lang="en-US" i="1" dirty="0">
                <a:solidFill>
                  <a:schemeClr val="tx1"/>
                </a:solidFill>
              </a:rPr>
              <a:t>b</a:t>
            </a:r>
            <a:r>
              <a:rPr lang="en-US" dirty="0">
                <a:solidFill>
                  <a:schemeClr val="tx1"/>
                </a:solidFill>
              </a:rPr>
              <a:t>, where </a:t>
            </a:r>
            <a:r>
              <a:rPr lang="en-US" i="1" dirty="0">
                <a:solidFill>
                  <a:schemeClr val="tx1"/>
                </a:solidFill>
              </a:rPr>
              <a:t>m</a:t>
            </a:r>
            <a:r>
              <a:rPr lang="en-US" dirty="0">
                <a:solidFill>
                  <a:schemeClr val="tx1"/>
                </a:solidFill>
              </a:rPr>
              <a:t> is the slope and </a:t>
            </a:r>
            <a:r>
              <a:rPr lang="en-US" i="1" dirty="0">
                <a:solidFill>
                  <a:schemeClr val="tx1"/>
                </a:solidFill>
              </a:rPr>
              <a:t>b</a:t>
            </a:r>
            <a:r>
              <a:rPr lang="en-US" dirty="0">
                <a:solidFill>
                  <a:schemeClr val="tx1"/>
                </a:solidFill>
              </a:rPr>
              <a:t> is the </a:t>
            </a:r>
            <a:r>
              <a:rPr lang="en-US" i="1" dirty="0">
                <a:solidFill>
                  <a:schemeClr val="tx1"/>
                </a:solidFill>
              </a:rPr>
              <a:t>y</a:t>
            </a:r>
            <a:r>
              <a:rPr lang="en-US" dirty="0">
                <a:solidFill>
                  <a:schemeClr val="tx1"/>
                </a:solidFill>
              </a:rPr>
              <a:t>-intercept. </a:t>
            </a:r>
          </a:p>
          <a:p>
            <a:pPr lvl="1" algn="l"/>
            <a:r>
              <a:rPr lang="en-US" dirty="0">
                <a:solidFill>
                  <a:srgbClr val="000000"/>
                </a:solidFill>
              </a:rPr>
              <a:t>The function for this scenario is </a:t>
            </a:r>
            <a:r>
              <a:rPr lang="en-US" i="1" dirty="0">
                <a:solidFill>
                  <a:srgbClr val="000000"/>
                </a:solidFill>
              </a:rPr>
              <a:t>f</a:t>
            </a:r>
            <a:r>
              <a:rPr lang="en-US" dirty="0">
                <a:solidFill>
                  <a:srgbClr val="000000"/>
                </a:solidFill>
              </a:rPr>
              <a:t>(</a:t>
            </a:r>
            <a:r>
              <a:rPr lang="en-US" i="1" dirty="0">
                <a:solidFill>
                  <a:srgbClr val="000000"/>
                </a:solidFill>
              </a:rPr>
              <a:t>x</a:t>
            </a:r>
            <a:r>
              <a:rPr lang="en-US" dirty="0">
                <a:solidFill>
                  <a:srgbClr val="000000"/>
                </a:solidFill>
              </a:rPr>
              <a:t>) = 0.5</a:t>
            </a:r>
            <a:r>
              <a:rPr lang="en-US" i="1" dirty="0">
                <a:solidFill>
                  <a:srgbClr val="000000"/>
                </a:solidFill>
              </a:rPr>
              <a:t>x</a:t>
            </a:r>
            <a:r>
              <a:rPr lang="en-US" dirty="0">
                <a:solidFill>
                  <a:srgbClr val="000000"/>
                </a:solidFill>
              </a:rPr>
              <a:t> + 5.</a:t>
            </a:r>
            <a:r>
              <a:rPr lang="en-US" dirty="0" smtClean="0">
                <a:solidFill>
                  <a:srgbClr val="000000"/>
                </a:solidFill>
              </a:rPr>
              <a:t> </a:t>
            </a:r>
            <a:endParaRPr lang="en-US" dirty="0">
              <a:solidFill>
                <a:srgbClr val="000000"/>
              </a:solidFill>
            </a:endParaRP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9</a:t>
            </a:fld>
            <a:endParaRPr lang="en-US" dirty="0"/>
          </a:p>
        </p:txBody>
      </p:sp>
      <p:sp>
        <p:nvSpPr>
          <p:cNvPr id="2" name="Footer Placeholder 1"/>
          <p:cNvSpPr>
            <a:spLocks noGrp="1"/>
          </p:cNvSpPr>
          <p:nvPr>
            <p:ph type="ftr" sz="quarter" idx="13"/>
          </p:nvPr>
        </p:nvSpPr>
        <p:spPr/>
        <p:txBody>
          <a:bodyPr/>
          <a:lstStyle/>
          <a:p>
            <a:pPr>
              <a:defRPr/>
            </a:pPr>
            <a:r>
              <a:rPr lang="en-US" smtClean="0"/>
              <a:t>3.9.1: Interpreting Parameters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9760</TotalTime>
  <Words>1156</Words>
  <Application>Microsoft Macintosh PowerPoint</Application>
  <PresentationFormat>On-screen Show (4:3)</PresentationFormat>
  <Paragraphs>166</Paragraphs>
  <Slides>20</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170</cp:revision>
  <dcterms:created xsi:type="dcterms:W3CDTF">2012-02-22T19:14:19Z</dcterms:created>
  <dcterms:modified xsi:type="dcterms:W3CDTF">2012-06-05T14:30:47Z</dcterms:modified>
  <cp:category/>
</cp:coreProperties>
</file>