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5.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7" r:id="rId2"/>
    <p:sldId id="266" r:id="rId3"/>
    <p:sldId id="268" r:id="rId4"/>
    <p:sldId id="277" r:id="rId5"/>
    <p:sldId id="278" r:id="rId6"/>
    <p:sldId id="279" r:id="rId7"/>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7" autoAdjust="0"/>
  </p:normalViewPr>
  <p:slideViewPr>
    <p:cSldViewPr snapToGrid="0" snapToObjects="1" showGuides="1">
      <p:cViewPr varScale="1">
        <p:scale>
          <a:sx n="89" d="100"/>
          <a:sy n="89" d="100"/>
        </p:scale>
        <p:origin x="-936" y="-112"/>
      </p:cViewPr>
      <p:guideLst>
        <p:guide orient="horz" pos="2160"/>
        <p:guide pos="293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3.emf"/><Relationship Id="rId1" Type="http://schemas.openxmlformats.org/officeDocument/2006/relationships/image" Target="../media/image6.emf"/><Relationship Id="rId2"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4.emf"/><Relationship Id="rId1" Type="http://schemas.openxmlformats.org/officeDocument/2006/relationships/image" Target="../media/image9.emf"/><Relationship Id="rId2"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1FCE4695-D592-6245-BD28-D420B012DF37}" type="datetimeFigureOut">
              <a:rPr lang="en-US">
                <a:latin typeface="Arial"/>
              </a:rPr>
              <a:pPr>
                <a:defRPr/>
              </a:pPr>
              <a:t>6/7/12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FDDA58FA-5B02-5649-8FAC-4C9EC286D128}"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1378126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a:defRPr>
            </a:lvl1pPr>
          </a:lstStyle>
          <a:p>
            <a:pPr>
              <a:defRPr/>
            </a:pPr>
            <a:fld id="{7DA85663-1D22-B64C-BC35-73335C8BE00D}" type="datetimeFigureOut">
              <a:rPr lang="en-US" smtClean="0"/>
              <a:pPr>
                <a:defRPr/>
              </a:pPr>
              <a:t>6/7/12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a:defRPr>
            </a:lvl1pPr>
          </a:lstStyle>
          <a:p>
            <a:pPr>
              <a:defRPr/>
            </a:pPr>
            <a:fld id="{393DD960-72E1-464D-AE80-6FB8F79377FC}" type="slidenum">
              <a:rPr lang="en-US" smtClean="0"/>
              <a:pPr>
                <a:defRPr/>
              </a:pPr>
              <a:t>‹#›</a:t>
            </a:fld>
            <a:endParaRPr lang="en-US" dirty="0"/>
          </a:p>
        </p:txBody>
      </p:sp>
    </p:spTree>
    <p:extLst>
      <p:ext uri="{BB962C8B-B14F-4D97-AF65-F5344CB8AC3E}">
        <p14:creationId xmlns:p14="http://schemas.microsoft.com/office/powerpoint/2010/main" val="11452634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u="none" dirty="0" smtClean="0"/>
              <a:t>http://</a:t>
            </a:r>
            <a:r>
              <a:rPr lang="en-US" u="none" dirty="0" err="1" smtClean="0"/>
              <a:t>walch.com</a:t>
            </a:r>
            <a:r>
              <a:rPr lang="en-US" u="none" dirty="0" smtClean="0"/>
              <a:t>/</a:t>
            </a:r>
            <a:r>
              <a:rPr lang="en-US" u="none" dirty="0" err="1" smtClean="0"/>
              <a:t>wu</a:t>
            </a:r>
            <a:r>
              <a:rPr lang="en-US" u="none" dirty="0" smtClean="0"/>
              <a:t>/CAU3L8S2BlueJeans</a:t>
            </a:r>
            <a:endParaRPr lang="en-US" u="none"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F0A7FD1-E825-A244-BC57-79E8F974E048}"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dirty="0"/>
              <a:t>Common Core Georgia Performance Standard: </a:t>
            </a:r>
            <a:r>
              <a:rPr lang="de-DE" sz="1200" b="0" i="0" u="none" strike="noStrike" kern="1200" baseline="0" dirty="0" smtClean="0">
                <a:solidFill>
                  <a:schemeClr val="tx1"/>
                </a:solidFill>
                <a:latin typeface="Arial"/>
                <a:ea typeface="ＭＳ Ｐゴシック" charset="0"/>
                <a:cs typeface="ＭＳ Ｐゴシック" charset="0"/>
              </a:rPr>
              <a:t>MCC9–12.F.BF.2</a:t>
            </a:r>
          </a:p>
          <a:p>
            <a:pPr marL="0" marR="0" indent="0" algn="l" defTabSz="457200" rtl="0" eaLnBrk="0" fontAlgn="base" latinLnBrk="0" hangingPunct="0">
              <a:lnSpc>
                <a:spcPct val="100000"/>
              </a:lnSpc>
              <a:spcBef>
                <a:spcPct val="30000"/>
              </a:spcBef>
              <a:spcAft>
                <a:spcPct val="0"/>
              </a:spcAft>
              <a:buClrTx/>
              <a:buSzTx/>
              <a:buFontTx/>
              <a:buNone/>
              <a:tabLst/>
              <a:defRPr/>
            </a:pPr>
            <a:endParaRPr lang="de-DE" sz="1200" b="0" i="0" u="none" strike="noStrike" kern="1200" baseline="0" dirty="0" smtClean="0">
              <a:solidFill>
                <a:schemeClr val="tx1"/>
              </a:solidFill>
              <a:latin typeface="Arial"/>
              <a:ea typeface="ＭＳ Ｐゴシック" charset="0"/>
              <a:cs typeface="ＭＳ Ｐゴシック" charset="0"/>
            </a:endParaRPr>
          </a:p>
          <a:p>
            <a:pPr rtl="0"/>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Arial"/>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357504-D104-4D4D-A267-0F27714739CE}" type="slidenum">
              <a:rPr lang="en-US" sz="1200">
                <a:latin typeface="Arial"/>
              </a:rPr>
              <a:pPr eaLnBrk="1" hangingPunct="1"/>
              <a:t>2</a:t>
            </a:fld>
            <a:endParaRPr lang="en-US" sz="1200" dirty="0">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ea typeface="+mn-ea"/>
              <a:cs typeface="Arial"/>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F11BBCF-B2A5-114C-BB98-96AF20AFD7C4}" type="slidenum">
              <a:rPr lang="en-US" sz="1200">
                <a:latin typeface="Arial"/>
              </a:rPr>
              <a:pPr eaLnBrk="1" hangingPunct="1"/>
              <a:t>3</a:t>
            </a:fld>
            <a:endParaRPr lang="en-US" sz="1200" dirty="0">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4</a:t>
            </a:fld>
            <a:endParaRPr lang="en-US" dirty="0"/>
          </a:p>
        </p:txBody>
      </p:sp>
    </p:spTree>
    <p:extLst>
      <p:ext uri="{BB962C8B-B14F-4D97-AF65-F5344CB8AC3E}">
        <p14:creationId xmlns:p14="http://schemas.microsoft.com/office/powerpoint/2010/main" val="11180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baseline="0" dirty="0" smtClean="0">
                <a:solidFill>
                  <a:schemeClr val="tx1"/>
                </a:solidFill>
                <a:latin typeface="Arial"/>
                <a:ea typeface="ＭＳ Ｐゴシック" charset="0"/>
                <a:cs typeface="ＭＳ Ｐゴシック" charset="0"/>
              </a:rPr>
              <a:t>Connection to the Lesson</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be recognizing patterns to determine if a list of numbers is a geometric sequence.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Students will be identifying constant ratios in order to write an explicit or recursive formula to represent a geometric sequence.</a:t>
            </a:r>
          </a:p>
          <a:p>
            <a:pPr marL="171450" indent="-171450" rtl="0">
              <a:buFont typeface="Arial"/>
              <a:buChar char="•"/>
            </a:pPr>
            <a:r>
              <a:rPr lang="en-US" sz="1200" b="0" i="0" u="none" strike="noStrike" kern="1200" baseline="0" dirty="0" smtClean="0">
                <a:solidFill>
                  <a:schemeClr val="tx1"/>
                </a:solidFill>
                <a:latin typeface="Arial"/>
                <a:ea typeface="ＭＳ Ｐゴシック" charset="0"/>
                <a:cs typeface="ＭＳ Ｐゴシック" charset="0"/>
              </a:rPr>
              <a:t>The warm-up gives the students practice with identifying patterns and determining the constant ratio, which they will need to do during the lesson.</a:t>
            </a:r>
            <a:endParaRPr lang="en-US" baseline="0" dirty="0"/>
          </a:p>
        </p:txBody>
      </p:sp>
      <p:sp>
        <p:nvSpPr>
          <p:cNvPr id="4" name="Slide Number Placeholder 3"/>
          <p:cNvSpPr>
            <a:spLocks noGrp="1"/>
          </p:cNvSpPr>
          <p:nvPr>
            <p:ph type="sldNum" sz="quarter" idx="10"/>
          </p:nvPr>
        </p:nvSpPr>
        <p:spPr/>
        <p:txBody>
          <a:bodyPr/>
          <a:lstStyle/>
          <a:p>
            <a:pPr>
              <a:defRPr/>
            </a:pPr>
            <a:fld id="{393DD960-72E1-464D-AE80-6FB8F79377FC}" type="slidenum">
              <a:rPr lang="en-US" smtClean="0"/>
              <a:pPr>
                <a:defRPr/>
              </a:pPr>
              <a:t>6</a:t>
            </a:fld>
            <a:endParaRPr lang="en-US" dirty="0"/>
          </a:p>
        </p:txBody>
      </p:sp>
    </p:spTree>
    <p:extLst>
      <p:ext uri="{BB962C8B-B14F-4D97-AF65-F5344CB8AC3E}">
        <p14:creationId xmlns:p14="http://schemas.microsoft.com/office/powerpoint/2010/main" val="3543972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Warmup.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9F1B4337-BFC0-4740-BFA4-D4AB9F70F9C9}" type="slidenum">
              <a:rPr lang="en-US" smtClean="0"/>
              <a:pPr>
                <a:defRPr/>
              </a:pPr>
              <a:t>‹#›</a:t>
            </a:fld>
            <a:endParaRPr lang="en-US" dirty="0"/>
          </a:p>
        </p:txBody>
      </p:sp>
      <p:sp>
        <p:nvSpPr>
          <p:cNvPr id="6" name="Footer Placeholder 5"/>
          <p:cNvSpPr>
            <a:spLocks noGrp="1"/>
          </p:cNvSpPr>
          <p:nvPr>
            <p:ph type="ftr" sz="quarter" idx="13"/>
          </p:nvPr>
        </p:nvSpPr>
        <p:spPr>
          <a:xfrm>
            <a:off x="1027152" y="6393706"/>
            <a:ext cx="5471926" cy="274021"/>
          </a:xfrm>
        </p:spPr>
        <p:txBody>
          <a:bodyPr/>
          <a:lstStyle>
            <a:lvl1pPr algn="l">
              <a:defRPr sz="1600">
                <a:solidFill>
                  <a:srgbClr val="008000"/>
                </a:solidFill>
              </a:defRPr>
            </a:lvl1pPr>
          </a:lstStyle>
          <a:p>
            <a:pPr>
              <a:defRPr/>
            </a:pPr>
            <a:r>
              <a:rPr lang="en-US" smtClean="0"/>
              <a:t>3.8.2: Geometric Sequences</a:t>
            </a:r>
            <a:endParaRPr lang="en-US" dirty="0"/>
          </a:p>
        </p:txBody>
      </p:sp>
    </p:spTree>
    <p:extLst>
      <p:ext uri="{BB962C8B-B14F-4D97-AF65-F5344CB8AC3E}">
        <p14:creationId xmlns:p14="http://schemas.microsoft.com/office/powerpoint/2010/main" val="320589218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745F334-9AF5-7742-8D1F-C9E3D3CD4E56}" type="slidenum">
              <a:rPr lang="en-US"/>
              <a:pPr>
                <a:defRPr/>
              </a:pPr>
              <a:t>‹#›</a:t>
            </a:fld>
            <a:endParaRPr lang="en-US" dirty="0"/>
          </a:p>
        </p:txBody>
      </p:sp>
    </p:spTree>
    <p:extLst>
      <p:ext uri="{BB962C8B-B14F-4D97-AF65-F5344CB8AC3E}">
        <p14:creationId xmlns:p14="http://schemas.microsoft.com/office/powerpoint/2010/main" val="254824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9A8D75DF-FFC0-0846-ACC4-2648BEA3417F}" type="slidenum">
              <a:rPr lang="en-US"/>
              <a:pPr>
                <a:defRPr/>
              </a:pPr>
              <a:t>‹#›</a:t>
            </a:fld>
            <a:endParaRPr lang="en-US" dirty="0"/>
          </a:p>
        </p:txBody>
      </p:sp>
    </p:spTree>
    <p:extLst>
      <p:ext uri="{BB962C8B-B14F-4D97-AF65-F5344CB8AC3E}">
        <p14:creationId xmlns:p14="http://schemas.microsoft.com/office/powerpoint/2010/main" val="24393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0B4FFA6-7DBD-5841-8171-A5E6A1BFB36B}" type="slidenum">
              <a:rPr lang="en-US"/>
              <a:pPr>
                <a:defRPr/>
              </a:pPr>
              <a:t>‹#›</a:t>
            </a:fld>
            <a:endParaRPr lang="en-US" dirty="0"/>
          </a:p>
        </p:txBody>
      </p:sp>
    </p:spTree>
    <p:extLst>
      <p:ext uri="{BB962C8B-B14F-4D97-AF65-F5344CB8AC3E}">
        <p14:creationId xmlns:p14="http://schemas.microsoft.com/office/powerpoint/2010/main" val="23108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6" name="Slide Number Placeholder 5"/>
          <p:cNvSpPr>
            <a:spLocks noGrp="1"/>
          </p:cNvSpPr>
          <p:nvPr>
            <p:ph type="sldNum" sz="quarter" idx="12"/>
          </p:nvPr>
        </p:nvSpPr>
        <p:spPr/>
        <p:txBody>
          <a:bodyPr/>
          <a:lstStyle>
            <a:lvl1pPr>
              <a:defRPr/>
            </a:lvl1pPr>
          </a:lstStyle>
          <a:p>
            <a:pPr>
              <a:defRPr/>
            </a:pPr>
            <a:fld id="{B85BB7A2-86AB-E949-A127-3C564BA73996}" type="slidenum">
              <a:rPr lang="en-US"/>
              <a:pPr>
                <a:defRPr/>
              </a:pPr>
              <a:t>‹#›</a:t>
            </a:fld>
            <a:endParaRPr lang="en-US" dirty="0"/>
          </a:p>
        </p:txBody>
      </p:sp>
    </p:spTree>
    <p:extLst>
      <p:ext uri="{BB962C8B-B14F-4D97-AF65-F5344CB8AC3E}">
        <p14:creationId xmlns:p14="http://schemas.microsoft.com/office/powerpoint/2010/main" val="131912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47847F7-EF29-2443-8BB7-3C30905E452F}" type="slidenum">
              <a:rPr lang="en-US"/>
              <a:pPr>
                <a:defRPr/>
              </a:pPr>
              <a:t>‹#›</a:t>
            </a:fld>
            <a:endParaRPr lang="en-US" dirty="0"/>
          </a:p>
        </p:txBody>
      </p:sp>
    </p:spTree>
    <p:extLst>
      <p:ext uri="{BB962C8B-B14F-4D97-AF65-F5344CB8AC3E}">
        <p14:creationId xmlns:p14="http://schemas.microsoft.com/office/powerpoint/2010/main" val="394181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9" name="Slide Number Placeholder 5"/>
          <p:cNvSpPr>
            <a:spLocks noGrp="1"/>
          </p:cNvSpPr>
          <p:nvPr>
            <p:ph type="sldNum" sz="quarter" idx="12"/>
          </p:nvPr>
        </p:nvSpPr>
        <p:spPr/>
        <p:txBody>
          <a:bodyPr/>
          <a:lstStyle>
            <a:lvl1pPr>
              <a:defRPr/>
            </a:lvl1pPr>
          </a:lstStyle>
          <a:p>
            <a:pPr>
              <a:defRPr/>
            </a:pPr>
            <a:fld id="{FA6A1298-665B-9E4D-ADC7-F0DF6AFB89C5}" type="slidenum">
              <a:rPr lang="en-US"/>
              <a:pPr>
                <a:defRPr/>
              </a:pPr>
              <a:t>‹#›</a:t>
            </a:fld>
            <a:endParaRPr lang="en-US" dirty="0"/>
          </a:p>
        </p:txBody>
      </p:sp>
    </p:spTree>
    <p:extLst>
      <p:ext uri="{BB962C8B-B14F-4D97-AF65-F5344CB8AC3E}">
        <p14:creationId xmlns:p14="http://schemas.microsoft.com/office/powerpoint/2010/main" val="198628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5" name="Slide Number Placeholder 5"/>
          <p:cNvSpPr>
            <a:spLocks noGrp="1"/>
          </p:cNvSpPr>
          <p:nvPr>
            <p:ph type="sldNum" sz="quarter" idx="12"/>
          </p:nvPr>
        </p:nvSpPr>
        <p:spPr/>
        <p:txBody>
          <a:bodyPr/>
          <a:lstStyle>
            <a:lvl1pPr>
              <a:defRPr/>
            </a:lvl1pPr>
          </a:lstStyle>
          <a:p>
            <a:pPr>
              <a:defRPr/>
            </a:pPr>
            <a:fld id="{9720D841-8674-0147-A66E-9DBF623B753B}" type="slidenum">
              <a:rPr lang="en-US"/>
              <a:pPr>
                <a:defRPr/>
              </a:pPr>
              <a:t>‹#›</a:t>
            </a:fld>
            <a:endParaRPr lang="en-US" dirty="0"/>
          </a:p>
        </p:txBody>
      </p:sp>
    </p:spTree>
    <p:extLst>
      <p:ext uri="{BB962C8B-B14F-4D97-AF65-F5344CB8AC3E}">
        <p14:creationId xmlns:p14="http://schemas.microsoft.com/office/powerpoint/2010/main" val="274153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4" name="Slide Number Placeholder 5"/>
          <p:cNvSpPr>
            <a:spLocks noGrp="1"/>
          </p:cNvSpPr>
          <p:nvPr>
            <p:ph type="sldNum" sz="quarter" idx="12"/>
          </p:nvPr>
        </p:nvSpPr>
        <p:spPr/>
        <p:txBody>
          <a:bodyPr/>
          <a:lstStyle>
            <a:lvl1pPr>
              <a:defRPr/>
            </a:lvl1pPr>
          </a:lstStyle>
          <a:p>
            <a:pPr>
              <a:defRPr/>
            </a:pPr>
            <a:fld id="{9196D3C6-B11A-464F-8C26-10579C93A703}" type="slidenum">
              <a:rPr lang="en-US"/>
              <a:pPr>
                <a:defRPr/>
              </a:pPr>
              <a:t>‹#›</a:t>
            </a:fld>
            <a:endParaRPr lang="en-US" dirty="0"/>
          </a:p>
        </p:txBody>
      </p:sp>
    </p:spTree>
    <p:extLst>
      <p:ext uri="{BB962C8B-B14F-4D97-AF65-F5344CB8AC3E}">
        <p14:creationId xmlns:p14="http://schemas.microsoft.com/office/powerpoint/2010/main" val="232012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0CAA9030-65BA-8F40-ACBB-7EBBB0B2E449}" type="slidenum">
              <a:rPr lang="en-US"/>
              <a:pPr>
                <a:defRPr/>
              </a:pPr>
              <a:t>‹#›</a:t>
            </a:fld>
            <a:endParaRPr lang="en-US" dirty="0"/>
          </a:p>
        </p:txBody>
      </p:sp>
    </p:spTree>
    <p:extLst>
      <p:ext uri="{BB962C8B-B14F-4D97-AF65-F5344CB8AC3E}">
        <p14:creationId xmlns:p14="http://schemas.microsoft.com/office/powerpoint/2010/main" val="124349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3.8.2: Geometric Sequences</a:t>
            </a:r>
            <a:endParaRPr lang="en-US"/>
          </a:p>
        </p:txBody>
      </p:sp>
      <p:sp>
        <p:nvSpPr>
          <p:cNvPr id="7" name="Slide Number Placeholder 5"/>
          <p:cNvSpPr>
            <a:spLocks noGrp="1"/>
          </p:cNvSpPr>
          <p:nvPr>
            <p:ph type="sldNum" sz="quarter" idx="12"/>
          </p:nvPr>
        </p:nvSpPr>
        <p:spPr/>
        <p:txBody>
          <a:bodyPr/>
          <a:lstStyle>
            <a:lvl1pPr>
              <a:defRPr/>
            </a:lvl1pPr>
          </a:lstStyle>
          <a:p>
            <a:pPr>
              <a:defRPr/>
            </a:pPr>
            <a:fld id="{C47B9E9D-A502-EE43-844F-D0F4BEEFB301}" type="slidenum">
              <a:rPr lang="en-US"/>
              <a:pPr>
                <a:defRPr/>
              </a:pPr>
              <a:t>‹#›</a:t>
            </a:fld>
            <a:endParaRPr lang="en-US" dirty="0"/>
          </a:p>
        </p:txBody>
      </p:sp>
    </p:spTree>
    <p:extLst>
      <p:ext uri="{BB962C8B-B14F-4D97-AF65-F5344CB8AC3E}">
        <p14:creationId xmlns:p14="http://schemas.microsoft.com/office/powerpoint/2010/main" val="153219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Arial"/>
                <a:ea typeface="+mn-ea"/>
                <a:cs typeface="+mn-cs"/>
              </a:defRPr>
            </a:lvl1pPr>
          </a:lstStyle>
          <a:p>
            <a:pPr>
              <a:defRPr/>
            </a:pPr>
            <a:r>
              <a:rPr lang="en-US" smtClean="0"/>
              <a:t>3.8.2: Geometric Sequences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Arial"/>
                <a:ea typeface="+mn-ea"/>
                <a:cs typeface="+mn-cs"/>
              </a:defRPr>
            </a:lvl1pPr>
          </a:lstStyle>
          <a:p>
            <a:pPr>
              <a:defRPr/>
            </a:pPr>
            <a:fld id="{BFCA66DE-4B5C-DC46-8D49-E75625E6FCA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alch.com/wu/CAU3L8S2BlueJeans"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3.bin"/><Relationship Id="rId5" Type="http://schemas.openxmlformats.org/officeDocument/2006/relationships/image" Target="../media/image5.emf"/><Relationship Id="rId6" Type="http://schemas.openxmlformats.org/officeDocument/2006/relationships/oleObject" Target="../embeddings/oleObject4.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emf"/><Relationship Id="rId5" Type="http://schemas.openxmlformats.org/officeDocument/2006/relationships/oleObject" Target="../embeddings/oleObject6.bin"/><Relationship Id="rId6" Type="http://schemas.openxmlformats.org/officeDocument/2006/relationships/image" Target="../media/image7.emf"/><Relationship Id="rId7" Type="http://schemas.openxmlformats.org/officeDocument/2006/relationships/oleObject" Target="../embeddings/oleObject7.bin"/><Relationship Id="rId8" Type="http://schemas.openxmlformats.org/officeDocument/2006/relationships/image" Target="../media/image8.emf"/><Relationship Id="rId9" Type="http://schemas.openxmlformats.org/officeDocument/2006/relationships/oleObject" Target="../embeddings/oleObject8.bin"/><Relationship Id="rId10" Type="http://schemas.openxmlformats.org/officeDocument/2006/relationships/oleObject" Target="../embeddings/oleObject9.bin"/><Relationship Id="rId11" Type="http://schemas.openxmlformats.org/officeDocument/2006/relationships/image" Target="../media/image3.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1" Type="http://schemas.openxmlformats.org/officeDocument/2006/relationships/oleObject" Target="../embeddings/oleObject14.bin"/><Relationship Id="rId12" Type="http://schemas.openxmlformats.org/officeDocument/2006/relationships/image" Target="../media/image4.emf"/><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notesSlide" Target="../notesSlides/notesSlide5.xml"/><Relationship Id="rId4" Type="http://schemas.openxmlformats.org/officeDocument/2006/relationships/oleObject" Target="../embeddings/oleObject10.bin"/><Relationship Id="rId5" Type="http://schemas.openxmlformats.org/officeDocument/2006/relationships/image" Target="../media/image9.emf"/><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image" Target="../media/image10.emf"/><Relationship Id="rId9" Type="http://schemas.openxmlformats.org/officeDocument/2006/relationships/oleObject" Target="../embeddings/oleObject13.bin"/><Relationship Id="rId10"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1"/>
          <p:cNvSpPr>
            <a:spLocks noGrp="1"/>
          </p:cNvSpPr>
          <p:nvPr>
            <p:ph type="subTitle" idx="1"/>
          </p:nvPr>
        </p:nvSpPr>
        <p:spPr>
          <a:xfrm>
            <a:off x="641350" y="641350"/>
            <a:ext cx="7854950" cy="4997450"/>
          </a:xfrm>
        </p:spPr>
        <p:txBody>
          <a:bodyPr/>
          <a:lstStyle/>
          <a:p>
            <a:pPr eaLnBrk="1" hangingPunct="1"/>
            <a:r>
              <a:rPr lang="en-US" sz="4800" b="1" dirty="0"/>
              <a:t>Check it out!</a:t>
            </a:r>
          </a:p>
        </p:txBody>
      </p:sp>
      <p:sp>
        <p:nvSpPr>
          <p:cNvPr id="2" name="Slide Number Placeholder 1"/>
          <p:cNvSpPr>
            <a:spLocks noGrp="1"/>
          </p:cNvSpPr>
          <p:nvPr>
            <p:ph type="sldNum" sz="quarter" idx="11"/>
          </p:nvPr>
        </p:nvSpPr>
        <p:spPr/>
        <p:txBody>
          <a:bodyPr/>
          <a:lstStyle/>
          <a:p>
            <a:pPr>
              <a:defRPr/>
            </a:pPr>
            <a:fld id="{9438FB0B-076A-614A-B8EA-4B3FBF9E1B35}" type="slidenum">
              <a:rPr lang="en-US" b="1" smtClean="0"/>
              <a:pPr>
                <a:defRPr/>
              </a:pPr>
              <a:t>1</a:t>
            </a:fld>
            <a:endParaRPr lang="en-US" b="1" dirty="0"/>
          </a:p>
        </p:txBody>
      </p:sp>
      <p:pic>
        <p:nvPicPr>
          <p:cNvPr id="15364" name="Picture 5"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3"/>
          </p:nvPr>
        </p:nvSpPr>
        <p:spPr/>
        <p:txBody>
          <a:bodyPr/>
          <a:lstStyle/>
          <a:p>
            <a:pPr>
              <a:defRPr/>
            </a:pPr>
            <a:r>
              <a:rPr lang="en-US" smtClean="0"/>
              <a:t>3.8.2: Geometric Sequences</a:t>
            </a: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1"/>
          <p:cNvSpPr txBox="1">
            <a:spLocks/>
          </p:cNvSpPr>
          <p:nvPr/>
        </p:nvSpPr>
        <p:spPr bwMode="auto">
          <a:xfrm>
            <a:off x="640446" y="793750"/>
            <a:ext cx="7855854"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spcAft>
                <a:spcPts val="1200"/>
              </a:spcAft>
            </a:pPr>
            <a:r>
              <a:rPr lang="en-US" dirty="0">
                <a:latin typeface="Arial"/>
                <a:cs typeface="Arial"/>
              </a:rPr>
              <a:t>This time, Julian left his homework in the back pocket of his jeans and his mom put his jeans through the washing machine. Again he finds himself missing the last piece of each pattern. Describe each pattern and determine the next number in the list.</a:t>
            </a:r>
          </a:p>
          <a:p>
            <a:pPr marL="457200" indent="-457200">
              <a:spcAft>
                <a:spcPts val="3000"/>
              </a:spcAft>
              <a:buFont typeface="+mj-lt"/>
              <a:buAutoNum type="arabicPeriod"/>
            </a:pPr>
            <a:r>
              <a:rPr lang="en-US" dirty="0" smtClean="0">
                <a:latin typeface="Arial"/>
                <a:cs typeface="Arial"/>
              </a:rPr>
              <a:t>1</a:t>
            </a:r>
            <a:r>
              <a:rPr lang="en-US" dirty="0">
                <a:latin typeface="Arial"/>
                <a:cs typeface="Arial"/>
              </a:rPr>
              <a:t>, 3, </a:t>
            </a:r>
            <a:r>
              <a:rPr lang="en-US" dirty="0" smtClean="0">
                <a:latin typeface="Arial"/>
                <a:cs typeface="Arial"/>
              </a:rPr>
              <a:t>9, 27, …</a:t>
            </a:r>
            <a:endParaRPr lang="en-US" dirty="0">
              <a:latin typeface="Arial"/>
              <a:cs typeface="Arial"/>
            </a:endParaRPr>
          </a:p>
          <a:p>
            <a:pPr marL="457200" indent="-457200">
              <a:spcAft>
                <a:spcPts val="3000"/>
              </a:spcAft>
              <a:buFont typeface="+mj-lt"/>
              <a:buAutoNum type="arabicPeriod"/>
            </a:pPr>
            <a:r>
              <a:rPr lang="en-US" dirty="0" smtClean="0">
                <a:latin typeface="Arial"/>
                <a:cs typeface="Arial"/>
              </a:rPr>
              <a:t>256, 64, 16, 4, </a:t>
            </a:r>
            <a:r>
              <a:rPr lang="en-US" dirty="0">
                <a:latin typeface="Arial"/>
                <a:cs typeface="Arial"/>
              </a:rPr>
              <a:t>…</a:t>
            </a:r>
          </a:p>
          <a:p>
            <a:pPr marL="457200" indent="-457200">
              <a:spcAft>
                <a:spcPts val="3000"/>
              </a:spcAft>
              <a:buFont typeface="+mj-lt"/>
              <a:buAutoNum type="arabicPeriod"/>
            </a:pPr>
            <a:r>
              <a:rPr lang="en-US" dirty="0" smtClean="0">
                <a:latin typeface="Arial"/>
                <a:cs typeface="Arial"/>
              </a:rPr>
              <a:t> </a:t>
            </a:r>
          </a:p>
          <a:p>
            <a:pPr marL="457200" indent="-457200">
              <a:buFont typeface="+mj-lt"/>
              <a:buAutoNum type="arabicPeriod"/>
            </a:pPr>
            <a:r>
              <a:rPr lang="en-US" dirty="0" smtClean="0">
                <a:latin typeface="Arial"/>
                <a:cs typeface="Arial"/>
              </a:rPr>
              <a:t> </a:t>
            </a:r>
            <a:endParaRPr lang="en-US" dirty="0">
              <a:latin typeface="Arial"/>
              <a:cs typeface="Arial"/>
            </a:endParaRPr>
          </a:p>
          <a:p>
            <a:endParaRPr lang="en-US" dirty="0">
              <a:latin typeface="Arial"/>
              <a:cs typeface="Arial"/>
            </a:endParaRPr>
          </a:p>
        </p:txBody>
      </p:sp>
      <p:sp>
        <p:nvSpPr>
          <p:cNvPr id="2" name="Slide Number Placeholder 1"/>
          <p:cNvSpPr>
            <a:spLocks noGrp="1"/>
          </p:cNvSpPr>
          <p:nvPr>
            <p:ph type="sldNum" sz="quarter" idx="11"/>
          </p:nvPr>
        </p:nvSpPr>
        <p:spPr/>
        <p:txBody>
          <a:bodyPr/>
          <a:lstStyle/>
          <a:p>
            <a:pPr>
              <a:defRPr/>
            </a:pPr>
            <a:fld id="{99AD4152-8DB3-F340-8D70-EFF88DEF0EA3}" type="slidenum">
              <a:rPr lang="en-US" b="1" smtClean="0"/>
              <a:pPr>
                <a:defRPr/>
              </a:pPr>
              <a:t>2</a:t>
            </a:fld>
            <a:endParaRPr lang="en-US" b="1" dirty="0"/>
          </a:p>
        </p:txBody>
      </p:sp>
      <p:sp>
        <p:nvSpPr>
          <p:cNvPr id="5" name="Footer Placeholder 4"/>
          <p:cNvSpPr>
            <a:spLocks noGrp="1"/>
          </p:cNvSpPr>
          <p:nvPr>
            <p:ph type="ftr" sz="quarter" idx="13"/>
          </p:nvPr>
        </p:nvSpPr>
        <p:spPr/>
        <p:txBody>
          <a:bodyPr/>
          <a:lstStyle/>
          <a:p>
            <a:pPr>
              <a:defRPr/>
            </a:pPr>
            <a:r>
              <a:rPr lang="en-US" smtClean="0"/>
              <a:t>3.8.2: Geometric Sequences</a:t>
            </a: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668304601"/>
              </p:ext>
            </p:extLst>
          </p:nvPr>
        </p:nvGraphicFramePr>
        <p:xfrm>
          <a:off x="1116013" y="4062413"/>
          <a:ext cx="2108200" cy="800100"/>
        </p:xfrm>
        <a:graphic>
          <a:graphicData uri="http://schemas.openxmlformats.org/presentationml/2006/ole">
            <mc:AlternateContent xmlns:mc="http://schemas.openxmlformats.org/markup-compatibility/2006">
              <mc:Choice xmlns:v="urn:schemas-microsoft-com:vml" Requires="v">
                <p:oleObj spid="_x0000_s1039" name="Equation" r:id="rId4" imgW="2108200" imgH="800100" progId="Equation.DSMT4">
                  <p:embed/>
                </p:oleObj>
              </mc:Choice>
              <mc:Fallback>
                <p:oleObj name="Equation" r:id="rId4" imgW="2108200" imgH="800100" progId="Equation.DSMT4">
                  <p:embed/>
                  <p:pic>
                    <p:nvPicPr>
                      <p:cNvPr id="0" name=""/>
                      <p:cNvPicPr/>
                      <p:nvPr/>
                    </p:nvPicPr>
                    <p:blipFill>
                      <a:blip r:embed="rId5"/>
                      <a:stretch>
                        <a:fillRect/>
                      </a:stretch>
                    </p:blipFill>
                    <p:spPr>
                      <a:xfrm>
                        <a:off x="1116013" y="4062413"/>
                        <a:ext cx="2108200" cy="8001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917956958"/>
              </p:ext>
            </p:extLst>
          </p:nvPr>
        </p:nvGraphicFramePr>
        <p:xfrm>
          <a:off x="1103313" y="4835525"/>
          <a:ext cx="2463800" cy="800100"/>
        </p:xfrm>
        <a:graphic>
          <a:graphicData uri="http://schemas.openxmlformats.org/presentationml/2006/ole">
            <mc:AlternateContent xmlns:mc="http://schemas.openxmlformats.org/markup-compatibility/2006">
              <mc:Choice xmlns:v="urn:schemas-microsoft-com:vml" Requires="v">
                <p:oleObj spid="_x0000_s1040" name="Equation" r:id="rId6" imgW="2463800" imgH="800100" progId="Equation.DSMT4">
                  <p:embed/>
                </p:oleObj>
              </mc:Choice>
              <mc:Fallback>
                <p:oleObj name="Equation" r:id="rId6" imgW="2463800" imgH="800100" progId="Equation.DSMT4">
                  <p:embed/>
                  <p:pic>
                    <p:nvPicPr>
                      <p:cNvPr id="0" name=""/>
                      <p:cNvPicPr/>
                      <p:nvPr/>
                    </p:nvPicPr>
                    <p:blipFill>
                      <a:blip r:embed="rId7"/>
                      <a:stretch>
                        <a:fillRect/>
                      </a:stretch>
                    </p:blipFill>
                    <p:spPr>
                      <a:xfrm>
                        <a:off x="1103313" y="4835525"/>
                        <a:ext cx="2463800" cy="800100"/>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61409" y="641350"/>
            <a:ext cx="7812489" cy="4997450"/>
          </a:xfrm>
        </p:spPr>
        <p:txBody>
          <a:bodyPr/>
          <a:lstStyle/>
          <a:p>
            <a:pPr marL="457200" indent="-457200" algn="l">
              <a:spcAft>
                <a:spcPts val="1800"/>
              </a:spcAft>
              <a:buFont typeface="+mj-lt"/>
              <a:buAutoNum type="arabicPeriod"/>
            </a:pPr>
            <a:r>
              <a:rPr lang="en-US" dirty="0" smtClean="0"/>
              <a:t>1</a:t>
            </a:r>
            <a:r>
              <a:rPr lang="en-US" dirty="0"/>
              <a:t>, 3, </a:t>
            </a:r>
            <a:r>
              <a:rPr lang="en-US" dirty="0" smtClean="0"/>
              <a:t>9, 27</a:t>
            </a:r>
            <a:r>
              <a:rPr lang="en-US" dirty="0"/>
              <a:t>, </a:t>
            </a:r>
            <a:r>
              <a:rPr lang="en-US" dirty="0" smtClean="0"/>
              <a:t>…</a:t>
            </a:r>
            <a:endParaRPr lang="en-US" dirty="0"/>
          </a:p>
          <a:p>
            <a:pPr marL="800100" lvl="1" indent="-342900" algn="l">
              <a:buFont typeface="Arial"/>
              <a:buChar char="•"/>
            </a:pPr>
            <a:r>
              <a:rPr lang="en-US" sz="2400" dirty="0">
                <a:solidFill>
                  <a:srgbClr val="660066"/>
                </a:solidFill>
              </a:rPr>
              <a:t>In this list of numbers, each number is 3 times the previous number. Multiply 27 by 3 to get the next number in the list. The next number in the list is 81.</a:t>
            </a:r>
          </a:p>
          <a:p>
            <a:pPr algn="l"/>
            <a:endParaRPr lang="en-US" dirty="0"/>
          </a:p>
        </p:txBody>
      </p:sp>
      <p:sp>
        <p:nvSpPr>
          <p:cNvPr id="3" name="Slide Number Placeholder 2"/>
          <p:cNvSpPr>
            <a:spLocks noGrp="1"/>
          </p:cNvSpPr>
          <p:nvPr>
            <p:ph type="sldNum" sz="quarter" idx="11"/>
          </p:nvPr>
        </p:nvSpPr>
        <p:spPr/>
        <p:txBody>
          <a:bodyPr/>
          <a:lstStyle/>
          <a:p>
            <a:pPr>
              <a:defRPr/>
            </a:pPr>
            <a:fld id="{FD86E977-F7B8-7042-8100-EBBB46C22565}" type="slidenum">
              <a:rPr lang="en-US" b="1" smtClean="0"/>
              <a:pPr>
                <a:defRPr/>
              </a:pPr>
              <a:t>3</a:t>
            </a:fld>
            <a:endParaRPr lang="en-US" b="1" dirty="0"/>
          </a:p>
        </p:txBody>
      </p:sp>
      <p:sp>
        <p:nvSpPr>
          <p:cNvPr id="4" name="TextBox 3"/>
          <p:cNvSpPr txBox="1"/>
          <p:nvPr/>
        </p:nvSpPr>
        <p:spPr>
          <a:xfrm>
            <a:off x="8785697" y="5639027"/>
            <a:ext cx="184666" cy="461665"/>
          </a:xfrm>
          <a:prstGeom prst="rect">
            <a:avLst/>
          </a:prstGeom>
          <a:noFill/>
        </p:spPr>
        <p:txBody>
          <a:bodyPr wrap="none" rtlCol="0">
            <a:spAutoFit/>
          </a:bodyPr>
          <a:lstStyle/>
          <a:p>
            <a:endParaRPr lang="en-US" dirty="0">
              <a:latin typeface="Arial"/>
            </a:endParaRPr>
          </a:p>
        </p:txBody>
      </p:sp>
      <p:sp>
        <p:nvSpPr>
          <p:cNvPr id="6" name="Footer Placeholder 5"/>
          <p:cNvSpPr>
            <a:spLocks noGrp="1"/>
          </p:cNvSpPr>
          <p:nvPr>
            <p:ph type="ftr" sz="quarter" idx="13"/>
          </p:nvPr>
        </p:nvSpPr>
        <p:spPr/>
        <p:txBody>
          <a:bodyPr/>
          <a:lstStyle/>
          <a:p>
            <a:pPr>
              <a:defRPr/>
            </a:pPr>
            <a:r>
              <a:rPr lang="en-US" smtClean="0"/>
              <a:t>3.8.2: Geometric Sequences</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marL="457200" indent="-457200" algn="l">
              <a:spcAft>
                <a:spcPts val="1200"/>
              </a:spcAft>
              <a:buFont typeface="+mj-lt"/>
              <a:buAutoNum type="arabicPeriod" startAt="2"/>
            </a:pPr>
            <a:r>
              <a:rPr lang="en-US" dirty="0" smtClean="0"/>
              <a:t>256, 64, 16, 4, </a:t>
            </a:r>
            <a:r>
              <a:rPr lang="en-US" dirty="0"/>
              <a:t>…</a:t>
            </a:r>
          </a:p>
          <a:p>
            <a:pPr marL="800100" lvl="1" indent="-342900" algn="l">
              <a:lnSpc>
                <a:spcPct val="150000"/>
              </a:lnSpc>
              <a:buFont typeface="Arial"/>
              <a:buChar char="•"/>
            </a:pPr>
            <a:r>
              <a:rPr lang="en-US" sz="2400" dirty="0">
                <a:solidFill>
                  <a:srgbClr val="660066"/>
                </a:solidFill>
              </a:rPr>
              <a:t>In this list of numbers, each number is </a:t>
            </a:r>
            <a:r>
              <a:rPr lang="en-US" sz="2400" dirty="0" smtClean="0">
                <a:solidFill>
                  <a:srgbClr val="660066"/>
                </a:solidFill>
              </a:rPr>
              <a:t>    of </a:t>
            </a:r>
            <a:r>
              <a:rPr lang="en-US" sz="2400" dirty="0">
                <a:solidFill>
                  <a:srgbClr val="660066"/>
                </a:solidFill>
              </a:rPr>
              <a:t>the previous number. Multiply 4 </a:t>
            </a:r>
            <a:r>
              <a:rPr lang="en-US" sz="2400" dirty="0" smtClean="0">
                <a:solidFill>
                  <a:srgbClr val="660066"/>
                </a:solidFill>
              </a:rPr>
              <a:t>by     </a:t>
            </a:r>
            <a:r>
              <a:rPr lang="en-US" sz="2400" dirty="0">
                <a:solidFill>
                  <a:srgbClr val="660066"/>
                </a:solidFill>
              </a:rPr>
              <a:t>to get the next number in the list. The next number in the list is 1.</a:t>
            </a: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3.8.2: Geometric Sequences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640723239"/>
              </p:ext>
            </p:extLst>
          </p:nvPr>
        </p:nvGraphicFramePr>
        <p:xfrm>
          <a:off x="6774282" y="1188403"/>
          <a:ext cx="228600" cy="800100"/>
        </p:xfrm>
        <a:graphic>
          <a:graphicData uri="http://schemas.openxmlformats.org/presentationml/2006/ole">
            <mc:AlternateContent xmlns:mc="http://schemas.openxmlformats.org/markup-compatibility/2006">
              <mc:Choice xmlns:v="urn:schemas-microsoft-com:vml" Requires="v">
                <p:oleObj spid="_x0000_s2062" name="Equation" r:id="rId4" imgW="228600" imgH="800100" progId="Equation.DSMT4">
                  <p:embed/>
                </p:oleObj>
              </mc:Choice>
              <mc:Fallback>
                <p:oleObj name="Equation" r:id="rId4" imgW="228600" imgH="800100" progId="Equation.DSMT4">
                  <p:embed/>
                  <p:pic>
                    <p:nvPicPr>
                      <p:cNvPr id="0" name=""/>
                      <p:cNvPicPr/>
                      <p:nvPr/>
                    </p:nvPicPr>
                    <p:blipFill>
                      <a:blip r:embed="rId5"/>
                      <a:stretch>
                        <a:fillRect/>
                      </a:stretch>
                    </p:blipFill>
                    <p:spPr>
                      <a:xfrm>
                        <a:off x="6774282" y="1188403"/>
                        <a:ext cx="228600" cy="8001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603998534"/>
              </p:ext>
            </p:extLst>
          </p:nvPr>
        </p:nvGraphicFramePr>
        <p:xfrm>
          <a:off x="5742616" y="1730826"/>
          <a:ext cx="228600" cy="800100"/>
        </p:xfrm>
        <a:graphic>
          <a:graphicData uri="http://schemas.openxmlformats.org/presentationml/2006/ole">
            <mc:AlternateContent xmlns:mc="http://schemas.openxmlformats.org/markup-compatibility/2006">
              <mc:Choice xmlns:v="urn:schemas-microsoft-com:vml" Requires="v">
                <p:oleObj spid="_x0000_s2063" name="Equation" r:id="rId6" imgW="228600" imgH="800100" progId="Equation.DSMT4">
                  <p:embed/>
                </p:oleObj>
              </mc:Choice>
              <mc:Fallback>
                <p:oleObj name="Equation" r:id="rId6" imgW="228600" imgH="800100" progId="Equation.DSMT4">
                  <p:embed/>
                  <p:pic>
                    <p:nvPicPr>
                      <p:cNvPr id="0" name=""/>
                      <p:cNvPicPr/>
                      <p:nvPr/>
                    </p:nvPicPr>
                    <p:blipFill>
                      <a:blip r:embed="rId5"/>
                      <a:stretch>
                        <a:fillRect/>
                      </a:stretch>
                    </p:blipFill>
                    <p:spPr>
                      <a:xfrm>
                        <a:off x="5742616" y="1730826"/>
                        <a:ext cx="228600" cy="800100"/>
                      </a:xfrm>
                      <a:prstGeom prst="rect">
                        <a:avLst/>
                      </a:prstGeom>
                    </p:spPr>
                  </p:pic>
                </p:oleObj>
              </mc:Fallback>
            </mc:AlternateContent>
          </a:graphicData>
        </a:graphic>
      </p:graphicFrame>
    </p:spTree>
    <p:extLst>
      <p:ext uri="{BB962C8B-B14F-4D97-AF65-F5344CB8AC3E}">
        <p14:creationId xmlns:p14="http://schemas.microsoft.com/office/powerpoint/2010/main" val="15291472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00" fill="hold"/>
                                        <p:tgtEl>
                                          <p:spTgt spid="5"/>
                                        </p:tgtEl>
                                        <p:attrNameLst>
                                          <p:attrName>ppt_x</p:attrName>
                                        </p:attrNameLst>
                                      </p:cBhvr>
                                      <p:tavLst>
                                        <p:tav tm="0">
                                          <p:val>
                                            <p:strVal val="1+#ppt_w/2"/>
                                          </p:val>
                                        </p:tav>
                                        <p:tav tm="100000">
                                          <p:val>
                                            <p:strVal val="#ppt_x"/>
                                          </p:val>
                                        </p:tav>
                                      </p:tavLst>
                                    </p:anim>
                                    <p:anim calcmode="lin" valueType="num">
                                      <p:cBhvr additive="base">
                                        <p:cTn id="12" dur="8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800" fill="hold"/>
                                        <p:tgtEl>
                                          <p:spTgt spid="6"/>
                                        </p:tgtEl>
                                        <p:attrNameLst>
                                          <p:attrName>ppt_x</p:attrName>
                                        </p:attrNameLst>
                                      </p:cBhvr>
                                      <p:tavLst>
                                        <p:tav tm="0">
                                          <p:val>
                                            <p:strVal val="1+#ppt_w/2"/>
                                          </p:val>
                                        </p:tav>
                                        <p:tav tm="100000">
                                          <p:val>
                                            <p:strVal val="#ppt_x"/>
                                          </p:val>
                                        </p:tav>
                                      </p:tavLst>
                                    </p:anim>
                                    <p:anim calcmode="lin" valueType="num">
                                      <p:cBhvr additive="base">
                                        <p:cTn id="16" dur="8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833478"/>
            <a:ext cx="7855776" cy="4805322"/>
          </a:xfrm>
        </p:spPr>
        <p:txBody>
          <a:bodyPr>
            <a:normAutofit/>
          </a:bodyPr>
          <a:lstStyle/>
          <a:p>
            <a:pPr marL="457200" indent="-457200" algn="l">
              <a:spcAft>
                <a:spcPts val="2400"/>
              </a:spcAft>
              <a:buFont typeface="+mj-lt"/>
              <a:buAutoNum type="arabicPeriod" startAt="3"/>
            </a:pPr>
            <a:r>
              <a:rPr lang="en-US" dirty="0"/>
              <a:t> </a:t>
            </a:r>
          </a:p>
          <a:p>
            <a:pPr marL="800100" lvl="1" indent="-342900" algn="l">
              <a:lnSpc>
                <a:spcPct val="150000"/>
              </a:lnSpc>
              <a:buFont typeface="Arial"/>
              <a:buChar char="•"/>
            </a:pPr>
            <a:r>
              <a:rPr lang="en-US" sz="2400" dirty="0" smtClean="0">
                <a:solidFill>
                  <a:srgbClr val="660066"/>
                </a:solidFill>
              </a:rPr>
              <a:t>In </a:t>
            </a:r>
            <a:r>
              <a:rPr lang="en-US" sz="2400" dirty="0">
                <a:solidFill>
                  <a:srgbClr val="660066"/>
                </a:solidFill>
              </a:rPr>
              <a:t>this list of numbers, each number is </a:t>
            </a:r>
            <a:r>
              <a:rPr lang="en-US" sz="2400" dirty="0" smtClean="0">
                <a:solidFill>
                  <a:srgbClr val="660066"/>
                </a:solidFill>
              </a:rPr>
              <a:t>    of </a:t>
            </a:r>
            <a:r>
              <a:rPr lang="en-US" sz="2400" dirty="0">
                <a:solidFill>
                  <a:srgbClr val="660066"/>
                </a:solidFill>
              </a:rPr>
              <a:t>the previous number. </a:t>
            </a:r>
            <a:r>
              <a:rPr lang="en-US" sz="2400" dirty="0" smtClean="0">
                <a:solidFill>
                  <a:srgbClr val="660066"/>
                </a:solidFill>
              </a:rPr>
              <a:t>Multiply</a:t>
            </a:r>
            <a:r>
              <a:rPr lang="en-US" sz="2400" dirty="0">
                <a:solidFill>
                  <a:srgbClr val="660066"/>
                </a:solidFill>
              </a:rPr>
              <a:t> </a:t>
            </a:r>
            <a:r>
              <a:rPr lang="en-US" sz="2400" dirty="0" smtClean="0">
                <a:solidFill>
                  <a:srgbClr val="660066"/>
                </a:solidFill>
              </a:rPr>
              <a:t>     by     </a:t>
            </a:r>
            <a:r>
              <a:rPr lang="en-US" sz="2400" dirty="0">
                <a:solidFill>
                  <a:srgbClr val="660066"/>
                </a:solidFill>
              </a:rPr>
              <a:t>to get the next number in the list. The next number in the list </a:t>
            </a:r>
            <a:r>
              <a:rPr lang="en-US" sz="2400" dirty="0" smtClean="0">
                <a:solidFill>
                  <a:srgbClr val="660066"/>
                </a:solidFill>
              </a:rPr>
              <a:t>is        .</a:t>
            </a:r>
            <a:endParaRPr lang="en-US" sz="2400" dirty="0">
              <a:solidFill>
                <a:srgbClr val="660066"/>
              </a:solidFill>
            </a:endParaRPr>
          </a:p>
          <a:p>
            <a:pPr lvl="1" algn="l"/>
            <a:endParaRPr lang="en-US" sz="2400" dirty="0">
              <a:solidFill>
                <a:srgbClr val="660066"/>
              </a:solidFill>
            </a:endParaRPr>
          </a:p>
          <a:p>
            <a:pPr lvl="1" algn="l"/>
            <a:endParaRPr lang="en-US" sz="2400" dirty="0">
              <a:solidFill>
                <a:srgbClr val="660066"/>
              </a:solidFill>
            </a:endParaRPr>
          </a:p>
          <a:p>
            <a:pPr algn="l"/>
            <a:endParaRPr lang="en-US" dirty="0">
              <a:solidFill>
                <a:srgbClr val="660066"/>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3.8.2: Geometric Sequences</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740874406"/>
              </p:ext>
            </p:extLst>
          </p:nvPr>
        </p:nvGraphicFramePr>
        <p:xfrm>
          <a:off x="6751382" y="1509396"/>
          <a:ext cx="228600" cy="800100"/>
        </p:xfrm>
        <a:graphic>
          <a:graphicData uri="http://schemas.openxmlformats.org/presentationml/2006/ole">
            <mc:AlternateContent xmlns:mc="http://schemas.openxmlformats.org/markup-compatibility/2006">
              <mc:Choice xmlns:v="urn:schemas-microsoft-com:vml" Requires="v">
                <p:oleObj spid="_x0000_s3098" name="Equation" r:id="rId3" imgW="228600" imgH="800100" progId="Equation.DSMT4">
                  <p:embed/>
                </p:oleObj>
              </mc:Choice>
              <mc:Fallback>
                <p:oleObj name="Equation" r:id="rId3" imgW="228600" imgH="800100" progId="Equation.DSMT4">
                  <p:embed/>
                  <p:pic>
                    <p:nvPicPr>
                      <p:cNvPr id="0" name=""/>
                      <p:cNvPicPr/>
                      <p:nvPr/>
                    </p:nvPicPr>
                    <p:blipFill>
                      <a:blip r:embed="rId4"/>
                      <a:stretch>
                        <a:fillRect/>
                      </a:stretch>
                    </p:blipFill>
                    <p:spPr>
                      <a:xfrm>
                        <a:off x="6751382" y="1509396"/>
                        <a:ext cx="2286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25621108"/>
              </p:ext>
            </p:extLst>
          </p:nvPr>
        </p:nvGraphicFramePr>
        <p:xfrm>
          <a:off x="5046428" y="2086151"/>
          <a:ext cx="381000" cy="800100"/>
        </p:xfrm>
        <a:graphic>
          <a:graphicData uri="http://schemas.openxmlformats.org/presentationml/2006/ole">
            <mc:AlternateContent xmlns:mc="http://schemas.openxmlformats.org/markup-compatibility/2006">
              <mc:Choice xmlns:v="urn:schemas-microsoft-com:vml" Requires="v">
                <p:oleObj spid="_x0000_s3099" name="Equation" r:id="rId5" imgW="381000" imgH="800100" progId="Equation.DSMT4">
                  <p:embed/>
                </p:oleObj>
              </mc:Choice>
              <mc:Fallback>
                <p:oleObj name="Equation" r:id="rId5" imgW="381000" imgH="800100" progId="Equation.DSMT4">
                  <p:embed/>
                  <p:pic>
                    <p:nvPicPr>
                      <p:cNvPr id="0" name=""/>
                      <p:cNvPicPr/>
                      <p:nvPr/>
                    </p:nvPicPr>
                    <p:blipFill>
                      <a:blip r:embed="rId6"/>
                      <a:stretch>
                        <a:fillRect/>
                      </a:stretch>
                    </p:blipFill>
                    <p:spPr>
                      <a:xfrm>
                        <a:off x="5046428" y="2086151"/>
                        <a:ext cx="381000" cy="800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938095269"/>
              </p:ext>
            </p:extLst>
          </p:nvPr>
        </p:nvGraphicFramePr>
        <p:xfrm>
          <a:off x="1852818" y="3178251"/>
          <a:ext cx="558800" cy="800100"/>
        </p:xfrm>
        <a:graphic>
          <a:graphicData uri="http://schemas.openxmlformats.org/presentationml/2006/ole">
            <mc:AlternateContent xmlns:mc="http://schemas.openxmlformats.org/markup-compatibility/2006">
              <mc:Choice xmlns:v="urn:schemas-microsoft-com:vml" Requires="v">
                <p:oleObj spid="_x0000_s3100" name="Equation" r:id="rId7" imgW="558800" imgH="800100" progId="Equation.DSMT4">
                  <p:embed/>
                </p:oleObj>
              </mc:Choice>
              <mc:Fallback>
                <p:oleObj name="Equation" r:id="rId7" imgW="558800" imgH="800100" progId="Equation.DSMT4">
                  <p:embed/>
                  <p:pic>
                    <p:nvPicPr>
                      <p:cNvPr id="0" name=""/>
                      <p:cNvPicPr/>
                      <p:nvPr/>
                    </p:nvPicPr>
                    <p:blipFill>
                      <a:blip r:embed="rId8"/>
                      <a:stretch>
                        <a:fillRect/>
                      </a:stretch>
                    </p:blipFill>
                    <p:spPr>
                      <a:xfrm>
                        <a:off x="1852818" y="3178251"/>
                        <a:ext cx="558800" cy="800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920842609"/>
              </p:ext>
            </p:extLst>
          </p:nvPr>
        </p:nvGraphicFramePr>
        <p:xfrm>
          <a:off x="5922331" y="2086151"/>
          <a:ext cx="228600" cy="800100"/>
        </p:xfrm>
        <a:graphic>
          <a:graphicData uri="http://schemas.openxmlformats.org/presentationml/2006/ole">
            <mc:AlternateContent xmlns:mc="http://schemas.openxmlformats.org/markup-compatibility/2006">
              <mc:Choice xmlns:v="urn:schemas-microsoft-com:vml" Requires="v">
                <p:oleObj spid="_x0000_s3101" name="Equation" r:id="rId9" imgW="228600" imgH="800100" progId="Equation.DSMT4">
                  <p:embed/>
                </p:oleObj>
              </mc:Choice>
              <mc:Fallback>
                <p:oleObj name="Equation" r:id="rId9" imgW="228600" imgH="800100" progId="Equation.DSMT4">
                  <p:embed/>
                  <p:pic>
                    <p:nvPicPr>
                      <p:cNvPr id="0" name=""/>
                      <p:cNvPicPr/>
                      <p:nvPr/>
                    </p:nvPicPr>
                    <p:blipFill>
                      <a:blip r:embed="rId4"/>
                      <a:stretch>
                        <a:fillRect/>
                      </a:stretch>
                    </p:blipFill>
                    <p:spPr>
                      <a:xfrm>
                        <a:off x="5922331" y="2086151"/>
                        <a:ext cx="228600" cy="8001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396990"/>
              </p:ext>
            </p:extLst>
          </p:nvPr>
        </p:nvGraphicFramePr>
        <p:xfrm>
          <a:off x="1116013" y="635933"/>
          <a:ext cx="2108200" cy="800100"/>
        </p:xfrm>
        <a:graphic>
          <a:graphicData uri="http://schemas.openxmlformats.org/presentationml/2006/ole">
            <mc:AlternateContent xmlns:mc="http://schemas.openxmlformats.org/markup-compatibility/2006">
              <mc:Choice xmlns:v="urn:schemas-microsoft-com:vml" Requires="v">
                <p:oleObj spid="_x0000_s3102" name="Equation" r:id="rId10" imgW="2108200" imgH="800100" progId="Equation.DSMT4">
                  <p:embed/>
                </p:oleObj>
              </mc:Choice>
              <mc:Fallback>
                <p:oleObj name="Equation" r:id="rId10" imgW="2108200" imgH="800100" progId="Equation.DSMT4">
                  <p:embed/>
                  <p:pic>
                    <p:nvPicPr>
                      <p:cNvPr id="0" name=""/>
                      <p:cNvPicPr/>
                      <p:nvPr/>
                    </p:nvPicPr>
                    <p:blipFill>
                      <a:blip r:embed="rId11"/>
                      <a:stretch>
                        <a:fillRect/>
                      </a:stretch>
                    </p:blipFill>
                    <p:spPr>
                      <a:xfrm>
                        <a:off x="1116013" y="635933"/>
                        <a:ext cx="2108200" cy="800100"/>
                      </a:xfrm>
                      <a:prstGeom prst="rect">
                        <a:avLst/>
                      </a:prstGeom>
                    </p:spPr>
                  </p:pic>
                </p:oleObj>
              </mc:Fallback>
            </mc:AlternateContent>
          </a:graphicData>
        </a:graphic>
      </p:graphicFrame>
    </p:spTree>
    <p:extLst>
      <p:ext uri="{BB962C8B-B14F-4D97-AF65-F5344CB8AC3E}">
        <p14:creationId xmlns:p14="http://schemas.microsoft.com/office/powerpoint/2010/main" val="5659831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800" fill="hold"/>
                                        <p:tgtEl>
                                          <p:spTgt spid="8"/>
                                        </p:tgtEl>
                                        <p:attrNameLst>
                                          <p:attrName>ppt_x</p:attrName>
                                        </p:attrNameLst>
                                      </p:cBhvr>
                                      <p:tavLst>
                                        <p:tav tm="0">
                                          <p:val>
                                            <p:strVal val="1+#ppt_w/2"/>
                                          </p:val>
                                        </p:tav>
                                        <p:tav tm="100000">
                                          <p:val>
                                            <p:strVal val="#ppt_x"/>
                                          </p:val>
                                        </p:tav>
                                      </p:tavLst>
                                    </p:anim>
                                    <p:anim calcmode="lin" valueType="num">
                                      <p:cBhvr additive="base">
                                        <p:cTn id="12" dur="8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800" fill="hold"/>
                                        <p:tgtEl>
                                          <p:spTgt spid="7"/>
                                        </p:tgtEl>
                                        <p:attrNameLst>
                                          <p:attrName>ppt_x</p:attrName>
                                        </p:attrNameLst>
                                      </p:cBhvr>
                                      <p:tavLst>
                                        <p:tav tm="0">
                                          <p:val>
                                            <p:strVal val="1+#ppt_w/2"/>
                                          </p:val>
                                        </p:tav>
                                        <p:tav tm="100000">
                                          <p:val>
                                            <p:strVal val="#ppt_x"/>
                                          </p:val>
                                        </p:tav>
                                      </p:tavLst>
                                    </p:anim>
                                    <p:anim calcmode="lin" valueType="num">
                                      <p:cBhvr additive="base">
                                        <p:cTn id="16" dur="8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800" fill="hold"/>
                                        <p:tgtEl>
                                          <p:spTgt spid="10"/>
                                        </p:tgtEl>
                                        <p:attrNameLst>
                                          <p:attrName>ppt_x</p:attrName>
                                        </p:attrNameLst>
                                      </p:cBhvr>
                                      <p:tavLst>
                                        <p:tav tm="0">
                                          <p:val>
                                            <p:strVal val="1+#ppt_w/2"/>
                                          </p:val>
                                        </p:tav>
                                        <p:tav tm="100000">
                                          <p:val>
                                            <p:strVal val="#ppt_x"/>
                                          </p:val>
                                        </p:tav>
                                      </p:tavLst>
                                    </p:anim>
                                    <p:anim calcmode="lin" valueType="num">
                                      <p:cBhvr additive="base">
                                        <p:cTn id="20" dur="8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800" fill="hold"/>
                                        <p:tgtEl>
                                          <p:spTgt spid="9"/>
                                        </p:tgtEl>
                                        <p:attrNameLst>
                                          <p:attrName>ppt_x</p:attrName>
                                        </p:attrNameLst>
                                      </p:cBhvr>
                                      <p:tavLst>
                                        <p:tav tm="0">
                                          <p:val>
                                            <p:strVal val="1+#ppt_w/2"/>
                                          </p:val>
                                        </p:tav>
                                        <p:tav tm="100000">
                                          <p:val>
                                            <p:strVal val="#ppt_x"/>
                                          </p:val>
                                        </p:tav>
                                      </p:tavLst>
                                    </p:anim>
                                    <p:anim calcmode="lin" valueType="num">
                                      <p:cBhvr additive="base">
                                        <p:cTn id="24"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833477"/>
            <a:ext cx="7855776" cy="4725943"/>
          </a:xfrm>
        </p:spPr>
        <p:txBody>
          <a:bodyPr>
            <a:normAutofit/>
          </a:bodyPr>
          <a:lstStyle/>
          <a:p>
            <a:pPr marL="457200" indent="-457200" algn="l">
              <a:spcAft>
                <a:spcPts val="2400"/>
              </a:spcAft>
              <a:buFont typeface="+mj-lt"/>
              <a:buAutoNum type="arabicPeriod" startAt="4"/>
            </a:pPr>
            <a:r>
              <a:rPr lang="en-US" dirty="0" smtClean="0"/>
              <a:t> </a:t>
            </a:r>
            <a:endParaRPr lang="en-US" dirty="0">
              <a:solidFill>
                <a:srgbClr val="000000"/>
              </a:solidFill>
            </a:endParaRPr>
          </a:p>
          <a:p>
            <a:pPr marL="800100" lvl="1" indent="-342900" algn="l">
              <a:lnSpc>
                <a:spcPct val="150000"/>
              </a:lnSpc>
              <a:buFont typeface="Arial"/>
              <a:buChar char="•"/>
            </a:pPr>
            <a:r>
              <a:rPr lang="en-US" sz="2400" dirty="0">
                <a:solidFill>
                  <a:srgbClr val="660066"/>
                </a:solidFill>
              </a:rPr>
              <a:t>In this list of numbers, each number </a:t>
            </a:r>
            <a:r>
              <a:rPr lang="en-US" sz="2400" dirty="0" smtClean="0">
                <a:solidFill>
                  <a:srgbClr val="660066"/>
                </a:solidFill>
              </a:rPr>
              <a:t>is       </a:t>
            </a:r>
            <a:r>
              <a:rPr lang="en-US" sz="2400" dirty="0">
                <a:solidFill>
                  <a:srgbClr val="660066"/>
                </a:solidFill>
              </a:rPr>
              <a:t>of the previous number. Multiply  </a:t>
            </a:r>
            <a:r>
              <a:rPr lang="en-US" sz="2400" dirty="0" smtClean="0">
                <a:solidFill>
                  <a:srgbClr val="660066"/>
                </a:solidFill>
              </a:rPr>
              <a:t>       by        to </a:t>
            </a:r>
            <a:r>
              <a:rPr lang="en-US" sz="2400" dirty="0">
                <a:solidFill>
                  <a:srgbClr val="660066"/>
                </a:solidFill>
              </a:rPr>
              <a:t>get the next number in the list. The next number in the list is </a:t>
            </a:r>
            <a:r>
              <a:rPr lang="en-US" sz="2400" dirty="0" smtClean="0">
                <a:solidFill>
                  <a:srgbClr val="660066"/>
                </a:solidFill>
              </a:rPr>
              <a:t>    .</a:t>
            </a:r>
            <a:endParaRPr lang="en-US" sz="2400" dirty="0">
              <a:solidFill>
                <a:srgbClr val="660066"/>
              </a:solidFill>
            </a:endParaRPr>
          </a:p>
          <a:p>
            <a:pPr lvl="1" algn="l"/>
            <a:endParaRPr lang="en-US" sz="2400" dirty="0">
              <a:solidFill>
                <a:srgbClr val="660066"/>
              </a:solidFill>
            </a:endParaRPr>
          </a:p>
          <a:p>
            <a:pPr algn="l"/>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9F1B4337-BFC0-4740-BFA4-D4AB9F70F9C9}"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3.8.2: Geometric Sequences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473775707"/>
              </p:ext>
            </p:extLst>
          </p:nvPr>
        </p:nvGraphicFramePr>
        <p:xfrm>
          <a:off x="6743592" y="1509713"/>
          <a:ext cx="419100" cy="800100"/>
        </p:xfrm>
        <a:graphic>
          <a:graphicData uri="http://schemas.openxmlformats.org/presentationml/2006/ole">
            <mc:AlternateContent xmlns:mc="http://schemas.openxmlformats.org/markup-compatibility/2006">
              <mc:Choice xmlns:v="urn:schemas-microsoft-com:vml" Requires="v">
                <p:oleObj spid="_x0000_s4122" name="Equation" r:id="rId4" imgW="419100" imgH="800100" progId="Equation.DSMT4">
                  <p:embed/>
                </p:oleObj>
              </mc:Choice>
              <mc:Fallback>
                <p:oleObj name="Equation" r:id="rId4" imgW="419100" imgH="800100" progId="Equation.DSMT4">
                  <p:embed/>
                  <p:pic>
                    <p:nvPicPr>
                      <p:cNvPr id="0" name=""/>
                      <p:cNvPicPr/>
                      <p:nvPr/>
                    </p:nvPicPr>
                    <p:blipFill>
                      <a:blip r:embed="rId5"/>
                      <a:stretch>
                        <a:fillRect/>
                      </a:stretch>
                    </p:blipFill>
                    <p:spPr>
                      <a:xfrm>
                        <a:off x="6743592" y="1509713"/>
                        <a:ext cx="419100" cy="8001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11110267"/>
              </p:ext>
            </p:extLst>
          </p:nvPr>
        </p:nvGraphicFramePr>
        <p:xfrm>
          <a:off x="6161821" y="2039318"/>
          <a:ext cx="419100" cy="800100"/>
        </p:xfrm>
        <a:graphic>
          <a:graphicData uri="http://schemas.openxmlformats.org/presentationml/2006/ole">
            <mc:AlternateContent xmlns:mc="http://schemas.openxmlformats.org/markup-compatibility/2006">
              <mc:Choice xmlns:v="urn:schemas-microsoft-com:vml" Requires="v">
                <p:oleObj spid="_x0000_s4123" name="Equation" r:id="rId6" imgW="419100" imgH="800100" progId="Equation.DSMT4">
                  <p:embed/>
                </p:oleObj>
              </mc:Choice>
              <mc:Fallback>
                <p:oleObj name="Equation" r:id="rId6" imgW="419100" imgH="800100" progId="Equation.DSMT4">
                  <p:embed/>
                  <p:pic>
                    <p:nvPicPr>
                      <p:cNvPr id="0" name=""/>
                      <p:cNvPicPr/>
                      <p:nvPr/>
                    </p:nvPicPr>
                    <p:blipFill>
                      <a:blip r:embed="rId5"/>
                      <a:stretch>
                        <a:fillRect/>
                      </a:stretch>
                    </p:blipFill>
                    <p:spPr>
                      <a:xfrm>
                        <a:off x="6161821" y="2039318"/>
                        <a:ext cx="419100" cy="800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21421679"/>
              </p:ext>
            </p:extLst>
          </p:nvPr>
        </p:nvGraphicFramePr>
        <p:xfrm>
          <a:off x="5080751" y="2039318"/>
          <a:ext cx="571500" cy="800100"/>
        </p:xfrm>
        <a:graphic>
          <a:graphicData uri="http://schemas.openxmlformats.org/presentationml/2006/ole">
            <mc:AlternateContent xmlns:mc="http://schemas.openxmlformats.org/markup-compatibility/2006">
              <mc:Choice xmlns:v="urn:schemas-microsoft-com:vml" Requires="v">
                <p:oleObj spid="_x0000_s4124" name="Equation" r:id="rId7" imgW="571500" imgH="800100" progId="Equation.DSMT4">
                  <p:embed/>
                </p:oleObj>
              </mc:Choice>
              <mc:Fallback>
                <p:oleObj name="Equation" r:id="rId7" imgW="571500" imgH="800100" progId="Equation.DSMT4">
                  <p:embed/>
                  <p:pic>
                    <p:nvPicPr>
                      <p:cNvPr id="0" name=""/>
                      <p:cNvPicPr/>
                      <p:nvPr/>
                    </p:nvPicPr>
                    <p:blipFill>
                      <a:blip r:embed="rId8"/>
                      <a:stretch>
                        <a:fillRect/>
                      </a:stretch>
                    </p:blipFill>
                    <p:spPr>
                      <a:xfrm>
                        <a:off x="5080751" y="2039318"/>
                        <a:ext cx="571500" cy="800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87517256"/>
              </p:ext>
            </p:extLst>
          </p:nvPr>
        </p:nvGraphicFramePr>
        <p:xfrm>
          <a:off x="1822645" y="3152662"/>
          <a:ext cx="381000" cy="800100"/>
        </p:xfrm>
        <a:graphic>
          <a:graphicData uri="http://schemas.openxmlformats.org/presentationml/2006/ole">
            <mc:AlternateContent xmlns:mc="http://schemas.openxmlformats.org/markup-compatibility/2006">
              <mc:Choice xmlns:v="urn:schemas-microsoft-com:vml" Requires="v">
                <p:oleObj spid="_x0000_s4125" name="Equation" r:id="rId9" imgW="381000" imgH="800100" progId="Equation.DSMT4">
                  <p:embed/>
                </p:oleObj>
              </mc:Choice>
              <mc:Fallback>
                <p:oleObj name="Equation" r:id="rId9" imgW="381000" imgH="800100" progId="Equation.DSMT4">
                  <p:embed/>
                  <p:pic>
                    <p:nvPicPr>
                      <p:cNvPr id="0" name=""/>
                      <p:cNvPicPr/>
                      <p:nvPr/>
                    </p:nvPicPr>
                    <p:blipFill>
                      <a:blip r:embed="rId10"/>
                      <a:stretch>
                        <a:fillRect/>
                      </a:stretch>
                    </p:blipFill>
                    <p:spPr>
                      <a:xfrm>
                        <a:off x="1822645" y="3152662"/>
                        <a:ext cx="381000" cy="800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844705539"/>
              </p:ext>
            </p:extLst>
          </p:nvPr>
        </p:nvGraphicFramePr>
        <p:xfrm>
          <a:off x="1103313" y="640567"/>
          <a:ext cx="2463800" cy="800100"/>
        </p:xfrm>
        <a:graphic>
          <a:graphicData uri="http://schemas.openxmlformats.org/presentationml/2006/ole">
            <mc:AlternateContent xmlns:mc="http://schemas.openxmlformats.org/markup-compatibility/2006">
              <mc:Choice xmlns:v="urn:schemas-microsoft-com:vml" Requires="v">
                <p:oleObj spid="_x0000_s4126" name="Equation" r:id="rId11" imgW="2463800" imgH="800100" progId="Equation.DSMT4">
                  <p:embed/>
                </p:oleObj>
              </mc:Choice>
              <mc:Fallback>
                <p:oleObj name="Equation" r:id="rId11" imgW="2463800" imgH="800100" progId="Equation.DSMT4">
                  <p:embed/>
                  <p:pic>
                    <p:nvPicPr>
                      <p:cNvPr id="0" name=""/>
                      <p:cNvPicPr/>
                      <p:nvPr/>
                    </p:nvPicPr>
                    <p:blipFill>
                      <a:blip r:embed="rId12"/>
                      <a:stretch>
                        <a:fillRect/>
                      </a:stretch>
                    </p:blipFill>
                    <p:spPr>
                      <a:xfrm>
                        <a:off x="1103313" y="640567"/>
                        <a:ext cx="2463800" cy="800100"/>
                      </a:xfrm>
                      <a:prstGeom prst="rect">
                        <a:avLst/>
                      </a:prstGeom>
                    </p:spPr>
                  </p:pic>
                </p:oleObj>
              </mc:Fallback>
            </mc:AlternateContent>
          </a:graphicData>
        </a:graphic>
      </p:graphicFrame>
    </p:spTree>
    <p:extLst>
      <p:ext uri="{BB962C8B-B14F-4D97-AF65-F5344CB8AC3E}">
        <p14:creationId xmlns:p14="http://schemas.microsoft.com/office/powerpoint/2010/main" val="3935466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8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8" dur="800" fill="hold"/>
                                        <p:tgtEl>
                                          <p:spTgt spid="2">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800" fill="hold"/>
                                        <p:tgtEl>
                                          <p:spTgt spid="6"/>
                                        </p:tgtEl>
                                        <p:attrNameLst>
                                          <p:attrName>ppt_x</p:attrName>
                                        </p:attrNameLst>
                                      </p:cBhvr>
                                      <p:tavLst>
                                        <p:tav tm="0">
                                          <p:val>
                                            <p:strVal val="1+#ppt_w/2"/>
                                          </p:val>
                                        </p:tav>
                                        <p:tav tm="100000">
                                          <p:val>
                                            <p:strVal val="#ppt_x"/>
                                          </p:val>
                                        </p:tav>
                                      </p:tavLst>
                                    </p:anim>
                                    <p:anim calcmode="lin" valueType="num">
                                      <p:cBhvr additive="base">
                                        <p:cTn id="12" dur="8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800" fill="hold"/>
                                        <p:tgtEl>
                                          <p:spTgt spid="7"/>
                                        </p:tgtEl>
                                        <p:attrNameLst>
                                          <p:attrName>ppt_x</p:attrName>
                                        </p:attrNameLst>
                                      </p:cBhvr>
                                      <p:tavLst>
                                        <p:tav tm="0">
                                          <p:val>
                                            <p:strVal val="1+#ppt_w/2"/>
                                          </p:val>
                                        </p:tav>
                                        <p:tav tm="100000">
                                          <p:val>
                                            <p:strVal val="#ppt_x"/>
                                          </p:val>
                                        </p:tav>
                                      </p:tavLst>
                                    </p:anim>
                                    <p:anim calcmode="lin" valueType="num">
                                      <p:cBhvr additive="base">
                                        <p:cTn id="16" dur="8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800" fill="hold"/>
                                        <p:tgtEl>
                                          <p:spTgt spid="8"/>
                                        </p:tgtEl>
                                        <p:attrNameLst>
                                          <p:attrName>ppt_x</p:attrName>
                                        </p:attrNameLst>
                                      </p:cBhvr>
                                      <p:tavLst>
                                        <p:tav tm="0">
                                          <p:val>
                                            <p:strVal val="1+#ppt_w/2"/>
                                          </p:val>
                                        </p:tav>
                                        <p:tav tm="100000">
                                          <p:val>
                                            <p:strVal val="#ppt_x"/>
                                          </p:val>
                                        </p:tav>
                                      </p:tavLst>
                                    </p:anim>
                                    <p:anim calcmode="lin" valueType="num">
                                      <p:cBhvr additive="base">
                                        <p:cTn id="20" dur="8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800" fill="hold"/>
                                        <p:tgtEl>
                                          <p:spTgt spid="9"/>
                                        </p:tgtEl>
                                        <p:attrNameLst>
                                          <p:attrName>ppt_x</p:attrName>
                                        </p:attrNameLst>
                                      </p:cBhvr>
                                      <p:tavLst>
                                        <p:tav tm="0">
                                          <p:val>
                                            <p:strVal val="1+#ppt_w/2"/>
                                          </p:val>
                                        </p:tav>
                                        <p:tav tm="100000">
                                          <p:val>
                                            <p:strVal val="#ppt_x"/>
                                          </p:val>
                                        </p:tav>
                                      </p:tavLst>
                                    </p:anim>
                                    <p:anim calcmode="lin" valueType="num">
                                      <p:cBhvr additive="base">
                                        <p:cTn id="24" dur="8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ordinate Algebra WarmU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WarmUp TEMPLATE.potx</Template>
  <TotalTime>990</TotalTime>
  <Words>357</Words>
  <Application>Microsoft Macintosh PowerPoint</Application>
  <PresentationFormat>On-screen Show (4:3)</PresentationFormat>
  <Paragraphs>40</Paragraphs>
  <Slides>6</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Coordinate Algebra WarmUp TEMPLATE</vt:lpstr>
      <vt:lpstr>Equation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90</cp:revision>
  <dcterms:created xsi:type="dcterms:W3CDTF">2012-02-22T19:14:19Z</dcterms:created>
  <dcterms:modified xsi:type="dcterms:W3CDTF">2012-06-07T13:56:30Z</dcterms:modified>
  <cp:category/>
</cp:coreProperties>
</file>