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notesSlides/notesSlide2.xml" ContentType="application/vnd.openxmlformats-officedocument.presentationml.notesSlide+xml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embeddings/oleObject25.bin" ContentType="application/vnd.openxmlformats-officedocument.oleObject"/>
  <Override PartName="/ppt/embeddings/oleObject26.bin" ContentType="application/vnd.openxmlformats-officedocument.oleObject"/>
  <Override PartName="/ppt/embeddings/oleObject27.bin" ContentType="application/vnd.openxmlformats-officedocument.oleObject"/>
  <Override PartName="/ppt/embeddings/oleObject28.bin" ContentType="application/vnd.openxmlformats-officedocument.oleObject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8" r:id="rId3"/>
    <p:sldId id="259" r:id="rId4"/>
    <p:sldId id="290" r:id="rId5"/>
    <p:sldId id="294" r:id="rId6"/>
    <p:sldId id="295" r:id="rId7"/>
    <p:sldId id="381" r:id="rId8"/>
    <p:sldId id="382" r:id="rId9"/>
    <p:sldId id="388" r:id="rId10"/>
    <p:sldId id="389" r:id="rId11"/>
    <p:sldId id="368" r:id="rId12"/>
    <p:sldId id="336" r:id="rId13"/>
    <p:sldId id="338" r:id="rId14"/>
    <p:sldId id="386" r:id="rId15"/>
    <p:sldId id="391" r:id="rId16"/>
    <p:sldId id="387" r:id="rId17"/>
    <p:sldId id="370" r:id="rId1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 autoAdjust="0"/>
    <p:restoredTop sz="94660"/>
  </p:normalViewPr>
  <p:slideViewPr>
    <p:cSldViewPr snapToGrid="0" snapToObjects="1" showGuides="1">
      <p:cViewPr>
        <p:scale>
          <a:sx n="95" d="100"/>
          <a:sy n="95" d="100"/>
        </p:scale>
        <p:origin x="-80" y="40"/>
      </p:cViewPr>
      <p:guideLst>
        <p:guide orient="horz" pos="1205"/>
        <p:guide pos="28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Relationship Id="rId2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image" Target="../media/image10.emf"/><Relationship Id="rId1" Type="http://schemas.openxmlformats.org/officeDocument/2006/relationships/image" Target="../media/image7.emf"/><Relationship Id="rId2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Relationship Id="rId2" Type="http://schemas.openxmlformats.org/officeDocument/2006/relationships/image" Target="../media/image1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Relationship Id="rId2" Type="http://schemas.openxmlformats.org/officeDocument/2006/relationships/image" Target="../media/image14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4" Type="http://schemas.openxmlformats.org/officeDocument/2006/relationships/image" Target="../media/image18.emf"/><Relationship Id="rId1" Type="http://schemas.openxmlformats.org/officeDocument/2006/relationships/image" Target="../media/image15.emf"/><Relationship Id="rId2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D5EDD0BC-854B-5546-A8FF-AF6B249B6AF5}" type="datetimeFigureOut">
              <a:rPr lang="en-US">
                <a:latin typeface="Arial"/>
              </a:rPr>
              <a:pPr>
                <a:defRPr/>
              </a:pPr>
              <a:t>6/5/12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892397C2-5B49-104A-B1D7-DDE182C52C34}" type="slidenum">
              <a:rPr lang="en-US">
                <a:latin typeface="Arial"/>
              </a:rPr>
              <a:pPr>
                <a:defRPr/>
              </a:p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74672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pPr>
              <a:defRPr/>
            </a:pPr>
            <a:fld id="{B485999A-F397-D44F-A9CA-C8E36A937B72}" type="datetimeFigureOut">
              <a:rPr lang="en-US" smtClean="0"/>
              <a:pPr>
                <a:defRPr/>
              </a:pPr>
              <a:t>6/5/12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pPr>
              <a:defRPr/>
            </a:pPr>
            <a:fld id="{7E2D0005-74DA-9042-BDA8-A6CFDFF9710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2642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2D5D9F8-D567-244F-880C-4BB4785F1C4C}" type="slidenum">
              <a:rPr lang="en-US" sz="1200">
                <a:latin typeface="Arial"/>
              </a:rPr>
              <a:pPr eaLnBrk="1" hangingPunct="1"/>
              <a:t>1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walch.com</a:t>
            </a:r>
            <a:r>
              <a:rPr lang="en-US" dirty="0" smtClean="0"/>
              <a:t>/</a:t>
            </a:r>
            <a:r>
              <a:rPr lang="en-US" dirty="0" err="1" smtClean="0"/>
              <a:t>ei</a:t>
            </a:r>
            <a:r>
              <a:rPr lang="en-US" dirty="0" smtClean="0"/>
              <a:t>/CAU3L8S2GeoSeqTerm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2D0005-74DA-9042-BDA8-A6CFDFF9710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8001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walch.com</a:t>
            </a:r>
            <a:r>
              <a:rPr lang="en-US" dirty="0" smtClean="0"/>
              <a:t>/</a:t>
            </a:r>
            <a:r>
              <a:rPr lang="en-US" dirty="0" err="1" smtClean="0"/>
              <a:t>ei</a:t>
            </a:r>
            <a:r>
              <a:rPr lang="en-US" smtClean="0"/>
              <a:t>/CAU3L8S2GeoSeqExpl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2D0005-74DA-9042-BDA8-A6CFDFF9710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041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Instructio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38100"/>
            <a:ext cx="9134475" cy="668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>
          <a:xfrm>
            <a:off x="1015283" y="6246670"/>
            <a:ext cx="5567837" cy="264965"/>
          </a:xfrm>
        </p:spPr>
        <p:txBody>
          <a:bodyPr/>
          <a:lstStyle>
            <a:lvl1pPr algn="l">
              <a:defRPr sz="1600">
                <a:solidFill>
                  <a:srgbClr val="FF000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3.8.2: Geometric Sequences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86218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3.8.2: Geometric Sequences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E7ABF-EB05-234A-8498-9185976664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147877"/>
      </p:ext>
    </p:extLst>
  </p:cSld>
  <p:clrMapOvr>
    <a:masterClrMapping/>
  </p:clrMapOvr>
  <p:transition xmlns:p14="http://schemas.microsoft.com/office/powerpoint/2010/main"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3.8.2: Geometric Sequences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6E963-ACDC-744B-86C2-FFCE733D19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037113"/>
      </p:ext>
    </p:extLst>
  </p:cSld>
  <p:clrMapOvr>
    <a:masterClrMapping/>
  </p:clrMapOvr>
  <p:transition xmlns:p14="http://schemas.microsoft.com/office/powerpoint/2010/main"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3.8.2: Geometric Sequences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C0496-8925-9B49-9A36-2AB75C5B6B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7652"/>
      </p:ext>
    </p:extLst>
  </p:cSld>
  <p:clrMapOvr>
    <a:masterClrMapping/>
  </p:clrMapOvr>
  <p:transition xmlns:p14="http://schemas.microsoft.com/office/powerpoint/2010/main"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3.8.2: Geometric Sequences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D554C-E08A-124E-968F-066B418B9B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707087"/>
      </p:ext>
    </p:extLst>
  </p:cSld>
  <p:clrMapOvr>
    <a:masterClrMapping/>
  </p:clrMapOvr>
  <p:transition xmlns:p14="http://schemas.microsoft.com/office/powerpoint/2010/main"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3.8.2: Geometric Sequences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05915-779A-F84F-8270-F51C7E0824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242066"/>
      </p:ext>
    </p:extLst>
  </p:cSld>
  <p:clrMapOvr>
    <a:masterClrMapping/>
  </p:clrMapOvr>
  <p:transition xmlns:p14="http://schemas.microsoft.com/office/powerpoint/2010/main"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3.8.2: Geometric Sequences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51A5C-C537-5E42-89C8-8618689A1B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074556"/>
      </p:ext>
    </p:extLst>
  </p:cSld>
  <p:clrMapOvr>
    <a:masterClrMapping/>
  </p:clrMapOvr>
  <p:transition xmlns:p14="http://schemas.microsoft.com/office/powerpoint/2010/main"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3.8.2: Geometric Sequences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4FE27-A5F0-4149-82C0-F615F6C49B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812631"/>
      </p:ext>
    </p:extLst>
  </p:cSld>
  <p:clrMapOvr>
    <a:masterClrMapping/>
  </p:clrMapOvr>
  <p:transition xmlns:p14="http://schemas.microsoft.com/office/powerpoint/2010/main"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3.8.2: Geometric Sequences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837AB-05C7-D840-8202-554EAFDF83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794557"/>
      </p:ext>
    </p:extLst>
  </p:cSld>
  <p:clrMapOvr>
    <a:masterClrMapping/>
  </p:clrMapOvr>
  <p:transition xmlns:p14="http://schemas.microsoft.com/office/powerpoint/2010/main"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3.8.2: Geometric Sequences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1F648-7553-1544-915A-A9E1DE8B2D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58428"/>
      </p:ext>
    </p:extLst>
  </p:cSld>
  <p:clrMapOvr>
    <a:masterClrMapping/>
  </p:clrMapOvr>
  <p:transition xmlns:p14="http://schemas.microsoft.com/office/powerpoint/2010/main"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3.8.2: Geometric Sequences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F453E-5832-004C-88FD-D188459EB6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589039"/>
      </p:ext>
    </p:extLst>
  </p:cSld>
  <p:clrMapOvr>
    <a:masterClrMapping/>
  </p:clrMapOvr>
  <p:transition xmlns:p14="http://schemas.microsoft.com/office/powerpoint/2010/main" spd="slow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3.8.2: Geometric Sequences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1B293FF8-CD88-C24E-B901-491EE6C88A2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6.bin"/><Relationship Id="rId12" Type="http://schemas.openxmlformats.org/officeDocument/2006/relationships/oleObject" Target="../embeddings/oleObject7.bin"/><Relationship Id="rId13" Type="http://schemas.openxmlformats.org/officeDocument/2006/relationships/oleObject" Target="../embeddings/oleObject8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2.emf"/><Relationship Id="rId6" Type="http://schemas.openxmlformats.org/officeDocument/2006/relationships/oleObject" Target="../embeddings/oleObject2.bin"/><Relationship Id="rId7" Type="http://schemas.openxmlformats.org/officeDocument/2006/relationships/oleObject" Target="../embeddings/oleObject3.bin"/><Relationship Id="rId8" Type="http://schemas.openxmlformats.org/officeDocument/2006/relationships/oleObject" Target="../embeddings/oleObject4.bin"/><Relationship Id="rId9" Type="http://schemas.openxmlformats.org/officeDocument/2006/relationships/image" Target="../media/image3.emf"/><Relationship Id="rId10" Type="http://schemas.openxmlformats.org/officeDocument/2006/relationships/oleObject" Target="../embeddings/oleObject5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ei/CAU3L8S2GeoSeqTerm" TargetMode="Externa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4" Type="http://schemas.openxmlformats.org/officeDocument/2006/relationships/image" Target="../media/image6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4" Type="http://schemas.openxmlformats.org/officeDocument/2006/relationships/image" Target="../media/image7.emf"/><Relationship Id="rId5" Type="http://schemas.openxmlformats.org/officeDocument/2006/relationships/oleObject" Target="../embeddings/oleObject18.bin"/><Relationship Id="rId6" Type="http://schemas.openxmlformats.org/officeDocument/2006/relationships/image" Target="../media/image8.emf"/><Relationship Id="rId7" Type="http://schemas.openxmlformats.org/officeDocument/2006/relationships/oleObject" Target="../embeddings/oleObject19.bin"/><Relationship Id="rId8" Type="http://schemas.openxmlformats.org/officeDocument/2006/relationships/image" Target="../media/image9.emf"/><Relationship Id="rId9" Type="http://schemas.openxmlformats.org/officeDocument/2006/relationships/oleObject" Target="../embeddings/oleObject20.bin"/><Relationship Id="rId10" Type="http://schemas.openxmlformats.org/officeDocument/2006/relationships/image" Target="../media/image10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4" Type="http://schemas.openxmlformats.org/officeDocument/2006/relationships/image" Target="../media/image11.emf"/><Relationship Id="rId5" Type="http://schemas.openxmlformats.org/officeDocument/2006/relationships/oleObject" Target="../embeddings/oleObject22.bin"/><Relationship Id="rId6" Type="http://schemas.openxmlformats.org/officeDocument/2006/relationships/image" Target="../media/image12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4" Type="http://schemas.openxmlformats.org/officeDocument/2006/relationships/image" Target="../media/image13.emf"/><Relationship Id="rId5" Type="http://schemas.openxmlformats.org/officeDocument/2006/relationships/oleObject" Target="../embeddings/oleObject24.bin"/><Relationship Id="rId6" Type="http://schemas.openxmlformats.org/officeDocument/2006/relationships/image" Target="../media/image14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4" Type="http://schemas.openxmlformats.org/officeDocument/2006/relationships/image" Target="../media/image15.emf"/><Relationship Id="rId5" Type="http://schemas.openxmlformats.org/officeDocument/2006/relationships/oleObject" Target="../embeddings/oleObject26.bin"/><Relationship Id="rId6" Type="http://schemas.openxmlformats.org/officeDocument/2006/relationships/image" Target="../media/image16.emf"/><Relationship Id="rId7" Type="http://schemas.openxmlformats.org/officeDocument/2006/relationships/oleObject" Target="../embeddings/oleObject27.bin"/><Relationship Id="rId8" Type="http://schemas.openxmlformats.org/officeDocument/2006/relationships/image" Target="../media/image17.emf"/><Relationship Id="rId9" Type="http://schemas.openxmlformats.org/officeDocument/2006/relationships/oleObject" Target="../embeddings/oleObject28.bin"/><Relationship Id="rId10" Type="http://schemas.openxmlformats.org/officeDocument/2006/relationships/image" Target="../media/image18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ei/CAU3L8S2GeoSeqExpl" TargetMode="Externa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4" Type="http://schemas.openxmlformats.org/officeDocument/2006/relationships/image" Target="../media/image4.emf"/><Relationship Id="rId5" Type="http://schemas.openxmlformats.org/officeDocument/2006/relationships/oleObject" Target="../embeddings/oleObject10.bin"/><Relationship Id="rId6" Type="http://schemas.openxmlformats.org/officeDocument/2006/relationships/oleObject" Target="../embeddings/oleObject11.bin"/><Relationship Id="rId7" Type="http://schemas.openxmlformats.org/officeDocument/2006/relationships/oleObject" Target="../embeddings/oleObject12.bin"/><Relationship Id="rId8" Type="http://schemas.openxmlformats.org/officeDocument/2006/relationships/oleObject" Target="../embeddings/oleObject13.bin"/><Relationship Id="rId9" Type="http://schemas.openxmlformats.org/officeDocument/2006/relationships/oleObject" Target="../embeddings/oleObject14.bin"/><Relationship Id="rId10" Type="http://schemas.openxmlformats.org/officeDocument/2006/relationships/oleObject" Target="../embeddings/oleObject15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49" y="595582"/>
            <a:ext cx="7821931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Introduction</a:t>
            </a:r>
            <a:endParaRPr lang="en-US" sz="2800" b="1" dirty="0">
              <a:ea typeface="+mn-ea"/>
            </a:endParaRPr>
          </a:p>
          <a:p>
            <a:r>
              <a:rPr lang="en-US" b="1" dirty="0"/>
              <a:t>Geometric sequences</a:t>
            </a:r>
            <a:r>
              <a:rPr lang="en-US" dirty="0"/>
              <a:t> are exponential functions that have a domain of consecutive positive integers. Geometric sequences can be represented by formulas, either explicit or recursive, and those formulas can be used to find a certain term of the sequence or the number of a certain value in the sequence.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E0A64BF-F1FF-FE46-8566-4B9C9A787A73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3.8.2: Geometric Sequences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7593580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02" name="Equation" r:id="rId4" imgW="190500" imgH="330200" progId="Equation.DSMT4">
                  <p:embed/>
                </p:oleObj>
              </mc:Choice>
              <mc:Fallback>
                <p:oleObj name="Equation" r:id="rId4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0187668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03" name="Equation" r:id="rId6" imgW="190500" imgH="330200" progId="Equation.DSMT4">
                  <p:embed/>
                </p:oleObj>
              </mc:Choice>
              <mc:Fallback>
                <p:oleObj name="Equation" r:id="rId6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5772339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04" name="Equation" r:id="rId7" imgW="190500" imgH="330200" progId="Equation.DSMT4">
                  <p:embed/>
                </p:oleObj>
              </mc:Choice>
              <mc:Fallback>
                <p:oleObj name="Equation" r:id="rId7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275205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05" name="Equation" r:id="rId8" imgW="190500" imgH="330200" progId="Equation.DSMT4">
                  <p:embed/>
                </p:oleObj>
              </mc:Choice>
              <mc:Fallback>
                <p:oleObj name="Equation" r:id="rId8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588916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06" name="Equation" r:id="rId10" imgW="190500" imgH="330200" progId="Equation.DSMT4">
                  <p:embed/>
                </p:oleObj>
              </mc:Choice>
              <mc:Fallback>
                <p:oleObj name="Equation" r:id="rId10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1805600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07" name="Equation" r:id="rId11" imgW="190500" imgH="330200" progId="Equation.DSMT4">
                  <p:embed/>
                </p:oleObj>
              </mc:Choice>
              <mc:Fallback>
                <p:oleObj name="Equation" r:id="rId11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3830663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08" name="Equation" r:id="rId12" imgW="190500" imgH="330200" progId="Equation.DSMT4">
                  <p:embed/>
                </p:oleObj>
              </mc:Choice>
              <mc:Fallback>
                <p:oleObj name="Equation" r:id="rId12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6296189"/>
              </p:ext>
            </p:extLst>
          </p:nvPr>
        </p:nvGraphicFramePr>
        <p:xfrm>
          <a:off x="6413500" y="36195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09" name="Equation" r:id="rId13" imgW="190500" imgH="330200" progId="Equation.DSMT4">
                  <p:embed/>
                </p:oleObj>
              </mc:Choice>
              <mc:Fallback>
                <p:oleObj name="Equation" r:id="rId13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13500" y="36195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995400" cy="4998233"/>
          </a:xfrm>
        </p:spPr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1,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514350" indent="-514350">
              <a:buFont typeface="+mj-lt"/>
              <a:buAutoNum type="arabicPeriod" startAt="5"/>
            </a:pPr>
            <a:r>
              <a:rPr lang="en-US" sz="2800" b="1" dirty="0">
                <a:solidFill>
                  <a:srgbClr val="660066"/>
                </a:solidFill>
              </a:rPr>
              <a:t>To find the seventh term, substitute 7 for </a:t>
            </a:r>
            <a:r>
              <a:rPr lang="en-US" sz="2800" b="1" i="1" dirty="0">
                <a:solidFill>
                  <a:srgbClr val="660066"/>
                </a:solidFill>
              </a:rPr>
              <a:t>n</a:t>
            </a:r>
            <a:r>
              <a:rPr lang="en-US" sz="2800" b="1" dirty="0">
                <a:solidFill>
                  <a:srgbClr val="660066"/>
                </a:solidFill>
              </a:rPr>
              <a:t>.</a:t>
            </a:r>
          </a:p>
          <a:p>
            <a:pPr lvl="2" algn="l"/>
            <a:r>
              <a:rPr lang="en-US" i="1" dirty="0">
                <a:solidFill>
                  <a:srgbClr val="000000"/>
                </a:solidFill>
              </a:rPr>
              <a:t>a</a:t>
            </a:r>
            <a:r>
              <a:rPr lang="en-US" baseline="-25000" dirty="0">
                <a:solidFill>
                  <a:srgbClr val="000000"/>
                </a:solidFill>
              </a:rPr>
              <a:t>7</a:t>
            </a:r>
            <a:r>
              <a:rPr lang="en-US" dirty="0">
                <a:solidFill>
                  <a:srgbClr val="000000"/>
                </a:solidFill>
              </a:rPr>
              <a:t> = (3)(0.5)</a:t>
            </a:r>
            <a:r>
              <a:rPr lang="en-US" baseline="30000" dirty="0">
                <a:solidFill>
                  <a:srgbClr val="000000"/>
                </a:solidFill>
              </a:rPr>
              <a:t>7 – 1</a:t>
            </a:r>
            <a:r>
              <a:rPr lang="en-US" dirty="0">
                <a:solidFill>
                  <a:srgbClr val="000000"/>
                </a:solidFill>
              </a:rPr>
              <a:t>		</a:t>
            </a:r>
          </a:p>
          <a:p>
            <a:pPr lvl="2" algn="l"/>
            <a:r>
              <a:rPr lang="is-IS" i="1" dirty="0" smtClean="0">
                <a:solidFill>
                  <a:srgbClr val="000000"/>
                </a:solidFill>
              </a:rPr>
              <a:t>a</a:t>
            </a:r>
            <a:r>
              <a:rPr lang="en-US" baseline="-25000" dirty="0">
                <a:solidFill>
                  <a:srgbClr val="000000"/>
                </a:solidFill>
              </a:rPr>
              <a:t>7</a:t>
            </a:r>
            <a:r>
              <a:rPr lang="is-IS" dirty="0" smtClean="0">
                <a:solidFill>
                  <a:srgbClr val="000000"/>
                </a:solidFill>
              </a:rPr>
              <a:t> </a:t>
            </a:r>
            <a:r>
              <a:rPr lang="is-IS" dirty="0">
                <a:solidFill>
                  <a:srgbClr val="000000"/>
                </a:solidFill>
              </a:rPr>
              <a:t>= (3)(0.5)</a:t>
            </a:r>
            <a:r>
              <a:rPr lang="is-IS" baseline="30000" dirty="0">
                <a:solidFill>
                  <a:srgbClr val="000000"/>
                </a:solidFill>
              </a:rPr>
              <a:t>6</a:t>
            </a:r>
            <a:r>
              <a:rPr lang="is-IS" dirty="0">
                <a:solidFill>
                  <a:srgbClr val="000000"/>
                </a:solidFill>
              </a:rPr>
              <a:t>	</a:t>
            </a:r>
            <a:r>
              <a:rPr lang="is-IS" dirty="0" smtClean="0">
                <a:solidFill>
                  <a:srgbClr val="000000"/>
                </a:solidFill>
              </a:rPr>
              <a:t>		Simplify</a:t>
            </a:r>
            <a:r>
              <a:rPr lang="is-IS" dirty="0">
                <a:solidFill>
                  <a:srgbClr val="000000"/>
                </a:solidFill>
              </a:rPr>
              <a:t>.	</a:t>
            </a:r>
          </a:p>
          <a:p>
            <a:pPr lvl="2" algn="l"/>
            <a:r>
              <a:rPr lang="cs-CZ" i="1" dirty="0" smtClean="0">
                <a:solidFill>
                  <a:srgbClr val="000000"/>
                </a:solidFill>
              </a:rPr>
              <a:t>a</a:t>
            </a:r>
            <a:r>
              <a:rPr lang="en-US" baseline="-25000" dirty="0">
                <a:solidFill>
                  <a:srgbClr val="000000"/>
                </a:solidFill>
              </a:rPr>
              <a:t>7</a:t>
            </a:r>
            <a:r>
              <a:rPr lang="cs-CZ" dirty="0" smtClean="0">
                <a:solidFill>
                  <a:srgbClr val="000000"/>
                </a:solidFill>
              </a:rPr>
              <a:t> </a:t>
            </a:r>
            <a:r>
              <a:rPr lang="cs-CZ" dirty="0">
                <a:solidFill>
                  <a:srgbClr val="000000"/>
                </a:solidFill>
              </a:rPr>
              <a:t>= 0.046875	</a:t>
            </a:r>
            <a:r>
              <a:rPr lang="cs-CZ" dirty="0" smtClean="0">
                <a:solidFill>
                  <a:srgbClr val="000000"/>
                </a:solidFill>
              </a:rPr>
              <a:t>	</a:t>
            </a:r>
            <a:r>
              <a:rPr lang="cs-CZ" dirty="0" err="1" smtClean="0">
                <a:solidFill>
                  <a:srgbClr val="000000"/>
                </a:solidFill>
              </a:rPr>
              <a:t>Multiply</a:t>
            </a:r>
            <a:r>
              <a:rPr lang="cs-CZ" dirty="0">
                <a:solidFill>
                  <a:srgbClr val="000000"/>
                </a:solidFill>
              </a:rPr>
              <a:t>.	</a:t>
            </a:r>
          </a:p>
          <a:p>
            <a:pPr lvl="1" algn="l"/>
            <a:endParaRPr lang="cs-CZ" dirty="0">
              <a:solidFill>
                <a:srgbClr val="000000"/>
              </a:solidFill>
            </a:endParaRPr>
          </a:p>
          <a:p>
            <a:pPr lvl="1" algn="l"/>
            <a:r>
              <a:rPr lang="cs-CZ" dirty="0" err="1">
                <a:solidFill>
                  <a:srgbClr val="000000"/>
                </a:solidFill>
              </a:rPr>
              <a:t>The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err="1">
                <a:solidFill>
                  <a:srgbClr val="000000"/>
                </a:solidFill>
              </a:rPr>
              <a:t>seventh</a:t>
            </a:r>
            <a:r>
              <a:rPr lang="cs-CZ" dirty="0">
                <a:solidFill>
                  <a:srgbClr val="000000"/>
                </a:solidFill>
              </a:rPr>
              <a:t> term in </a:t>
            </a:r>
            <a:r>
              <a:rPr lang="cs-CZ" dirty="0" err="1">
                <a:solidFill>
                  <a:srgbClr val="000000"/>
                </a:solidFill>
              </a:rPr>
              <a:t>the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err="1">
                <a:solidFill>
                  <a:srgbClr val="000000"/>
                </a:solidFill>
              </a:rPr>
              <a:t>sequence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err="1">
                <a:solidFill>
                  <a:srgbClr val="000000"/>
                </a:solidFill>
              </a:rPr>
              <a:t>is</a:t>
            </a:r>
            <a:r>
              <a:rPr lang="cs-CZ" dirty="0">
                <a:solidFill>
                  <a:srgbClr val="000000"/>
                </a:solidFill>
              </a:rPr>
              <a:t> 0.046875.</a:t>
            </a:r>
          </a:p>
          <a:p>
            <a:pPr lvl="1" algn="l"/>
            <a:endParaRPr lang="da-DK" i="1" dirty="0"/>
          </a:p>
          <a:p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3.8.2: Geometric Sequences</a:t>
            </a:r>
            <a:endParaRPr lang="en-US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81813" y="3973513"/>
            <a:ext cx="16144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600" dirty="0">
                <a:solidFill>
                  <a:srgbClr val="000090"/>
                </a:solidFill>
                <a:latin typeface="Zapf Dingbats" charset="0"/>
                <a:ea typeface="MS PGothic" charset="0"/>
                <a:cs typeface="MS PGothic" charset="0"/>
                <a:sym typeface="Zapf Dingbats" charset="0"/>
              </a:rPr>
              <a:t>✔</a:t>
            </a:r>
            <a:endParaRPr lang="en-US" sz="9600" dirty="0">
              <a:solidFill>
                <a:srgbClr val="000090"/>
              </a:solidFill>
              <a:latin typeface="Arial"/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073885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3.8.2: Geometric Sequences</a:t>
            </a:r>
            <a:endParaRPr lang="en-US" dirty="0"/>
          </a:p>
        </p:txBody>
      </p:sp>
      <p:sp>
        <p:nvSpPr>
          <p:cNvPr id="5" name="Subtitle 1"/>
          <p:cNvSpPr txBox="1">
            <a:spLocks/>
          </p:cNvSpPr>
          <p:nvPr/>
        </p:nvSpPr>
        <p:spPr bwMode="auto">
          <a:xfrm>
            <a:off x="641350" y="629790"/>
            <a:ext cx="7854950" cy="5009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ea typeface="MS PGothic" charset="0"/>
                <a:cs typeface="MS PGothic" charset="0"/>
              </a:rPr>
              <a:t>Guided Practice: </a:t>
            </a:r>
            <a:r>
              <a:rPr lang="en-US" sz="2800" b="1" dirty="0" smtClean="0">
                <a:solidFill>
                  <a:srgbClr val="000090"/>
                </a:solidFill>
                <a:ea typeface="MS PGothic" charset="0"/>
                <a:cs typeface="MS PGothic" charset="0"/>
              </a:rPr>
              <a:t>Example 1, </a:t>
            </a:r>
            <a:r>
              <a:rPr lang="en-US" sz="2800" b="1" i="1" dirty="0" smtClean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  <a:endParaRPr lang="en-US" sz="2800" b="1" dirty="0" smtClean="0">
              <a:solidFill>
                <a:srgbClr val="000090"/>
              </a:solidFill>
              <a:ea typeface="MS PGothic" charset="0"/>
              <a:cs typeface="MS PGothic" charset="0"/>
            </a:endParaRPr>
          </a:p>
          <a:p>
            <a:endParaRPr lang="en-US" dirty="0" smtClean="0">
              <a:ea typeface="MS PGothic" charset="0"/>
              <a:cs typeface="MS PGothic" charset="0"/>
            </a:endParaRPr>
          </a:p>
          <a:p>
            <a:endParaRPr lang="en-US" dirty="0">
              <a:ea typeface="MS PGothic" charset="0"/>
              <a:cs typeface="MS PGothic" charset="0"/>
            </a:endParaRPr>
          </a:p>
        </p:txBody>
      </p:sp>
      <p:pic>
        <p:nvPicPr>
          <p:cNvPr id="6" name="Picture 4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1"/>
          <p:cNvSpPr txBox="1">
            <a:spLocks/>
          </p:cNvSpPr>
          <p:nvPr/>
        </p:nvSpPr>
        <p:spPr>
          <a:xfrm>
            <a:off x="8297863" y="5497513"/>
            <a:ext cx="728662" cy="2825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defTabSz="457200" rtl="0" fontAlgn="auto">
              <a:spcBef>
                <a:spcPts val="0"/>
              </a:spcBef>
              <a:spcAft>
                <a:spcPts val="0"/>
              </a:spcAft>
              <a:defRPr sz="1800" b="1" i="0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083B6D6-545E-0746-921E-4688BEC884F2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10" name="Text Placeholder 2"/>
          <p:cNvSpPr txBox="1">
            <a:spLocks/>
          </p:cNvSpPr>
          <p:nvPr/>
        </p:nvSpPr>
        <p:spPr>
          <a:xfrm>
            <a:off x="1003524" y="6221014"/>
            <a:ext cx="5530850" cy="26496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495042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5138738"/>
          </a:xfrm>
        </p:spPr>
        <p:txBody>
          <a:bodyPr/>
          <a:lstStyle/>
          <a:p>
            <a:pPr eaLnBrk="1" hangingPunct="1"/>
            <a:r>
              <a:rPr lang="en-US" sz="2800" b="1" dirty="0"/>
              <a:t>Guided </a:t>
            </a:r>
            <a:r>
              <a:rPr lang="en-US" sz="2800" b="1" dirty="0" smtClean="0"/>
              <a:t>Practice</a:t>
            </a:r>
            <a:endParaRPr lang="en-US" sz="2000" b="1" dirty="0"/>
          </a:p>
          <a:p>
            <a:pPr eaLnBrk="1" hangingPunct="1"/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3</a:t>
            </a:r>
            <a:endParaRPr lang="en-US" sz="1100" b="1" dirty="0">
              <a:solidFill>
                <a:srgbClr val="558ED5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/>
              <a:t>A geometric sequence is defined recursively by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                , with </a:t>
            </a:r>
            <a:r>
              <a:rPr lang="en-US" i="1" dirty="0"/>
              <a:t>a</a:t>
            </a:r>
            <a:r>
              <a:rPr lang="en-US" baseline="-25000" dirty="0"/>
              <a:t>1</a:t>
            </a:r>
            <a:r>
              <a:rPr lang="en-US" dirty="0"/>
              <a:t> = 729. Find the first five terms of the sequence, write an explicit formula to represent the sequence, and find the eighth term.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2B3BEF-4DF1-7647-BAC3-0F660BB2E16C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3.8.2: Geometric Sequences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0920066"/>
              </p:ext>
            </p:extLst>
          </p:nvPr>
        </p:nvGraphicFramePr>
        <p:xfrm>
          <a:off x="738446" y="2138279"/>
          <a:ext cx="1968500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Equation" r:id="rId3" imgW="1968500" imgH="939800" progId="Equation.DSMT4">
                  <p:embed/>
                </p:oleObj>
              </mc:Choice>
              <mc:Fallback>
                <p:oleObj name="Equation" r:id="rId3" imgW="1968500" imgH="939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8446" y="2138279"/>
                        <a:ext cx="1968500" cy="939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 smtClean="0"/>
              <a:t>Guided 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3,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4350" indent="-514350">
              <a:buFont typeface="+mj-lt"/>
              <a:buAutoNum type="arabicPeriod"/>
            </a:pPr>
            <a:r>
              <a:rPr lang="en-US" sz="2800" b="1" dirty="0">
                <a:solidFill>
                  <a:srgbClr val="660066"/>
                </a:solidFill>
              </a:rPr>
              <a:t>Using the recursive formula: </a:t>
            </a:r>
          </a:p>
          <a:p>
            <a:pPr lvl="1" algn="l"/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  <a:p>
            <a:pPr lvl="1" algn="l"/>
            <a:endParaRPr lang="en-US" dirty="0" smtClean="0">
              <a:solidFill>
                <a:schemeClr val="tx1"/>
              </a:solidFill>
            </a:endParaRPr>
          </a:p>
          <a:p>
            <a:pPr lvl="1" algn="l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869DFF-1916-A94A-9BAF-6747184CDDD4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3.8.2: Geometric Sequences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1573178"/>
              </p:ext>
            </p:extLst>
          </p:nvPr>
        </p:nvGraphicFramePr>
        <p:xfrm>
          <a:off x="1551489" y="1771901"/>
          <a:ext cx="10795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83" name="Equation" r:id="rId3" imgW="1079500" imgH="444500" progId="Equation.DSMT4">
                  <p:embed/>
                </p:oleObj>
              </mc:Choice>
              <mc:Fallback>
                <p:oleObj name="Equation" r:id="rId3" imgW="1079500" imgH="4445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51489" y="1771901"/>
                        <a:ext cx="1079500" cy="444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8477022"/>
              </p:ext>
            </p:extLst>
          </p:nvPr>
        </p:nvGraphicFramePr>
        <p:xfrm>
          <a:off x="1551489" y="2352840"/>
          <a:ext cx="1701800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84" name="Equation" r:id="rId5" imgW="1701800" imgH="939800" progId="Equation.DSMT4">
                  <p:embed/>
                </p:oleObj>
              </mc:Choice>
              <mc:Fallback>
                <p:oleObj name="Equation" r:id="rId5" imgW="1701800" imgH="939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51489" y="2352840"/>
                        <a:ext cx="1701800" cy="939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9607159"/>
              </p:ext>
            </p:extLst>
          </p:nvPr>
        </p:nvGraphicFramePr>
        <p:xfrm>
          <a:off x="1551489" y="3314944"/>
          <a:ext cx="3149600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85" name="Equation" r:id="rId7" imgW="3149600" imgH="939800" progId="Equation.DSMT4">
                  <p:embed/>
                </p:oleObj>
              </mc:Choice>
              <mc:Fallback>
                <p:oleObj name="Equation" r:id="rId7" imgW="3149600" imgH="939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51489" y="3314944"/>
                        <a:ext cx="3149600" cy="939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1786135"/>
              </p:ext>
            </p:extLst>
          </p:nvPr>
        </p:nvGraphicFramePr>
        <p:xfrm>
          <a:off x="1551489" y="4344477"/>
          <a:ext cx="2882900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86" name="Equation" r:id="rId9" imgW="2882900" imgH="939800" progId="Equation.DSMT4">
                  <p:embed/>
                </p:oleObj>
              </mc:Choice>
              <mc:Fallback>
                <p:oleObj name="Equation" r:id="rId9" imgW="2882900" imgH="939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51489" y="4344477"/>
                        <a:ext cx="2882900" cy="939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8008768" cy="4998233"/>
          </a:xfrm>
        </p:spPr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3,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lvl="1" algn="l"/>
            <a:r>
              <a:rPr lang="en-US" dirty="0"/>
              <a:t>	</a:t>
            </a:r>
            <a:endParaRPr lang="en-US" dirty="0" smtClean="0"/>
          </a:p>
          <a:p>
            <a:pPr lvl="1" algn="l"/>
            <a:endParaRPr lang="en-US" dirty="0"/>
          </a:p>
          <a:p>
            <a:pPr lvl="1" algn="l"/>
            <a:endParaRPr lang="en-US" dirty="0" smtClean="0"/>
          </a:p>
          <a:p>
            <a:pPr lvl="1" algn="l"/>
            <a:endParaRPr lang="en-US" dirty="0"/>
          </a:p>
          <a:p>
            <a:pPr lvl="1" algn="l"/>
            <a:endParaRPr lang="en-US" dirty="0" smtClean="0"/>
          </a:p>
          <a:p>
            <a:pPr lvl="1" algn="l"/>
            <a:r>
              <a:rPr lang="en-US" dirty="0">
                <a:solidFill>
                  <a:schemeClr val="tx1"/>
                </a:solidFill>
              </a:rPr>
              <a:t>The first five terms of the sequence are 729, –243, 81, –27, and 9.</a:t>
            </a:r>
          </a:p>
          <a:p>
            <a:pPr lvl="1" algn="l"/>
            <a:endParaRPr lang="en-US" dirty="0"/>
          </a:p>
          <a:p>
            <a:pPr lvl="2" algn="l"/>
            <a:endParaRPr lang="en-US" dirty="0">
              <a:solidFill>
                <a:schemeClr val="tx1"/>
              </a:solidFill>
            </a:endParaRPr>
          </a:p>
          <a:p>
            <a:pPr lvl="1" algn="l"/>
            <a:endParaRPr lang="en-US" dirty="0">
              <a:solidFill>
                <a:srgbClr val="000000"/>
              </a:solidFill>
            </a:endParaRPr>
          </a:p>
          <a:p>
            <a:pPr lvl="1" algn="l"/>
            <a:endParaRPr lang="en-US" sz="4400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3.8.2: Geometric Sequences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6303619"/>
              </p:ext>
            </p:extLst>
          </p:nvPr>
        </p:nvGraphicFramePr>
        <p:xfrm>
          <a:off x="1741488" y="1243013"/>
          <a:ext cx="2768600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01" name="Equation" r:id="rId3" imgW="2768600" imgH="939800" progId="Equation.DSMT4">
                  <p:embed/>
                </p:oleObj>
              </mc:Choice>
              <mc:Fallback>
                <p:oleObj name="Equation" r:id="rId3" imgW="2768600" imgH="939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41488" y="1243013"/>
                        <a:ext cx="2768600" cy="939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5297320"/>
              </p:ext>
            </p:extLst>
          </p:nvPr>
        </p:nvGraphicFramePr>
        <p:xfrm>
          <a:off x="1697038" y="2273300"/>
          <a:ext cx="2590800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02" name="Equation" r:id="rId5" imgW="2590800" imgH="939800" progId="Equation.DSMT4">
                  <p:embed/>
                </p:oleObj>
              </mc:Choice>
              <mc:Fallback>
                <p:oleObj name="Equation" r:id="rId5" imgW="2590800" imgH="939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97038" y="2273300"/>
                        <a:ext cx="2590800" cy="939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4039939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Guided </a:t>
            </a:r>
            <a:r>
              <a:rPr lang="en-US" sz="2800" b="1" dirty="0" smtClean="0"/>
              <a:t>Practice</a:t>
            </a:r>
            <a:r>
              <a:rPr lang="en-US" sz="2800" b="1" dirty="0"/>
              <a:t>: </a:t>
            </a:r>
            <a:r>
              <a:rPr lang="en-US" sz="2800" b="1" dirty="0">
                <a:solidFill>
                  <a:srgbClr val="000090"/>
                </a:solidFill>
              </a:rPr>
              <a:t>Example 3,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</a:p>
          <a:p>
            <a:pPr marL="514350" indent="-512064">
              <a:lnSpc>
                <a:spcPts val="636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2"/>
            </a:pPr>
            <a:r>
              <a:rPr lang="en-US" sz="2800" b="1" dirty="0" smtClean="0">
                <a:solidFill>
                  <a:srgbClr val="660066"/>
                </a:solidFill>
              </a:rPr>
              <a:t>The </a:t>
            </a:r>
            <a:r>
              <a:rPr lang="en-US" sz="2800" b="1" dirty="0">
                <a:solidFill>
                  <a:srgbClr val="660066"/>
                </a:solidFill>
              </a:rPr>
              <a:t>first term is </a:t>
            </a:r>
            <a:r>
              <a:rPr lang="en-US" sz="2800" b="1" i="1" dirty="0">
                <a:solidFill>
                  <a:srgbClr val="660066"/>
                </a:solidFill>
              </a:rPr>
              <a:t>a</a:t>
            </a:r>
            <a:r>
              <a:rPr lang="en-US" sz="2800" b="1" baseline="-25000" dirty="0">
                <a:solidFill>
                  <a:srgbClr val="660066"/>
                </a:solidFill>
              </a:rPr>
              <a:t>1</a:t>
            </a:r>
            <a:r>
              <a:rPr lang="en-US" sz="2800" b="1" dirty="0">
                <a:solidFill>
                  <a:srgbClr val="660066"/>
                </a:solidFill>
              </a:rPr>
              <a:t> = 729 and the constant ratio </a:t>
            </a:r>
            <a:r>
              <a:rPr lang="en-US" sz="2800" b="1" dirty="0" smtClean="0">
                <a:solidFill>
                  <a:srgbClr val="660066"/>
                </a:solidFill>
              </a:rPr>
              <a:t>is               </a:t>
            </a:r>
            <a:r>
              <a:rPr lang="en-US" sz="2800" b="1" dirty="0">
                <a:solidFill>
                  <a:srgbClr val="660066"/>
                </a:solidFill>
              </a:rPr>
              <a:t>, so the explicit formula </a:t>
            </a:r>
            <a:r>
              <a:rPr lang="en-US" sz="2800" b="1" dirty="0" smtClean="0">
                <a:solidFill>
                  <a:srgbClr val="660066"/>
                </a:solidFill>
              </a:rPr>
              <a:t>is</a:t>
            </a:r>
            <a:br>
              <a:rPr lang="en-US" sz="2800" b="1" dirty="0" smtClean="0">
                <a:solidFill>
                  <a:srgbClr val="660066"/>
                </a:solidFill>
              </a:rPr>
            </a:br>
            <a:endParaRPr lang="en-US" sz="2800" b="1" dirty="0" smtClean="0">
              <a:solidFill>
                <a:srgbClr val="660066"/>
              </a:solidFill>
            </a:endParaRPr>
          </a:p>
          <a:p>
            <a:pPr>
              <a:lnSpc>
                <a:spcPct val="50000"/>
              </a:lnSpc>
              <a:spcAft>
                <a:spcPts val="1200"/>
              </a:spcAft>
            </a:pPr>
            <a:r>
              <a:rPr lang="en-US" sz="2800" b="1" dirty="0">
                <a:solidFill>
                  <a:srgbClr val="660066"/>
                </a:solidFill>
              </a:rPr>
              <a:t>	</a:t>
            </a:r>
            <a:r>
              <a:rPr lang="en-US" sz="2800" b="1" dirty="0" smtClean="0">
                <a:solidFill>
                  <a:srgbClr val="660066"/>
                </a:solidFill>
              </a:rPr>
              <a:t>                       .</a:t>
            </a:r>
            <a:endParaRPr lang="en-US" sz="2800" b="1" dirty="0">
              <a:solidFill>
                <a:srgbClr val="660066"/>
              </a:solidFill>
            </a:endParaRPr>
          </a:p>
          <a:p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3.8.2: Geometric Sequences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2337792"/>
              </p:ext>
            </p:extLst>
          </p:nvPr>
        </p:nvGraphicFramePr>
        <p:xfrm>
          <a:off x="2526626" y="1943857"/>
          <a:ext cx="1290469" cy="9564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25" name="Equation" r:id="rId3" imgW="1079500" imgH="800100" progId="Equation.DSMT4">
                  <p:embed/>
                </p:oleObj>
              </mc:Choice>
              <mc:Fallback>
                <p:oleObj name="Equation" r:id="rId3" imgW="1079500" imgH="800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26626" y="1943857"/>
                        <a:ext cx="1290469" cy="9564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876686"/>
              </p:ext>
            </p:extLst>
          </p:nvPr>
        </p:nvGraphicFramePr>
        <p:xfrm>
          <a:off x="1193126" y="3063300"/>
          <a:ext cx="2667000" cy="11614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26" name="Equation" r:id="rId5" imgW="2362200" imgH="1028700" progId="Equation.DSMT4">
                  <p:embed/>
                </p:oleObj>
              </mc:Choice>
              <mc:Fallback>
                <p:oleObj name="Equation" r:id="rId5" imgW="2362200" imgH="1028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93126" y="3063300"/>
                        <a:ext cx="2667000" cy="11614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50833007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3,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514350" indent="-514350">
              <a:buFont typeface="+mj-lt"/>
              <a:buAutoNum type="arabicPeriod" startAt="3"/>
            </a:pPr>
            <a:r>
              <a:rPr lang="en-US" sz="2800" b="1" dirty="0">
                <a:solidFill>
                  <a:srgbClr val="660066"/>
                </a:solidFill>
              </a:rPr>
              <a:t>Substitute </a:t>
            </a:r>
            <a:r>
              <a:rPr lang="en-US" sz="2800" b="1" dirty="0" smtClean="0">
                <a:solidFill>
                  <a:srgbClr val="660066"/>
                </a:solidFill>
              </a:rPr>
              <a:t>8 in </a:t>
            </a:r>
            <a:r>
              <a:rPr lang="en-US" sz="2800" b="1" dirty="0">
                <a:solidFill>
                  <a:srgbClr val="660066"/>
                </a:solidFill>
              </a:rPr>
              <a:t>for </a:t>
            </a:r>
            <a:r>
              <a:rPr lang="en-US" sz="2800" b="1" i="1" dirty="0">
                <a:solidFill>
                  <a:srgbClr val="660066"/>
                </a:solidFill>
              </a:rPr>
              <a:t>n </a:t>
            </a:r>
            <a:r>
              <a:rPr lang="en-US" sz="2800" b="1" dirty="0" smtClean="0">
                <a:solidFill>
                  <a:srgbClr val="660066"/>
                </a:solidFill>
              </a:rPr>
              <a:t>and evaluate.</a:t>
            </a:r>
            <a:endParaRPr lang="en-US" sz="2800" b="1" dirty="0">
              <a:solidFill>
                <a:srgbClr val="660066"/>
              </a:solidFill>
            </a:endParaRPr>
          </a:p>
          <a:p>
            <a:pPr lvl="2" algn="l"/>
            <a:endParaRPr lang="en-US" i="1" dirty="0" smtClean="0">
              <a:solidFill>
                <a:schemeClr val="tx1"/>
              </a:solidFill>
            </a:endParaRPr>
          </a:p>
          <a:p>
            <a:pPr lvl="1" algn="l"/>
            <a:endParaRPr lang="en-US" i="1" dirty="0">
              <a:solidFill>
                <a:schemeClr val="tx1"/>
              </a:solidFill>
            </a:endParaRPr>
          </a:p>
          <a:p>
            <a:pPr lvl="1" algn="l"/>
            <a:endParaRPr lang="en-US" i="1" dirty="0" smtClean="0">
              <a:solidFill>
                <a:schemeClr val="tx1"/>
              </a:solidFill>
            </a:endParaRPr>
          </a:p>
          <a:p>
            <a:pPr lvl="1" algn="l"/>
            <a:endParaRPr lang="en-US" i="1" dirty="0">
              <a:solidFill>
                <a:schemeClr val="tx1"/>
              </a:solidFill>
            </a:endParaRPr>
          </a:p>
          <a:p>
            <a:pPr lvl="1" algn="l"/>
            <a:endParaRPr lang="en-US" i="1" dirty="0" smtClean="0">
              <a:solidFill>
                <a:schemeClr val="tx1"/>
              </a:solidFill>
            </a:endParaRPr>
          </a:p>
          <a:p>
            <a:pPr lvl="1" algn="l"/>
            <a:endParaRPr lang="en-US" i="1" dirty="0" smtClean="0">
              <a:solidFill>
                <a:schemeClr val="tx1"/>
              </a:solidFill>
            </a:endParaRPr>
          </a:p>
          <a:p>
            <a:pPr lvl="1" algn="l"/>
            <a:endParaRPr lang="en-US" i="1" dirty="0">
              <a:solidFill>
                <a:schemeClr val="tx1"/>
              </a:solidFill>
            </a:endParaRPr>
          </a:p>
          <a:p>
            <a:pPr lvl="1" algn="l"/>
            <a:endParaRPr lang="en-US" i="1" dirty="0">
              <a:solidFill>
                <a:schemeClr val="tx1"/>
              </a:solidFill>
            </a:endParaRPr>
          </a:p>
          <a:p>
            <a:pPr lvl="1" algn="l"/>
            <a:r>
              <a:rPr lang="en-US" dirty="0" smtClean="0">
                <a:solidFill>
                  <a:schemeClr val="tx1"/>
                </a:solidFill>
              </a:rPr>
              <a:t>The eighth term </a:t>
            </a:r>
            <a:r>
              <a:rPr lang="en-US" dirty="0">
                <a:solidFill>
                  <a:schemeClr val="tx1"/>
                </a:solidFill>
              </a:rPr>
              <a:t>in the sequence is </a:t>
            </a:r>
            <a:r>
              <a:rPr lang="en-US" dirty="0" smtClean="0">
                <a:solidFill>
                  <a:schemeClr val="tx1"/>
                </a:solidFill>
              </a:rPr>
              <a:t>     .</a:t>
            </a:r>
            <a:endParaRPr lang="en-US" dirty="0">
              <a:solidFill>
                <a:schemeClr val="tx1"/>
              </a:solidFill>
            </a:endParaRPr>
          </a:p>
          <a:p>
            <a:pPr lvl="1" algn="l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3.8.2: Geometric Sequences</a:t>
            </a:r>
            <a:endParaRPr lang="en-US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81813" y="3973513"/>
            <a:ext cx="16144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600" dirty="0">
                <a:solidFill>
                  <a:srgbClr val="000090"/>
                </a:solidFill>
                <a:latin typeface="Zapf Dingbats" charset="0"/>
                <a:ea typeface="MS PGothic" charset="0"/>
                <a:cs typeface="MS PGothic" charset="0"/>
                <a:sym typeface="Zapf Dingbats" charset="0"/>
              </a:rPr>
              <a:t>✔</a:t>
            </a:r>
            <a:endParaRPr lang="en-US" sz="9600" dirty="0">
              <a:solidFill>
                <a:srgbClr val="000090"/>
              </a:solidFill>
              <a:latin typeface="Arial"/>
              <a:ea typeface="MS PGothic" charset="0"/>
              <a:cs typeface="MS PGothic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7067536"/>
              </p:ext>
            </p:extLst>
          </p:nvPr>
        </p:nvGraphicFramePr>
        <p:xfrm>
          <a:off x="1522663" y="1734051"/>
          <a:ext cx="2298700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51" name="Equation" r:id="rId3" imgW="2298700" imgH="1028700" progId="Equation.DSMT4">
                  <p:embed/>
                </p:oleObj>
              </mc:Choice>
              <mc:Fallback>
                <p:oleObj name="Equation" r:id="rId3" imgW="2298700" imgH="1028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2663" y="1734051"/>
                        <a:ext cx="2298700" cy="1028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7946464"/>
              </p:ext>
            </p:extLst>
          </p:nvPr>
        </p:nvGraphicFramePr>
        <p:xfrm>
          <a:off x="1522663" y="2921168"/>
          <a:ext cx="2070100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52" name="Equation" r:id="rId5" imgW="2070100" imgH="1028700" progId="Equation.DSMT4">
                  <p:embed/>
                </p:oleObj>
              </mc:Choice>
              <mc:Fallback>
                <p:oleObj name="Equation" r:id="rId5" imgW="2070100" imgH="1028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22663" y="2921168"/>
                        <a:ext cx="2070100" cy="1028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4276263"/>
              </p:ext>
            </p:extLst>
          </p:nvPr>
        </p:nvGraphicFramePr>
        <p:xfrm>
          <a:off x="1522663" y="4214813"/>
          <a:ext cx="10668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53" name="Equation" r:id="rId7" imgW="1066800" imgH="800100" progId="Equation.DSMT4">
                  <p:embed/>
                </p:oleObj>
              </mc:Choice>
              <mc:Fallback>
                <p:oleObj name="Equation" r:id="rId7" imgW="1066800" imgH="800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22663" y="4214813"/>
                        <a:ext cx="1066800" cy="800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3370728"/>
              </p:ext>
            </p:extLst>
          </p:nvPr>
        </p:nvGraphicFramePr>
        <p:xfrm>
          <a:off x="5931151" y="4979988"/>
          <a:ext cx="4191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54" name="Equation" r:id="rId9" imgW="419100" imgH="800100" progId="Equation.DSMT4">
                  <p:embed/>
                </p:oleObj>
              </mc:Choice>
              <mc:Fallback>
                <p:oleObj name="Equation" r:id="rId9" imgW="419100" imgH="800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931151" y="4979988"/>
                        <a:ext cx="419100" cy="800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4735358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3"/>
          </p:nvPr>
        </p:nvSpPr>
        <p:spPr>
          <a:xfrm>
            <a:off x="1015283" y="6246670"/>
            <a:ext cx="5567837" cy="264965"/>
          </a:xfrm>
        </p:spPr>
        <p:txBody>
          <a:bodyPr/>
          <a:lstStyle/>
          <a:p>
            <a:pPr>
              <a:defRPr/>
            </a:pPr>
            <a:r>
              <a:rPr lang="en-US" smtClean="0"/>
              <a:t>3.8.2: Geometric Sequences</a:t>
            </a:r>
            <a:endParaRPr lang="en-US" dirty="0"/>
          </a:p>
        </p:txBody>
      </p:sp>
      <p:sp>
        <p:nvSpPr>
          <p:cNvPr id="6" name="Subtitle 1"/>
          <p:cNvSpPr txBox="1">
            <a:spLocks/>
          </p:cNvSpPr>
          <p:nvPr/>
        </p:nvSpPr>
        <p:spPr bwMode="auto">
          <a:xfrm>
            <a:off x="641350" y="629790"/>
            <a:ext cx="7854950" cy="5009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ea typeface="MS PGothic" charset="0"/>
                <a:cs typeface="MS PGothic" charset="0"/>
              </a:rPr>
              <a:t>Guided Practice: </a:t>
            </a:r>
            <a:r>
              <a:rPr lang="en-US" sz="2800" b="1" smtClean="0">
                <a:solidFill>
                  <a:srgbClr val="000090"/>
                </a:solidFill>
                <a:ea typeface="MS PGothic" charset="0"/>
                <a:cs typeface="MS PGothic" charset="0"/>
              </a:rPr>
              <a:t>Example 3, </a:t>
            </a:r>
            <a:r>
              <a:rPr lang="en-US" sz="2800" b="1" i="1" dirty="0" smtClean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  <a:endParaRPr lang="en-US" sz="2800" b="1" dirty="0" smtClean="0">
              <a:solidFill>
                <a:srgbClr val="000090"/>
              </a:solidFill>
              <a:ea typeface="MS PGothic" charset="0"/>
              <a:cs typeface="MS PGothic" charset="0"/>
            </a:endParaRPr>
          </a:p>
          <a:p>
            <a:endParaRPr lang="en-US" dirty="0" smtClean="0">
              <a:ea typeface="MS PGothic" charset="0"/>
              <a:cs typeface="MS PGothic" charset="0"/>
            </a:endParaRPr>
          </a:p>
          <a:p>
            <a:endParaRPr lang="en-US" dirty="0">
              <a:ea typeface="MS PGothic" charset="0"/>
              <a:cs typeface="MS PGothic" charset="0"/>
            </a:endParaRPr>
          </a:p>
        </p:txBody>
      </p:sp>
      <p:pic>
        <p:nvPicPr>
          <p:cNvPr id="7" name="Picture 4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877002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49" y="595582"/>
            <a:ext cx="7862571" cy="49974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Key Concepts</a:t>
            </a:r>
            <a:endParaRPr lang="en-US" sz="2000" b="1" dirty="0" smtClean="0">
              <a:ea typeface="+mn-ea"/>
            </a:endParaRP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A </a:t>
            </a:r>
            <a:r>
              <a:rPr lang="en-US" dirty="0"/>
              <a:t>geometric sequence is a list of terms separated by a </a:t>
            </a:r>
            <a:r>
              <a:rPr lang="en-US" b="1" dirty="0"/>
              <a:t>constant ratio</a:t>
            </a:r>
            <a:r>
              <a:rPr lang="en-US" dirty="0"/>
              <a:t>, the number multiplied by each consecutive term in a geometric sequence.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A </a:t>
            </a:r>
            <a:r>
              <a:rPr lang="en-US" dirty="0"/>
              <a:t>geometric sequence is an exponential function with a domain of positive consecutive integers in which the ratio between any two consecutive terms is equal.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The rule for a geometric sequence can be expressed either explicitly or recursively.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6270E78-E23D-7748-ACDE-2A48DE59FD1C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3.8.2: Geometric Sequences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5523680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70" name="Equation" r:id="rId3" imgW="190500" imgH="330200" progId="Equation.DSMT4">
                  <p:embed/>
                </p:oleObj>
              </mc:Choice>
              <mc:Fallback>
                <p:oleObj name="Equation" r:id="rId3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154718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71" name="Equation" r:id="rId5" imgW="190500" imgH="330200" progId="Equation.DSMT4">
                  <p:embed/>
                </p:oleObj>
              </mc:Choice>
              <mc:Fallback>
                <p:oleObj name="Equation" r:id="rId5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149953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72" name="Equation" r:id="rId6" imgW="190500" imgH="330200" progId="Equation.DSMT4">
                  <p:embed/>
                </p:oleObj>
              </mc:Choice>
              <mc:Fallback>
                <p:oleObj name="Equation" r:id="rId6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328643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73" name="Equation" r:id="rId7" imgW="190500" imgH="330200" progId="Equation.DSMT4">
                  <p:embed/>
                </p:oleObj>
              </mc:Choice>
              <mc:Fallback>
                <p:oleObj name="Equation" r:id="rId7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321012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74" name="Equation" r:id="rId8" imgW="190500" imgH="330200" progId="Equation.DSMT4">
                  <p:embed/>
                </p:oleObj>
              </mc:Choice>
              <mc:Fallback>
                <p:oleObj name="Equation" r:id="rId8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5729612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75" name="Equation" r:id="rId9" imgW="190500" imgH="330200" progId="Equation.DSMT4">
                  <p:embed/>
                </p:oleObj>
              </mc:Choice>
              <mc:Fallback>
                <p:oleObj name="Equation" r:id="rId9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346817"/>
              </p:ext>
            </p:extLst>
          </p:nvPr>
        </p:nvGraphicFramePr>
        <p:xfrm>
          <a:off x="7391400" y="4178300"/>
          <a:ext cx="190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76" name="Equation" r:id="rId10" imgW="190500" imgH="330200" progId="Equation.DSMT4">
                  <p:embed/>
                </p:oleObj>
              </mc:Choice>
              <mc:Fallback>
                <p:oleObj name="Equation" r:id="rId10" imgW="190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1400" y="4178300"/>
                        <a:ext cx="190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595582"/>
            <a:ext cx="7969626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>
                <a:ea typeface="+mn-ea"/>
              </a:rPr>
              <a:t>Key </a:t>
            </a:r>
            <a:r>
              <a:rPr lang="en-US" sz="2800" b="1" dirty="0" smtClean="0">
                <a:ea typeface="+mn-ea"/>
              </a:rPr>
              <a:t>Concepts, </a:t>
            </a:r>
            <a:r>
              <a:rPr lang="en-US" sz="2800" b="1" i="1" dirty="0" smtClean="0">
                <a:ea typeface="+mn-ea"/>
              </a:rPr>
              <a:t>continued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The </a:t>
            </a:r>
            <a:r>
              <a:rPr lang="en-US" dirty="0"/>
              <a:t>explicit rule for a geometric sequence is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a</a:t>
            </a:r>
            <a:r>
              <a:rPr lang="en-US" i="1" baseline="-25000" dirty="0" smtClean="0"/>
              <a:t>n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i="1" dirty="0"/>
              <a:t>a</a:t>
            </a:r>
            <a:r>
              <a:rPr lang="en-US" baseline="-25000" dirty="0"/>
              <a:t>1</a:t>
            </a:r>
            <a:r>
              <a:rPr lang="en-US" dirty="0"/>
              <a:t> • </a:t>
            </a:r>
            <a:r>
              <a:rPr lang="en-US" i="1" dirty="0"/>
              <a:t>r </a:t>
            </a:r>
            <a:r>
              <a:rPr lang="en-US" i="1" baseline="30000" dirty="0"/>
              <a:t>n</a:t>
            </a:r>
            <a:r>
              <a:rPr lang="en-US" baseline="30000" dirty="0"/>
              <a:t> – 1</a:t>
            </a:r>
            <a:r>
              <a:rPr lang="en-US" dirty="0"/>
              <a:t>, where </a:t>
            </a:r>
            <a:r>
              <a:rPr lang="en-US" i="1" dirty="0"/>
              <a:t>a</a:t>
            </a:r>
            <a:r>
              <a:rPr lang="en-US" baseline="-25000" dirty="0"/>
              <a:t>1</a:t>
            </a:r>
            <a:r>
              <a:rPr lang="en-US" dirty="0"/>
              <a:t> is the first term in the sequence, </a:t>
            </a:r>
            <a:r>
              <a:rPr lang="en-US" i="1" dirty="0"/>
              <a:t>n</a:t>
            </a:r>
            <a:r>
              <a:rPr lang="en-US" dirty="0"/>
              <a:t> is the term, </a:t>
            </a:r>
            <a:r>
              <a:rPr lang="en-US" i="1" dirty="0"/>
              <a:t>r</a:t>
            </a:r>
            <a:r>
              <a:rPr lang="en-US" dirty="0"/>
              <a:t> is the constant ratio, and </a:t>
            </a:r>
            <a:r>
              <a:rPr lang="en-US" i="1" dirty="0"/>
              <a:t>a</a:t>
            </a:r>
            <a:r>
              <a:rPr lang="en-US" i="1" baseline="-25000" dirty="0"/>
              <a:t>n</a:t>
            </a:r>
            <a:r>
              <a:rPr lang="en-US" dirty="0"/>
              <a:t> is the </a:t>
            </a:r>
            <a:r>
              <a:rPr lang="en-US" i="1" dirty="0"/>
              <a:t>n</a:t>
            </a:r>
            <a:r>
              <a:rPr lang="en-US" dirty="0"/>
              <a:t>th term in the sequence.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The </a:t>
            </a:r>
            <a:r>
              <a:rPr lang="en-US" dirty="0"/>
              <a:t>recursive rule for a geometric sequence is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a</a:t>
            </a:r>
            <a:r>
              <a:rPr lang="en-US" i="1" baseline="-25000" dirty="0" smtClean="0"/>
              <a:t>n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i="1" dirty="0"/>
              <a:t>a</a:t>
            </a:r>
            <a:r>
              <a:rPr lang="en-US" i="1" baseline="-25000" dirty="0"/>
              <a:t>n </a:t>
            </a:r>
            <a:r>
              <a:rPr lang="en-US" baseline="-25000" dirty="0"/>
              <a:t>– 1</a:t>
            </a:r>
            <a:r>
              <a:rPr lang="en-US" dirty="0"/>
              <a:t> • </a:t>
            </a:r>
            <a:r>
              <a:rPr lang="en-US" i="1" dirty="0"/>
              <a:t>r</a:t>
            </a:r>
            <a:r>
              <a:rPr lang="en-US" dirty="0"/>
              <a:t>, where </a:t>
            </a:r>
            <a:r>
              <a:rPr lang="en-US" i="1" dirty="0"/>
              <a:t>a</a:t>
            </a:r>
            <a:r>
              <a:rPr lang="en-US" i="1" baseline="-25000" dirty="0"/>
              <a:t>n</a:t>
            </a:r>
            <a:r>
              <a:rPr lang="en-US" dirty="0"/>
              <a:t> is the </a:t>
            </a:r>
            <a:r>
              <a:rPr lang="en-US" i="1" dirty="0"/>
              <a:t>n</a:t>
            </a:r>
            <a:r>
              <a:rPr lang="en-US" dirty="0"/>
              <a:t>th term in the sequence, </a:t>
            </a:r>
            <a:r>
              <a:rPr lang="en-US" i="1" dirty="0"/>
              <a:t>a</a:t>
            </a:r>
            <a:r>
              <a:rPr lang="en-US" i="1" baseline="-25000" dirty="0"/>
              <a:t>n </a:t>
            </a:r>
            <a:r>
              <a:rPr lang="en-US" baseline="-25000" dirty="0"/>
              <a:t>– 1</a:t>
            </a:r>
            <a:r>
              <a:rPr lang="en-US" dirty="0"/>
              <a:t> is the previous term, and </a:t>
            </a:r>
            <a:r>
              <a:rPr lang="en-US" i="1" dirty="0"/>
              <a:t>r</a:t>
            </a:r>
            <a:r>
              <a:rPr lang="en-US" dirty="0"/>
              <a:t> is the constant ratio.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457200" indent="-457200">
              <a:buFont typeface="Arial"/>
              <a:buChar char="•"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sz="2800" b="1" i="1" dirty="0" smtClean="0">
              <a:ea typeface="+mn-ea"/>
            </a:endParaRP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endParaRPr lang="en-US" dirty="0" smtClean="0">
              <a:ea typeface="+mn-e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E4519B1-7029-6247-A3CF-7DEB78894A92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3.8.2: Geometric Sequences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Common Errors/Misconceptions</a:t>
            </a:r>
            <a:endParaRPr lang="en-US" sz="2000" dirty="0" smtClean="0">
              <a:ea typeface="+mn-ea"/>
            </a:endParaRP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identifying a non-geometric sequence as geometric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/>
              <a:t>defining the constant ratio, </a:t>
            </a:r>
            <a:r>
              <a:rPr lang="en-US" i="1" dirty="0"/>
              <a:t>r</a:t>
            </a:r>
            <a:r>
              <a:rPr lang="en-US" dirty="0"/>
              <a:t>, in a decreasing sequence as a number greater than 1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incorrectly </a:t>
            </a:r>
            <a:r>
              <a:rPr lang="en-US" dirty="0"/>
              <a:t>using the order of operations when finding the </a:t>
            </a:r>
            <a:r>
              <a:rPr lang="en-US" i="1" dirty="0"/>
              <a:t>n</a:t>
            </a:r>
            <a:r>
              <a:rPr lang="en-US" dirty="0"/>
              <a:t>th term in a geometric sequence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forgetting to identify the first term when defining a geometric sequence recursively</a:t>
            </a:r>
          </a:p>
        </p:txBody>
      </p:sp>
      <p:sp>
        <p:nvSpPr>
          <p:cNvPr id="21507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61CA2CB-5E55-4944-A924-36ED15748A88}" type="slidenum">
              <a:rPr lang="en-US" sz="1800">
                <a:solidFill>
                  <a:srgbClr val="000000"/>
                </a:solidFill>
                <a:latin typeface="Arial"/>
                <a:ea typeface="MS PGothic" charset="0"/>
                <a:cs typeface="MS PGothic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800" dirty="0">
              <a:solidFill>
                <a:srgbClr val="000000"/>
              </a:solidFill>
              <a:latin typeface="Arial"/>
              <a:ea typeface="MS PGothic" charset="0"/>
              <a:cs typeface="MS PGothic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3.8.2: Geometric Sequences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ubtitle 1"/>
          <p:cNvSpPr>
            <a:spLocks noGrp="1"/>
          </p:cNvSpPr>
          <p:nvPr>
            <p:ph type="subTitle" idx="1"/>
          </p:nvPr>
        </p:nvSpPr>
        <p:spPr>
          <a:xfrm>
            <a:off x="641349" y="641350"/>
            <a:ext cx="8061885" cy="4997450"/>
          </a:xfrm>
        </p:spPr>
        <p:txBody>
          <a:bodyPr/>
          <a:lstStyle/>
          <a:p>
            <a:pPr eaLnBrk="1" hangingPunct="1"/>
            <a:r>
              <a:rPr lang="en-US" sz="2800" b="1" dirty="0"/>
              <a:t>Guided </a:t>
            </a:r>
            <a:r>
              <a:rPr lang="en-US" sz="2800" b="1" dirty="0" smtClean="0"/>
              <a:t>Practice</a:t>
            </a:r>
            <a:endParaRPr lang="en-US" sz="2000" b="1" dirty="0"/>
          </a:p>
          <a:p>
            <a:pPr eaLnBrk="1" hangingPunct="1"/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1</a:t>
            </a:r>
            <a:endParaRPr lang="en-US" sz="1100" b="1" dirty="0">
              <a:solidFill>
                <a:srgbClr val="558ED5"/>
              </a:solidFill>
            </a:endParaRPr>
          </a:p>
          <a:p>
            <a:r>
              <a:rPr lang="en-US" dirty="0"/>
              <a:t>Find the constant ratio, write the explicit formula, and find the seventh term for the following geometric sequence.</a:t>
            </a:r>
          </a:p>
          <a:p>
            <a:pPr lvl="1" algn="l"/>
            <a:r>
              <a:rPr lang="en-US" dirty="0">
                <a:solidFill>
                  <a:schemeClr val="tx1"/>
                </a:solidFill>
              </a:rPr>
              <a:t>3, 1.5, 0.75, 0.375, …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98F616-E243-784C-ADDB-FC1FAF542744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3.8.2: Geometric Sequences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47598" cy="49974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/>
              <a:t>Guided </a:t>
            </a:r>
            <a:r>
              <a:rPr lang="en-US" sz="2800" b="1" dirty="0" smtClean="0"/>
              <a:t>Practice: </a:t>
            </a:r>
            <a:r>
              <a:rPr lang="en-US" sz="2800" b="1" dirty="0" smtClean="0">
                <a:solidFill>
                  <a:srgbClr val="000090"/>
                </a:solidFill>
              </a:rPr>
              <a:t>Example 1,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  <a:endParaRPr lang="en-US" sz="1100" baseline="30000" dirty="0"/>
          </a:p>
          <a:p>
            <a:pPr marL="514350" indent="-514350">
              <a:buFont typeface="+mj-lt"/>
              <a:buAutoNum type="arabicPeriod"/>
            </a:pPr>
            <a:r>
              <a:rPr lang="en-US" sz="2800" b="1" dirty="0">
                <a:solidFill>
                  <a:srgbClr val="660066"/>
                </a:solidFill>
              </a:rPr>
              <a:t>Find the constant ratio by dividing two successive terms.</a:t>
            </a:r>
          </a:p>
          <a:p>
            <a:pPr lvl="2" algn="l"/>
            <a:r>
              <a:rPr lang="en-US" dirty="0">
                <a:solidFill>
                  <a:srgbClr val="000000"/>
                </a:solidFill>
              </a:rPr>
              <a:t>1.5 ÷ 3 = 0.5</a:t>
            </a:r>
          </a:p>
          <a:p>
            <a:pPr lvl="1" algn="l"/>
            <a:endParaRPr lang="en-US" dirty="0">
              <a:solidFill>
                <a:schemeClr val="tx1"/>
              </a:solidFill>
            </a:endParaRPr>
          </a:p>
          <a:p>
            <a:pPr lvl="1" algn="l"/>
            <a:endParaRPr lang="en-US" dirty="0">
              <a:solidFill>
                <a:schemeClr val="tx1"/>
              </a:solidFill>
            </a:endParaRPr>
          </a:p>
          <a:p>
            <a:pPr lvl="1" algn="l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3714D1-3EA9-6C48-9293-DF4C317D6D87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3.8.2: Geometric Sequences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1, </a:t>
            </a:r>
            <a:r>
              <a:rPr lang="en-US" sz="2800" b="1" i="1" dirty="0" smtClean="0">
                <a:solidFill>
                  <a:srgbClr val="000090"/>
                </a:solidFill>
              </a:rPr>
              <a:t>continued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US" sz="2800" b="1" dirty="0">
                <a:solidFill>
                  <a:srgbClr val="660066"/>
                </a:solidFill>
              </a:rPr>
              <a:t>Confirm that the ratio is the same between all of the terms.</a:t>
            </a:r>
          </a:p>
          <a:p>
            <a:pPr lvl="2" algn="l"/>
            <a:r>
              <a:rPr lang="en-US" dirty="0">
                <a:solidFill>
                  <a:schemeClr val="tx1"/>
                </a:solidFill>
              </a:rPr>
              <a:t>0.75 ÷ 1.5 = 0.5 and 0.375 ÷ 0.75 = 0.5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3.8.2: Geometric Sequences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994859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1,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514350" indent="-514350">
              <a:spcAft>
                <a:spcPts val="1200"/>
              </a:spcAft>
              <a:buFont typeface="+mj-lt"/>
              <a:buAutoNum type="arabicPeriod" startAt="3"/>
            </a:pPr>
            <a:r>
              <a:rPr lang="en-US" sz="2800" b="1" dirty="0" smtClean="0">
                <a:solidFill>
                  <a:srgbClr val="660066"/>
                </a:solidFill>
              </a:rPr>
              <a:t>Identify the first term (</a:t>
            </a:r>
            <a:r>
              <a:rPr lang="en-US" sz="2800" b="1" i="1" dirty="0" smtClean="0">
                <a:solidFill>
                  <a:srgbClr val="660066"/>
                </a:solidFill>
              </a:rPr>
              <a:t>a</a:t>
            </a:r>
            <a:r>
              <a:rPr lang="en-US" sz="2800" b="1" baseline="-25000" dirty="0" smtClean="0">
                <a:solidFill>
                  <a:srgbClr val="660066"/>
                </a:solidFill>
              </a:rPr>
              <a:t>1</a:t>
            </a:r>
            <a:r>
              <a:rPr lang="en-US" sz="2800" b="1" dirty="0" smtClean="0">
                <a:solidFill>
                  <a:srgbClr val="660066"/>
                </a:solidFill>
              </a:rPr>
              <a:t>).</a:t>
            </a:r>
          </a:p>
          <a:p>
            <a:pPr lvl="2" algn="l"/>
            <a:r>
              <a:rPr lang="en-US" i="1" dirty="0" smtClean="0">
                <a:solidFill>
                  <a:schemeClr val="tx1"/>
                </a:solidFill>
              </a:rPr>
              <a:t>a</a:t>
            </a:r>
            <a:r>
              <a:rPr lang="en-US" baseline="-25000" dirty="0" smtClean="0">
                <a:solidFill>
                  <a:schemeClr val="tx1"/>
                </a:solidFill>
              </a:rPr>
              <a:t>1</a:t>
            </a:r>
            <a:r>
              <a:rPr lang="en-US" dirty="0" smtClean="0">
                <a:solidFill>
                  <a:schemeClr val="tx1"/>
                </a:solidFill>
              </a:rPr>
              <a:t> = 3</a:t>
            </a:r>
            <a:endParaRPr lang="en-US" dirty="0">
              <a:solidFill>
                <a:srgbClr val="000000"/>
              </a:solidFill>
            </a:endParaRPr>
          </a:p>
          <a:p>
            <a:pPr lvl="1" algn="l"/>
            <a:endParaRPr lang="fr-FR" dirty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 startAt="3"/>
            </a:pPr>
            <a:endParaRPr lang="en-US" sz="2800" b="1" dirty="0">
              <a:solidFill>
                <a:srgbClr val="660066"/>
              </a:solidFill>
            </a:endParaRPr>
          </a:p>
          <a:p>
            <a:pPr lvl="1" algn="l"/>
            <a:endParaRPr lang="en-US" dirty="0">
              <a:solidFill>
                <a:srgbClr val="000000"/>
              </a:solidFill>
            </a:endParaRPr>
          </a:p>
          <a:p>
            <a:pPr lvl="1" algn="l"/>
            <a:endParaRPr lang="en-US" sz="4400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3.8.2: Geometric Sequences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72008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982032" cy="4998233"/>
          </a:xfrm>
        </p:spPr>
        <p:txBody>
          <a:bodyPr>
            <a:normAutofit/>
          </a:bodyPr>
          <a:lstStyle/>
          <a:p>
            <a:r>
              <a:rPr lang="en-US" sz="2800" b="1" dirty="0"/>
              <a:t>Guided Practice: </a:t>
            </a:r>
            <a:r>
              <a:rPr lang="en-US" sz="2800" b="1" dirty="0">
                <a:solidFill>
                  <a:srgbClr val="000090"/>
                </a:solidFill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</a:rPr>
              <a:t>1,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aseline="30000" dirty="0"/>
          </a:p>
          <a:p>
            <a:pPr marL="514350" indent="-514350">
              <a:buFont typeface="+mj-lt"/>
              <a:buAutoNum type="arabicPeriod" startAt="4"/>
            </a:pPr>
            <a:r>
              <a:rPr lang="en-US" sz="2800" b="1" dirty="0">
                <a:solidFill>
                  <a:srgbClr val="660066"/>
                </a:solidFill>
              </a:rPr>
              <a:t>Write the explicit formula.</a:t>
            </a:r>
          </a:p>
          <a:p>
            <a:pPr lvl="2" algn="l"/>
            <a:r>
              <a:rPr lang="en-US" i="1" dirty="0">
                <a:solidFill>
                  <a:schemeClr val="tx1"/>
                </a:solidFill>
              </a:rPr>
              <a:t>a</a:t>
            </a:r>
            <a:r>
              <a:rPr lang="en-US" i="1" baseline="-25000" dirty="0">
                <a:solidFill>
                  <a:schemeClr val="tx1"/>
                </a:solidFill>
              </a:rPr>
              <a:t>n</a:t>
            </a:r>
            <a:r>
              <a:rPr lang="en-US" dirty="0">
                <a:solidFill>
                  <a:schemeClr val="tx1"/>
                </a:solidFill>
              </a:rPr>
              <a:t> = </a:t>
            </a:r>
            <a:r>
              <a:rPr lang="en-US" i="1" dirty="0">
                <a:solidFill>
                  <a:schemeClr val="tx1"/>
                </a:solidFill>
              </a:rPr>
              <a:t>a</a:t>
            </a:r>
            <a:r>
              <a:rPr lang="en-US" baseline="-25000" dirty="0">
                <a:solidFill>
                  <a:schemeClr val="tx1"/>
                </a:solidFill>
              </a:rPr>
              <a:t>1</a:t>
            </a:r>
            <a:r>
              <a:rPr lang="en-US" dirty="0">
                <a:solidFill>
                  <a:schemeClr val="tx1"/>
                </a:solidFill>
              </a:rPr>
              <a:t> • </a:t>
            </a:r>
            <a:r>
              <a:rPr lang="en-US" i="1" dirty="0">
                <a:solidFill>
                  <a:schemeClr val="tx1"/>
                </a:solidFill>
              </a:rPr>
              <a:t>r </a:t>
            </a:r>
            <a:r>
              <a:rPr lang="en-US" i="1" baseline="30000" dirty="0">
                <a:solidFill>
                  <a:schemeClr val="tx1"/>
                </a:solidFill>
              </a:rPr>
              <a:t>n</a:t>
            </a:r>
            <a:r>
              <a:rPr lang="en-US" baseline="30000" dirty="0">
                <a:solidFill>
                  <a:schemeClr val="tx1"/>
                </a:solidFill>
              </a:rPr>
              <a:t> – 1</a:t>
            </a: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</a:rPr>
              <a:t>		Explicit </a:t>
            </a:r>
            <a:r>
              <a:rPr lang="en-US" dirty="0">
                <a:solidFill>
                  <a:schemeClr val="tx1"/>
                </a:solidFill>
              </a:rPr>
              <a:t>formula for any given 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						geometric </a:t>
            </a:r>
            <a:r>
              <a:rPr lang="en-US" dirty="0">
                <a:solidFill>
                  <a:schemeClr val="tx1"/>
                </a:solidFill>
              </a:rPr>
              <a:t>sequence	</a:t>
            </a:r>
            <a:endParaRPr lang="en-US" sz="2000" dirty="0">
              <a:solidFill>
                <a:schemeClr val="tx1"/>
              </a:solidFill>
            </a:endParaRPr>
          </a:p>
          <a:p>
            <a:pPr lvl="2" algn="l"/>
            <a:r>
              <a:rPr lang="en-US" i="1" dirty="0">
                <a:solidFill>
                  <a:schemeClr val="tx1"/>
                </a:solidFill>
              </a:rPr>
              <a:t>a</a:t>
            </a:r>
            <a:r>
              <a:rPr lang="en-US" i="1" baseline="-25000" dirty="0">
                <a:solidFill>
                  <a:schemeClr val="tx1"/>
                </a:solidFill>
              </a:rPr>
              <a:t>n</a:t>
            </a:r>
            <a:r>
              <a:rPr lang="en-US" dirty="0">
                <a:solidFill>
                  <a:schemeClr val="tx1"/>
                </a:solidFill>
              </a:rPr>
              <a:t> = (3)(0.5)</a:t>
            </a:r>
            <a:r>
              <a:rPr lang="en-US" i="1" baseline="30000" dirty="0">
                <a:solidFill>
                  <a:schemeClr val="tx1"/>
                </a:solidFill>
              </a:rPr>
              <a:t>n </a:t>
            </a:r>
            <a:r>
              <a:rPr lang="en-US" baseline="30000" dirty="0">
                <a:solidFill>
                  <a:schemeClr val="tx1"/>
                </a:solidFill>
              </a:rPr>
              <a:t>– 1</a:t>
            </a:r>
            <a:r>
              <a:rPr lang="en-US" dirty="0">
                <a:solidFill>
                  <a:schemeClr val="tx1"/>
                </a:solidFill>
              </a:rPr>
              <a:t> 	</a:t>
            </a:r>
            <a:r>
              <a:rPr lang="en-US" dirty="0" smtClean="0">
                <a:solidFill>
                  <a:schemeClr val="tx1"/>
                </a:solidFill>
              </a:rPr>
              <a:t>	Substitute </a:t>
            </a:r>
            <a:r>
              <a:rPr lang="en-US" dirty="0">
                <a:solidFill>
                  <a:schemeClr val="tx1"/>
                </a:solidFill>
              </a:rPr>
              <a:t>values for </a:t>
            </a:r>
            <a:r>
              <a:rPr lang="en-US" i="1" dirty="0">
                <a:solidFill>
                  <a:schemeClr val="tx1"/>
                </a:solidFill>
              </a:rPr>
              <a:t>a</a:t>
            </a:r>
            <a:r>
              <a:rPr lang="en-US" baseline="-25000" dirty="0">
                <a:solidFill>
                  <a:schemeClr val="tx1"/>
                </a:solidFill>
              </a:rPr>
              <a:t>1</a:t>
            </a:r>
            <a:r>
              <a:rPr lang="en-US" dirty="0">
                <a:solidFill>
                  <a:schemeClr val="tx1"/>
                </a:solidFill>
              </a:rPr>
              <a:t> and </a:t>
            </a:r>
            <a:r>
              <a:rPr lang="en-US" i="1" dirty="0">
                <a:solidFill>
                  <a:schemeClr val="tx1"/>
                </a:solidFill>
              </a:rPr>
              <a:t>n</a:t>
            </a:r>
            <a:r>
              <a:rPr lang="en-US" dirty="0">
                <a:solidFill>
                  <a:schemeClr val="tx1"/>
                </a:solidFill>
              </a:rPr>
              <a:t>.	</a:t>
            </a:r>
            <a:endParaRPr lang="en-US" sz="2000" dirty="0">
              <a:solidFill>
                <a:schemeClr val="tx1"/>
              </a:solidFill>
            </a:endParaRPr>
          </a:p>
          <a:p>
            <a:pPr lvl="2" algn="l"/>
            <a:r>
              <a:rPr lang="en-US" dirty="0"/>
              <a:t>	</a:t>
            </a:r>
          </a:p>
          <a:p>
            <a:pPr lvl="1"/>
            <a:endParaRPr lang="en-US" i="1" dirty="0"/>
          </a:p>
          <a:p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28DBB7-6366-7443-A6B3-31C63E357D05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3.8.2: Geometric Sequences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165209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nhanced Instruc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9813</TotalTime>
  <Words>542</Words>
  <Application>Microsoft Macintosh PowerPoint</Application>
  <PresentationFormat>On-screen Show (4:3)</PresentationFormat>
  <Paragraphs>126</Paragraphs>
  <Slides>17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Enhanced Instruction template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176</cp:revision>
  <dcterms:created xsi:type="dcterms:W3CDTF">2012-02-22T19:14:19Z</dcterms:created>
  <dcterms:modified xsi:type="dcterms:W3CDTF">2012-06-05T14:51:12Z</dcterms:modified>
  <cp:category/>
</cp:coreProperties>
</file>