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7" r:id="rId2"/>
    <p:sldId id="266" r:id="rId3"/>
    <p:sldId id="268" r:id="rId4"/>
    <p:sldId id="277" r:id="rId5"/>
    <p:sldId id="278" r:id="rId6"/>
    <p:sldId id="279" r:id="rId7"/>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57" autoAdjust="0"/>
  </p:normalViewPr>
  <p:slideViewPr>
    <p:cSldViewPr snapToGrid="0" snapToObjects="1" showGuides="1">
      <p:cViewPr varScale="1">
        <p:scale>
          <a:sx n="89" d="100"/>
          <a:sy n="89" d="100"/>
        </p:scale>
        <p:origin x="-93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u="none" dirty="0" smtClean="0"/>
              <a:t>http://</a:t>
            </a:r>
            <a:r>
              <a:rPr lang="en-US" u="none" dirty="0" err="1" smtClean="0"/>
              <a:t>walch.com</a:t>
            </a:r>
            <a:r>
              <a:rPr lang="en-US" u="none" dirty="0" smtClean="0"/>
              <a:t>/</a:t>
            </a:r>
            <a:r>
              <a:rPr lang="en-US" u="none" dirty="0" err="1" smtClean="0"/>
              <a:t>wu</a:t>
            </a:r>
            <a:r>
              <a:rPr lang="en-US" u="none" dirty="0" smtClean="0"/>
              <a:t>/CAU3L8S1Aquarium</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 </a:t>
            </a:r>
            <a:r>
              <a:rPr lang="de-DE" sz="1200" b="0" i="0" u="none" strike="noStrike" kern="1200" baseline="0" dirty="0" smtClean="0">
                <a:solidFill>
                  <a:schemeClr val="tx1"/>
                </a:solidFill>
                <a:latin typeface="Arial"/>
                <a:ea typeface="ＭＳ Ｐゴシック" charset="0"/>
                <a:cs typeface="ＭＳ Ｐゴシック" charset="0"/>
              </a:rPr>
              <a:t>MCC9–12.F.BF.2</a:t>
            </a: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4</a:t>
            </a:fld>
            <a:endParaRPr lang="en-US" dirty="0"/>
          </a:p>
        </p:txBody>
      </p:sp>
    </p:spTree>
    <p:extLst>
      <p:ext uri="{BB962C8B-B14F-4D97-AF65-F5344CB8AC3E}">
        <p14:creationId xmlns:p14="http://schemas.microsoft.com/office/powerpoint/2010/main" val="111802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kern="1200" baseline="0" dirty="0" smtClean="0">
                <a:solidFill>
                  <a:schemeClr val="tx1"/>
                </a:solidFill>
                <a:latin typeface="Arial"/>
                <a:ea typeface="ＭＳ Ｐゴシック" charset="0"/>
                <a:cs typeface="ＭＳ Ｐゴシック" charset="0"/>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be recognizing patterns to determine if a list of numbers is an arithmetic sequence.</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be identifying common differences in order to write an explicit or recursive formula to represent an arithmetic sequence.</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The warm-up gives the students practice with identifying patterns and determining the common difference, which they will need to do during the lesson.</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6</a:t>
            </a:fld>
            <a:endParaRPr lang="en-US" dirty="0"/>
          </a:p>
        </p:txBody>
      </p:sp>
    </p:spTree>
    <p:extLst>
      <p:ext uri="{BB962C8B-B14F-4D97-AF65-F5344CB8AC3E}">
        <p14:creationId xmlns:p14="http://schemas.microsoft.com/office/powerpoint/2010/main" val="3543972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27152" y="6393706"/>
            <a:ext cx="5471926" cy="274021"/>
          </a:xfrm>
        </p:spPr>
        <p:txBody>
          <a:bodyPr/>
          <a:lstStyle>
            <a:lvl1pPr algn="l">
              <a:defRPr sz="1600">
                <a:solidFill>
                  <a:srgbClr val="008000"/>
                </a:solidFill>
              </a:defRPr>
            </a:lvl1pPr>
          </a:lstStyle>
          <a:p>
            <a:pPr>
              <a:defRPr/>
            </a:pPr>
            <a:r>
              <a:rPr lang="en-US" dirty="0" smtClean="0"/>
              <a:t>3.8.1: Arithmetic Sequences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3.8.1: Arithmetic Sequences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8S1Aquarium"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smtClean="0"/>
              <a:t>3.8.1: Arithmetic Sequences</a:t>
            </a:r>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855854"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spcAft>
                <a:spcPts val="1800"/>
              </a:spcAft>
            </a:pPr>
            <a:r>
              <a:rPr lang="en-US" dirty="0">
                <a:latin typeface="Arial"/>
                <a:cs typeface="Arial"/>
              </a:rPr>
              <a:t>Just as Julian finished his homework, he went to feed his fish and accidentally dropped his homework in the fish tank. He was working on patterns of numbers and the last number in four of the patterns was washed away by the water in the fish tank. Julian needs help recreating his patterns. Describe the pattern and determine the next number in the list</a:t>
            </a:r>
            <a:r>
              <a:rPr lang="en-US" dirty="0" smtClean="0">
                <a:latin typeface="Arial"/>
                <a:cs typeface="Arial"/>
              </a:rPr>
              <a:t>.</a:t>
            </a:r>
          </a:p>
          <a:p>
            <a:pPr marL="457200" indent="-457200">
              <a:spcAft>
                <a:spcPts val="1800"/>
              </a:spcAft>
              <a:buFont typeface="+mj-lt"/>
              <a:buAutoNum type="arabicPeriod"/>
            </a:pPr>
            <a:r>
              <a:rPr lang="en-US" dirty="0">
                <a:latin typeface="Arial"/>
                <a:cs typeface="Arial"/>
              </a:rPr>
              <a:t>1, 3, 5, 7, </a:t>
            </a:r>
            <a:r>
              <a:rPr lang="en-US" dirty="0" smtClean="0">
                <a:latin typeface="Arial"/>
                <a:cs typeface="Arial"/>
              </a:rPr>
              <a:t>…</a:t>
            </a:r>
            <a:endParaRPr lang="en-US" dirty="0">
              <a:latin typeface="Arial"/>
              <a:cs typeface="Arial"/>
            </a:endParaRPr>
          </a:p>
          <a:p>
            <a:pPr marL="457200" indent="-457200">
              <a:spcAft>
                <a:spcPts val="1800"/>
              </a:spcAft>
              <a:buFont typeface="+mj-lt"/>
              <a:buAutoNum type="arabicPeriod"/>
            </a:pPr>
            <a:r>
              <a:rPr lang="en-US" dirty="0">
                <a:latin typeface="Arial"/>
                <a:cs typeface="Arial"/>
              </a:rPr>
              <a:t>13, 18, 23, 28, …</a:t>
            </a:r>
          </a:p>
          <a:p>
            <a:pPr marL="457200" indent="-457200">
              <a:spcAft>
                <a:spcPts val="1800"/>
              </a:spcAft>
              <a:buFont typeface="+mj-lt"/>
              <a:buAutoNum type="arabicPeriod"/>
            </a:pPr>
            <a:r>
              <a:rPr lang="en-US" dirty="0" smtClean="0">
                <a:latin typeface="Arial"/>
                <a:cs typeface="Arial"/>
              </a:rPr>
              <a:t>7</a:t>
            </a:r>
            <a:r>
              <a:rPr lang="en-US" dirty="0">
                <a:latin typeface="Arial"/>
                <a:cs typeface="Arial"/>
              </a:rPr>
              <a:t>, 4, 1, –2, –5, …</a:t>
            </a:r>
          </a:p>
          <a:p>
            <a:pPr marL="457200" indent="-457200">
              <a:buFont typeface="+mj-lt"/>
              <a:buAutoNum type="arabicPeriod"/>
            </a:pPr>
            <a:r>
              <a:rPr lang="en-US" dirty="0" smtClean="0">
                <a:latin typeface="Arial"/>
                <a:cs typeface="Arial"/>
              </a:rPr>
              <a:t>–</a:t>
            </a:r>
            <a:r>
              <a:rPr lang="en-US" dirty="0">
                <a:latin typeface="Arial"/>
                <a:cs typeface="Arial"/>
              </a:rPr>
              <a:t>22, –15, –8, –1, …</a:t>
            </a:r>
          </a:p>
          <a:p>
            <a:endParaRPr lang="en-US" dirty="0">
              <a:latin typeface="Arial"/>
              <a:cs typeface="Arial"/>
            </a:endParaRP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3.8.1: Arithmetic Sequences</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61409" y="641350"/>
            <a:ext cx="7812489" cy="4997450"/>
          </a:xfrm>
        </p:spPr>
        <p:txBody>
          <a:bodyPr/>
          <a:lstStyle/>
          <a:p>
            <a:pPr marL="457200" indent="-457200" algn="l">
              <a:spcAft>
                <a:spcPts val="1800"/>
              </a:spcAft>
              <a:buFont typeface="+mj-lt"/>
              <a:buAutoNum type="arabicPeriod"/>
            </a:pPr>
            <a:r>
              <a:rPr lang="en-US" dirty="0" smtClean="0"/>
              <a:t>1</a:t>
            </a:r>
            <a:r>
              <a:rPr lang="en-US" dirty="0"/>
              <a:t>, 3, 5, 7, </a:t>
            </a:r>
            <a:r>
              <a:rPr lang="en-US" dirty="0" smtClean="0"/>
              <a:t>…</a:t>
            </a:r>
            <a:endParaRPr lang="en-US" dirty="0"/>
          </a:p>
          <a:p>
            <a:pPr marL="800100" lvl="1" indent="-342900" algn="l">
              <a:buFont typeface="Arial"/>
              <a:buChar char="•"/>
            </a:pPr>
            <a:r>
              <a:rPr lang="en-US" sz="2400" dirty="0">
                <a:solidFill>
                  <a:srgbClr val="660066"/>
                </a:solidFill>
              </a:rPr>
              <a:t>In this list of numbers, each number is 2 more than the previous number. Add 2 to 7 to get the next number in the list. The next number in the list is 9.</a:t>
            </a:r>
          </a:p>
          <a:p>
            <a:pPr algn="l"/>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3</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3.8.1: Arithmetic Sequences</a:t>
            </a:r>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spcAft>
                <a:spcPts val="1200"/>
              </a:spcAft>
              <a:buFont typeface="+mj-lt"/>
              <a:buAutoNum type="arabicPeriod" startAt="2"/>
            </a:pPr>
            <a:r>
              <a:rPr lang="en-US" dirty="0"/>
              <a:t>13, 18, 23, 28, …</a:t>
            </a:r>
          </a:p>
          <a:p>
            <a:pPr marL="800100" lvl="1" indent="-342900" algn="l">
              <a:buFont typeface="Arial"/>
              <a:buChar char="•"/>
            </a:pPr>
            <a:r>
              <a:rPr lang="en-US" sz="2400" dirty="0">
                <a:solidFill>
                  <a:srgbClr val="660066"/>
                </a:solidFill>
              </a:rPr>
              <a:t>In this list of numbers, each number is 5 more than the previous number. Add 5 to 28 to get the next number in the list. The next number in the list is 33.</a:t>
            </a: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1529147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spcAft>
                <a:spcPts val="1200"/>
              </a:spcAft>
              <a:buFont typeface="+mj-lt"/>
              <a:buAutoNum type="arabicPeriod" startAt="3"/>
            </a:pPr>
            <a:r>
              <a:rPr lang="en-US" dirty="0" smtClean="0"/>
              <a:t>7</a:t>
            </a:r>
            <a:r>
              <a:rPr lang="en-US" dirty="0"/>
              <a:t>, 4, 1, –2, –5, …</a:t>
            </a:r>
          </a:p>
          <a:p>
            <a:pPr marL="800100" lvl="1" indent="-342900" algn="l">
              <a:buFont typeface="Arial"/>
              <a:buChar char="•"/>
            </a:pPr>
            <a:r>
              <a:rPr lang="en-US" sz="2400" dirty="0" smtClean="0">
                <a:solidFill>
                  <a:srgbClr val="660066"/>
                </a:solidFill>
              </a:rPr>
              <a:t>In </a:t>
            </a:r>
            <a:r>
              <a:rPr lang="en-US" sz="2400" dirty="0">
                <a:solidFill>
                  <a:srgbClr val="660066"/>
                </a:solidFill>
              </a:rPr>
              <a:t>this list of numbers, each number is 3 less than the previous number. Subtract 3 from –5 to get the next number in the list. The next number in the list is –8.</a:t>
            </a:r>
          </a:p>
          <a:p>
            <a:pPr lvl="1" algn="l"/>
            <a:endParaRPr lang="en-US" sz="2400" dirty="0">
              <a:solidFill>
                <a:srgbClr val="660066"/>
              </a:solidFill>
            </a:endParaRPr>
          </a:p>
          <a:p>
            <a:pPr algn="l"/>
            <a:endParaRPr lang="en-US"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5659831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spcAft>
                <a:spcPts val="1200"/>
              </a:spcAft>
              <a:buFont typeface="+mj-lt"/>
              <a:buAutoNum type="arabicPeriod" startAt="4"/>
            </a:pPr>
            <a:r>
              <a:rPr lang="en-US" dirty="0" smtClean="0"/>
              <a:t>–</a:t>
            </a:r>
            <a:r>
              <a:rPr lang="en-US" dirty="0"/>
              <a:t>22, –15, –8, –1, </a:t>
            </a:r>
            <a:r>
              <a:rPr lang="en-US" dirty="0" smtClean="0"/>
              <a:t>…</a:t>
            </a:r>
            <a:endParaRPr lang="en-US" dirty="0">
              <a:solidFill>
                <a:srgbClr val="000000"/>
              </a:solidFill>
            </a:endParaRPr>
          </a:p>
          <a:p>
            <a:pPr marL="800100" lvl="1" indent="-342900" algn="l">
              <a:buFont typeface="Arial"/>
              <a:buChar char="•"/>
            </a:pPr>
            <a:r>
              <a:rPr lang="en-US" sz="2400" dirty="0" smtClean="0">
                <a:solidFill>
                  <a:srgbClr val="660066"/>
                </a:solidFill>
              </a:rPr>
              <a:t>In </a:t>
            </a:r>
            <a:r>
              <a:rPr lang="en-US" sz="2400" dirty="0">
                <a:solidFill>
                  <a:srgbClr val="660066"/>
                </a:solidFill>
              </a:rPr>
              <a:t>this list of numbers, each number is 7 more than the previous number. Add 7 to –1 to get the next number in the list. The next number in the list is 6.</a:t>
            </a:r>
          </a:p>
          <a:p>
            <a:pPr lvl="1" algn="l"/>
            <a:endParaRPr lang="en-US" sz="2400" dirty="0">
              <a:solidFill>
                <a:srgbClr val="660066"/>
              </a:solidFill>
            </a:endParaRPr>
          </a:p>
          <a:p>
            <a:pPr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3935466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968</TotalTime>
  <Words>442</Words>
  <Application>Microsoft Macintosh PowerPoint</Application>
  <PresentationFormat>On-screen Show (4:3)</PresentationFormat>
  <Paragraphs>38</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Coordinate Algebra WarmUp TEMPLATE</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87</cp:revision>
  <dcterms:created xsi:type="dcterms:W3CDTF">2012-02-22T19:14:19Z</dcterms:created>
  <dcterms:modified xsi:type="dcterms:W3CDTF">2012-06-05T19:44:23Z</dcterms:modified>
  <cp:category/>
</cp:coreProperties>
</file>