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58" r:id="rId3"/>
    <p:sldId id="259" r:id="rId4"/>
    <p:sldId id="290" r:id="rId5"/>
    <p:sldId id="294" r:id="rId6"/>
    <p:sldId id="295" r:id="rId7"/>
    <p:sldId id="381" r:id="rId8"/>
    <p:sldId id="382" r:id="rId9"/>
    <p:sldId id="388" r:id="rId10"/>
    <p:sldId id="389" r:id="rId11"/>
    <p:sldId id="390" r:id="rId12"/>
    <p:sldId id="368" r:id="rId13"/>
    <p:sldId id="336" r:id="rId14"/>
    <p:sldId id="338" r:id="rId15"/>
    <p:sldId id="386" r:id="rId16"/>
    <p:sldId id="391" r:id="rId17"/>
    <p:sldId id="387" r:id="rId18"/>
    <p:sldId id="370" r:id="rId1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660"/>
  </p:normalViewPr>
  <p:slideViewPr>
    <p:cSldViewPr snapToGrid="0" snapToObjects="1" showGuides="1">
      <p:cViewPr>
        <p:scale>
          <a:sx n="95" d="100"/>
          <a:sy n="95" d="100"/>
        </p:scale>
        <p:origin x="-80" y="-104"/>
      </p:cViewPr>
      <p:guideLst>
        <p:guide orient="horz" pos="3159"/>
        <p:guide pos="287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/CAU3L8S1ArithSeqExplfromVal</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12</a:t>
            </a:fld>
            <a:endParaRPr lang="en-US" dirty="0"/>
          </a:p>
        </p:txBody>
      </p:sp>
    </p:spTree>
    <p:extLst>
      <p:ext uri="{BB962C8B-B14F-4D97-AF65-F5344CB8AC3E}">
        <p14:creationId xmlns:p14="http://schemas.microsoft.com/office/powerpoint/2010/main" val="267231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/CAU3L8S1ArithSeqExplfromRec</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18</a:t>
            </a:fld>
            <a:endParaRPr lang="en-US" dirty="0"/>
          </a:p>
        </p:txBody>
      </p:sp>
    </p:spTree>
    <p:extLst>
      <p:ext uri="{BB962C8B-B14F-4D97-AF65-F5344CB8AC3E}">
        <p14:creationId xmlns:p14="http://schemas.microsoft.com/office/powerpoint/2010/main" val="3221263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dirty="0" smtClean="0"/>
              <a:t>3.8.1: Arithmetic Sequences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3.8.1: Arithmetic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3.8.1: Arithmetic Sequences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oleObject" Target="../embeddings/oleObject6.bin"/><Relationship Id="rId12" Type="http://schemas.openxmlformats.org/officeDocument/2006/relationships/oleObject" Target="../embeddings/oleObject7.bin"/><Relationship Id="rId13" Type="http://schemas.openxmlformats.org/officeDocument/2006/relationships/oleObject" Target="../embeddings/oleObject8.bin"/><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 Id="rId9" Type="http://schemas.openxmlformats.org/officeDocument/2006/relationships/image" Target="../media/image3.emf"/><Relationship Id="rId10"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alch.com/ei/CAU3L8S1ArithSeqExplfromVal"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walch.com/ei/CAU3L8S1ArithSeqExplfromRec"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4.emf"/><Relationship Id="rId5" Type="http://schemas.openxmlformats.org/officeDocument/2006/relationships/oleObject" Target="../embeddings/oleObject10.bin"/><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oleObject" Target="../embeddings/oleObject13.bin"/><Relationship Id="rId9" Type="http://schemas.openxmlformats.org/officeDocument/2006/relationships/oleObject" Target="../embeddings/oleObject14.bin"/><Relationship Id="rId10" Type="http://schemas.openxmlformats.org/officeDocument/2006/relationships/oleObject" Target="../embeddings/oleObject15.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1931"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b="1" dirty="0"/>
              <a:t>Arithmetic sequences</a:t>
            </a:r>
            <a:r>
              <a:rPr lang="en-US" dirty="0"/>
              <a:t> are linear functions that have a domain of positive consecutive integers in which the difference between any two consecutive terms is equal. Arithmetic sequences can be represented by formulas, either explicit or recursive, and those formulas can be used to find a certain term of the sequence or the number of a certain value in the sequence. An explicit formula is a formula used to find the </a:t>
            </a:r>
            <a:r>
              <a:rPr lang="en-US" i="1" dirty="0"/>
              <a:t>n</a:t>
            </a:r>
            <a:r>
              <a:rPr lang="en-US" dirty="0"/>
              <a:t>th term of a sequence and a recursive formula is a formula used to find the next term of a sequence when the previous term is known.</a:t>
            </a:r>
          </a:p>
          <a:p>
            <a:endParaRPr lang="en-US" dirty="0"/>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45759358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0" name="Equation" r:id="rId4" imgW="190500" imgH="330200" progId="Equation.DSMT4">
                  <p:embed/>
                </p:oleObj>
              </mc:Choice>
              <mc:Fallback>
                <p:oleObj name="Equation" r:id="rId4"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90187668"/>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1" name="Equation" r:id="rId6" imgW="190500" imgH="330200" progId="Equation.DSMT4">
                  <p:embed/>
                </p:oleObj>
              </mc:Choice>
              <mc:Fallback>
                <p:oleObj name="Equation" r:id="rId6"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577233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2" name="Equation" r:id="rId7" imgW="190500" imgH="330200" progId="Equation.DSMT4">
                  <p:embed/>
                </p:oleObj>
              </mc:Choice>
              <mc:Fallback>
                <p:oleObj name="Equation" r:id="rId7" imgW="190500" imgH="330200" progId="Equation.DSMT4">
                  <p:embed/>
                  <p:pic>
                    <p:nvPicPr>
                      <p:cNvPr id="0" name=""/>
                      <p:cNvPicPr/>
                      <p:nvPr/>
                    </p:nvPicPr>
                    <p:blipFill>
                      <a:blip r:embed="rId5"/>
                      <a:stretch>
                        <a:fillRect/>
                      </a:stretch>
                    </p:blipFill>
                    <p:spPr>
                      <a:xfrm>
                        <a:off x="6413500" y="36195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4275205"/>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3" name="Equation" r:id="rId8" imgW="190500" imgH="330200" progId="Equation.DSMT4">
                  <p:embed/>
                </p:oleObj>
              </mc:Choice>
              <mc:Fallback>
                <p:oleObj name="Equation" r:id="rId8"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6588916"/>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4" name="Equation" r:id="rId10" imgW="190500" imgH="330200" progId="Equation.DSMT4">
                  <p:embed/>
                </p:oleObj>
              </mc:Choice>
              <mc:Fallback>
                <p:oleObj name="Equation" r:id="rId10"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1805600"/>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5" name="Equation" r:id="rId11" imgW="190500" imgH="330200" progId="Equation.DSMT4">
                  <p:embed/>
                </p:oleObj>
              </mc:Choice>
              <mc:Fallback>
                <p:oleObj name="Equation" r:id="rId11"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63830663"/>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6" name="Equation" r:id="rId12" imgW="190500" imgH="330200" progId="Equation.DSMT4">
                  <p:embed/>
                </p:oleObj>
              </mc:Choice>
              <mc:Fallback>
                <p:oleObj name="Equation" r:id="rId12"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6296189"/>
              </p:ext>
            </p:extLst>
          </p:nvPr>
        </p:nvGraphicFramePr>
        <p:xfrm>
          <a:off x="6413500" y="3619500"/>
          <a:ext cx="190500" cy="330200"/>
        </p:xfrm>
        <a:graphic>
          <a:graphicData uri="http://schemas.openxmlformats.org/presentationml/2006/ole">
            <mc:AlternateContent xmlns:mc="http://schemas.openxmlformats.org/markup-compatibility/2006">
              <mc:Choice xmlns:v="urn:schemas-microsoft-com:vml" Requires="v">
                <p:oleObj spid="_x0000_s83077" name="Equation" r:id="rId13" imgW="190500" imgH="330200" progId="Equation.DSMT4">
                  <p:embed/>
                </p:oleObj>
              </mc:Choice>
              <mc:Fallback>
                <p:oleObj name="Equation" r:id="rId13" imgW="190500" imgH="330200" progId="Equation.DSMT4">
                  <p:embed/>
                  <p:pic>
                    <p:nvPicPr>
                      <p:cNvPr id="0" name=""/>
                      <p:cNvPicPr/>
                      <p:nvPr/>
                    </p:nvPicPr>
                    <p:blipFill>
                      <a:blip r:embed="rId9"/>
                      <a:stretch>
                        <a:fillRect/>
                      </a:stretch>
                    </p:blipFill>
                    <p:spPr>
                      <a:xfrm>
                        <a:off x="6413500" y="36195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14350">
              <a:buFont typeface="+mj-lt"/>
              <a:buAutoNum type="arabicPeriod" startAt="5"/>
            </a:pPr>
            <a:r>
              <a:rPr lang="en-US" sz="2800" b="1" dirty="0">
                <a:solidFill>
                  <a:srgbClr val="660066"/>
                </a:solidFill>
              </a:rPr>
              <a:t>Simplify the explicit formula.</a:t>
            </a:r>
          </a:p>
          <a:p>
            <a:pPr lvl="2" algn="l">
              <a:spcAft>
                <a:spcPts val="1200"/>
              </a:spcAft>
            </a:pPr>
            <a:r>
              <a:rPr lang="da-DK" i="1" dirty="0">
                <a:solidFill>
                  <a:schemeClr val="tx1"/>
                </a:solidFill>
              </a:rPr>
              <a:t>a</a:t>
            </a:r>
            <a:r>
              <a:rPr lang="da-DK" i="1" baseline="-25000" dirty="0">
                <a:solidFill>
                  <a:schemeClr val="tx1"/>
                </a:solidFill>
              </a:rPr>
              <a:t>n</a:t>
            </a:r>
            <a:r>
              <a:rPr lang="da-DK" dirty="0">
                <a:solidFill>
                  <a:schemeClr val="tx1"/>
                </a:solidFill>
              </a:rPr>
              <a:t> = 8 – 7</a:t>
            </a:r>
            <a:r>
              <a:rPr lang="da-DK" i="1" dirty="0">
                <a:solidFill>
                  <a:schemeClr val="tx1"/>
                </a:solidFill>
              </a:rPr>
              <a:t>n</a:t>
            </a:r>
            <a:r>
              <a:rPr lang="da-DK" dirty="0">
                <a:solidFill>
                  <a:schemeClr val="tx1"/>
                </a:solidFill>
              </a:rPr>
              <a:t> + 7 	</a:t>
            </a:r>
            <a:r>
              <a:rPr lang="da-DK" dirty="0" smtClean="0">
                <a:solidFill>
                  <a:schemeClr val="tx1"/>
                </a:solidFill>
              </a:rPr>
              <a:t>	</a:t>
            </a:r>
            <a:r>
              <a:rPr lang="da-DK" dirty="0" err="1" smtClean="0">
                <a:solidFill>
                  <a:schemeClr val="tx1"/>
                </a:solidFill>
              </a:rPr>
              <a:t>Distribute</a:t>
            </a:r>
            <a:r>
              <a:rPr lang="da-DK" dirty="0" smtClean="0">
                <a:solidFill>
                  <a:schemeClr val="tx1"/>
                </a:solidFill>
              </a:rPr>
              <a:t> </a:t>
            </a:r>
            <a:r>
              <a:rPr lang="da-DK" dirty="0">
                <a:solidFill>
                  <a:schemeClr val="tx1"/>
                </a:solidFill>
              </a:rPr>
              <a:t>–7 over (</a:t>
            </a:r>
            <a:r>
              <a:rPr lang="da-DK" i="1" dirty="0">
                <a:solidFill>
                  <a:schemeClr val="tx1"/>
                </a:solidFill>
              </a:rPr>
              <a:t>n</a:t>
            </a:r>
            <a:r>
              <a:rPr lang="da-DK" dirty="0">
                <a:solidFill>
                  <a:schemeClr val="tx1"/>
                </a:solidFill>
              </a:rPr>
              <a:t> – 1).	</a:t>
            </a:r>
          </a:p>
          <a:p>
            <a:pPr lvl="2" algn="l"/>
            <a:r>
              <a:rPr lang="da-DK" i="1" dirty="0" smtClean="0">
                <a:solidFill>
                  <a:schemeClr val="tx1"/>
                </a:solidFill>
              </a:rPr>
              <a:t>a</a:t>
            </a:r>
            <a:r>
              <a:rPr lang="da-DK" i="1" baseline="-25000" dirty="0">
                <a:solidFill>
                  <a:schemeClr val="tx1"/>
                </a:solidFill>
              </a:rPr>
              <a:t>n</a:t>
            </a:r>
            <a:r>
              <a:rPr lang="da-DK" dirty="0" smtClean="0">
                <a:solidFill>
                  <a:schemeClr val="tx1"/>
                </a:solidFill>
              </a:rPr>
              <a:t> </a:t>
            </a:r>
            <a:r>
              <a:rPr lang="da-DK" dirty="0">
                <a:solidFill>
                  <a:schemeClr val="tx1"/>
                </a:solidFill>
              </a:rPr>
              <a:t>= –7</a:t>
            </a:r>
            <a:r>
              <a:rPr lang="da-DK" i="1" dirty="0">
                <a:solidFill>
                  <a:schemeClr val="tx1"/>
                </a:solidFill>
              </a:rPr>
              <a:t>n</a:t>
            </a:r>
            <a:r>
              <a:rPr lang="da-DK" dirty="0">
                <a:solidFill>
                  <a:schemeClr val="tx1"/>
                </a:solidFill>
              </a:rPr>
              <a:t> + 15 	</a:t>
            </a:r>
            <a:r>
              <a:rPr lang="da-DK" dirty="0" smtClean="0">
                <a:solidFill>
                  <a:schemeClr val="tx1"/>
                </a:solidFill>
              </a:rPr>
              <a:t>	</a:t>
            </a:r>
            <a:r>
              <a:rPr lang="da-DK" dirty="0" err="1" smtClean="0">
                <a:solidFill>
                  <a:schemeClr val="tx1"/>
                </a:solidFill>
              </a:rPr>
              <a:t>Combine</a:t>
            </a:r>
            <a:r>
              <a:rPr lang="da-DK" dirty="0" smtClean="0">
                <a:solidFill>
                  <a:schemeClr val="tx1"/>
                </a:solidFill>
              </a:rPr>
              <a:t> </a:t>
            </a:r>
            <a:r>
              <a:rPr lang="da-DK" dirty="0" err="1">
                <a:solidFill>
                  <a:schemeClr val="tx1"/>
                </a:solidFill>
              </a:rPr>
              <a:t>like</a:t>
            </a:r>
            <a:r>
              <a:rPr lang="da-DK" dirty="0">
                <a:solidFill>
                  <a:schemeClr val="tx1"/>
                </a:solidFill>
              </a:rPr>
              <a:t> terms.	</a:t>
            </a:r>
          </a:p>
          <a:p>
            <a:pPr lvl="1" algn="l"/>
            <a:endParaRPr lang="da-DK"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27207388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14350">
              <a:buFont typeface="+mj-lt"/>
              <a:buAutoNum type="arabicPeriod" startAt="6"/>
            </a:pPr>
            <a:r>
              <a:rPr lang="en-US" sz="2800" b="1" dirty="0">
                <a:solidFill>
                  <a:srgbClr val="660066"/>
                </a:solidFill>
              </a:rPr>
              <a:t>Write the formula in function notation.</a:t>
            </a:r>
          </a:p>
          <a:p>
            <a:pPr lvl="2" algn="l"/>
            <a:r>
              <a:rPr lang="fr-FR" dirty="0" err="1">
                <a:solidFill>
                  <a:schemeClr val="tx1"/>
                </a:solidFill>
              </a:rPr>
              <a:t>ƒ</a:t>
            </a:r>
            <a:r>
              <a:rPr lang="fr-FR" dirty="0">
                <a:solidFill>
                  <a:schemeClr val="tx1"/>
                </a:solidFill>
              </a:rPr>
              <a:t>(</a:t>
            </a:r>
            <a:r>
              <a:rPr lang="fr-FR" i="1" dirty="0">
                <a:solidFill>
                  <a:schemeClr val="tx1"/>
                </a:solidFill>
              </a:rPr>
              <a:t>x</a:t>
            </a:r>
            <a:r>
              <a:rPr lang="fr-FR" dirty="0">
                <a:solidFill>
                  <a:schemeClr val="tx1"/>
                </a:solidFill>
              </a:rPr>
              <a:t>) = –7</a:t>
            </a:r>
            <a:r>
              <a:rPr lang="fr-FR" i="1" dirty="0">
                <a:solidFill>
                  <a:schemeClr val="tx1"/>
                </a:solidFill>
              </a:rPr>
              <a:t>x</a:t>
            </a:r>
            <a:r>
              <a:rPr lang="fr-FR" dirty="0">
                <a:solidFill>
                  <a:schemeClr val="tx1"/>
                </a:solidFill>
              </a:rPr>
              <a:t> + 15</a:t>
            </a:r>
          </a:p>
          <a:p>
            <a:pPr lvl="1" algn="l"/>
            <a:r>
              <a:rPr lang="fr-FR" dirty="0">
                <a:solidFill>
                  <a:schemeClr val="tx1"/>
                </a:solidFill>
              </a:rPr>
              <a:t>Note </a:t>
            </a:r>
            <a:r>
              <a:rPr lang="fr-FR" dirty="0" err="1">
                <a:solidFill>
                  <a:schemeClr val="tx1"/>
                </a:solidFill>
              </a:rPr>
              <a:t>that</a:t>
            </a:r>
            <a:r>
              <a:rPr lang="fr-FR" dirty="0">
                <a:solidFill>
                  <a:schemeClr val="tx1"/>
                </a:solidFill>
              </a:rPr>
              <a:t> the </a:t>
            </a:r>
            <a:r>
              <a:rPr lang="fr-FR" dirty="0" err="1">
                <a:solidFill>
                  <a:schemeClr val="tx1"/>
                </a:solidFill>
              </a:rPr>
              <a:t>domain</a:t>
            </a:r>
            <a:r>
              <a:rPr lang="fr-FR" dirty="0">
                <a:solidFill>
                  <a:schemeClr val="tx1"/>
                </a:solidFill>
              </a:rPr>
              <a:t> of an </a:t>
            </a:r>
            <a:r>
              <a:rPr lang="fr-FR" dirty="0" err="1">
                <a:solidFill>
                  <a:schemeClr val="tx1"/>
                </a:solidFill>
              </a:rPr>
              <a:t>arithmetic</a:t>
            </a:r>
            <a:r>
              <a:rPr lang="fr-FR" dirty="0">
                <a:solidFill>
                  <a:schemeClr val="tx1"/>
                </a:solidFill>
              </a:rPr>
              <a:t> </a:t>
            </a:r>
            <a:r>
              <a:rPr lang="fr-FR" dirty="0" err="1">
                <a:solidFill>
                  <a:schemeClr val="tx1"/>
                </a:solidFill>
              </a:rPr>
              <a:t>sequence</a:t>
            </a:r>
            <a:r>
              <a:rPr lang="fr-FR" dirty="0">
                <a:solidFill>
                  <a:schemeClr val="tx1"/>
                </a:solidFill>
              </a:rPr>
              <a:t> </a:t>
            </a:r>
            <a:r>
              <a:rPr lang="fr-FR" dirty="0" err="1">
                <a:solidFill>
                  <a:schemeClr val="tx1"/>
                </a:solidFill>
              </a:rPr>
              <a:t>is</a:t>
            </a:r>
            <a:r>
              <a:rPr lang="fr-FR" dirty="0">
                <a:solidFill>
                  <a:schemeClr val="tx1"/>
                </a:solidFill>
              </a:rPr>
              <a:t> </a:t>
            </a:r>
            <a:br>
              <a:rPr lang="fr-FR" dirty="0">
                <a:solidFill>
                  <a:schemeClr val="tx1"/>
                </a:solidFill>
              </a:rPr>
            </a:br>
            <a:r>
              <a:rPr lang="fr-FR" dirty="0">
                <a:solidFill>
                  <a:schemeClr val="tx1"/>
                </a:solidFill>
              </a:rPr>
              <a:t>positive </a:t>
            </a:r>
            <a:r>
              <a:rPr lang="fr-FR" dirty="0" err="1">
                <a:solidFill>
                  <a:schemeClr val="tx1"/>
                </a:solidFill>
              </a:rPr>
              <a:t>consecutive</a:t>
            </a:r>
            <a:r>
              <a:rPr lang="fr-FR" dirty="0">
                <a:solidFill>
                  <a:schemeClr val="tx1"/>
                </a:solidFill>
              </a:rPr>
              <a:t> </a:t>
            </a:r>
            <a:r>
              <a:rPr lang="fr-FR" dirty="0" err="1">
                <a:solidFill>
                  <a:schemeClr val="tx1"/>
                </a:solidFill>
              </a:rPr>
              <a:t>integers</a:t>
            </a:r>
            <a:r>
              <a:rPr lang="fr-FR" dirty="0">
                <a:solidFill>
                  <a:schemeClr val="tx1"/>
                </a:solidFill>
              </a:rPr>
              <a:t>.</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5569006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12</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3</a:t>
            </a:r>
            <a:endParaRPr lang="en-US" sz="1100" b="1" dirty="0">
              <a:solidFill>
                <a:srgbClr val="558ED5"/>
              </a:solidFill>
            </a:endParaRPr>
          </a:p>
          <a:p>
            <a:r>
              <a:rPr lang="en-US" dirty="0" smtClean="0"/>
              <a:t>An </a:t>
            </a:r>
            <a:r>
              <a:rPr lang="en-US" dirty="0"/>
              <a:t>arithmetic sequence is defined recursively by </a:t>
            </a:r>
            <a:r>
              <a:rPr lang="en-US" dirty="0" smtClean="0"/>
              <a:t/>
            </a:r>
            <a:br>
              <a:rPr lang="en-US" dirty="0" smtClean="0"/>
            </a:br>
            <a:r>
              <a:rPr lang="en-US" i="1" dirty="0" smtClean="0"/>
              <a:t>a</a:t>
            </a:r>
            <a:r>
              <a:rPr lang="en-US" i="1" baseline="-25000" dirty="0" smtClean="0"/>
              <a:t>n</a:t>
            </a:r>
            <a:r>
              <a:rPr lang="en-US" dirty="0" smtClean="0"/>
              <a:t> </a:t>
            </a:r>
            <a:r>
              <a:rPr lang="en-US" dirty="0"/>
              <a:t>= </a:t>
            </a:r>
            <a:r>
              <a:rPr lang="en-US" i="1" dirty="0"/>
              <a:t>a</a:t>
            </a:r>
            <a:r>
              <a:rPr lang="en-US" i="1" baseline="-25000" dirty="0"/>
              <a:t>n </a:t>
            </a:r>
            <a:r>
              <a:rPr lang="en-US" baseline="-25000" dirty="0"/>
              <a:t>– 1</a:t>
            </a:r>
            <a:r>
              <a:rPr lang="en-US" dirty="0"/>
              <a:t> + 5, with </a:t>
            </a:r>
            <a:r>
              <a:rPr lang="en-US" i="1" dirty="0"/>
              <a:t>a</a:t>
            </a:r>
            <a:r>
              <a:rPr lang="en-US" baseline="-25000" dirty="0"/>
              <a:t>1</a:t>
            </a:r>
            <a:r>
              <a:rPr lang="en-US" dirty="0"/>
              <a:t> = 29. Find the first 5 terms of the sequence, write an explicit formula to represent the sequence, and find the 15th term.</a:t>
            </a:r>
          </a:p>
          <a:p>
            <a:endParaRPr lang="en-US" dirty="0"/>
          </a:p>
          <a:p>
            <a:endParaRPr lang="en-US" dirty="0"/>
          </a:p>
          <a:p>
            <a:endParaRPr lang="en-US" dirty="0"/>
          </a:p>
          <a:p>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13</a:t>
            </a:fld>
            <a:endParaRPr lang="en-US" dirty="0"/>
          </a:p>
        </p:txBody>
      </p:sp>
      <p:sp>
        <p:nvSpPr>
          <p:cNvPr id="3" name="Footer Placeholder 2"/>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3,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Using the recursive formula: </a:t>
            </a:r>
          </a:p>
          <a:p>
            <a:pPr lvl="2" algn="l"/>
            <a:r>
              <a:rPr lang="en-US" i="1" dirty="0">
                <a:solidFill>
                  <a:schemeClr val="tx1"/>
                </a:solidFill>
              </a:rPr>
              <a:t>a</a:t>
            </a:r>
            <a:r>
              <a:rPr lang="en-US" baseline="-25000" dirty="0">
                <a:solidFill>
                  <a:schemeClr val="tx1"/>
                </a:solidFill>
              </a:rPr>
              <a:t>1</a:t>
            </a:r>
            <a:r>
              <a:rPr lang="en-US" dirty="0">
                <a:solidFill>
                  <a:schemeClr val="tx1"/>
                </a:solidFill>
              </a:rPr>
              <a:t> = 29</a:t>
            </a:r>
          </a:p>
          <a:p>
            <a:pPr lvl="2" algn="l"/>
            <a:r>
              <a:rPr lang="en-US" i="1" dirty="0">
                <a:solidFill>
                  <a:schemeClr val="tx1"/>
                </a:solidFill>
              </a:rPr>
              <a:t>a</a:t>
            </a:r>
            <a:r>
              <a:rPr lang="en-US" baseline="-25000" dirty="0">
                <a:solidFill>
                  <a:schemeClr val="tx1"/>
                </a:solidFill>
              </a:rPr>
              <a:t>2</a:t>
            </a:r>
            <a:r>
              <a:rPr lang="en-US" dirty="0">
                <a:solidFill>
                  <a:schemeClr val="tx1"/>
                </a:solidFill>
              </a:rPr>
              <a:t> = </a:t>
            </a:r>
            <a:r>
              <a:rPr lang="en-US" i="1" dirty="0">
                <a:solidFill>
                  <a:schemeClr val="tx1"/>
                </a:solidFill>
              </a:rPr>
              <a:t>a</a:t>
            </a:r>
            <a:r>
              <a:rPr lang="en-US" baseline="-25000" dirty="0">
                <a:solidFill>
                  <a:schemeClr val="tx1"/>
                </a:solidFill>
              </a:rPr>
              <a:t>1</a:t>
            </a:r>
            <a:r>
              <a:rPr lang="en-US" dirty="0">
                <a:solidFill>
                  <a:schemeClr val="tx1"/>
                </a:solidFill>
              </a:rPr>
              <a:t> + 5</a:t>
            </a:r>
          </a:p>
          <a:p>
            <a:pPr lvl="2" algn="l"/>
            <a:r>
              <a:rPr lang="en-US" i="1" dirty="0" smtClean="0">
                <a:solidFill>
                  <a:schemeClr val="tx1"/>
                </a:solidFill>
              </a:rPr>
              <a:t>a</a:t>
            </a:r>
            <a:r>
              <a:rPr lang="en-US" baseline="-25000" dirty="0">
                <a:solidFill>
                  <a:schemeClr val="tx1"/>
                </a:solidFill>
              </a:rPr>
              <a:t>2</a:t>
            </a:r>
            <a:r>
              <a:rPr lang="en-US" dirty="0" smtClean="0">
                <a:solidFill>
                  <a:schemeClr val="tx1"/>
                </a:solidFill>
              </a:rPr>
              <a:t> </a:t>
            </a:r>
            <a:r>
              <a:rPr lang="en-US" dirty="0">
                <a:solidFill>
                  <a:schemeClr val="tx1"/>
                </a:solidFill>
              </a:rPr>
              <a:t>= 29 + 5 = 34</a:t>
            </a:r>
          </a:p>
          <a:p>
            <a:pPr lvl="2" algn="l"/>
            <a:r>
              <a:rPr lang="en-US" i="1" dirty="0">
                <a:solidFill>
                  <a:schemeClr val="tx1"/>
                </a:solidFill>
              </a:rPr>
              <a:t>a</a:t>
            </a:r>
            <a:r>
              <a:rPr lang="en-US" baseline="-25000" dirty="0">
                <a:solidFill>
                  <a:schemeClr val="tx1"/>
                </a:solidFill>
              </a:rPr>
              <a:t>3</a:t>
            </a:r>
            <a:r>
              <a:rPr lang="en-US" dirty="0">
                <a:solidFill>
                  <a:schemeClr val="tx1"/>
                </a:solidFill>
              </a:rPr>
              <a:t> = 34 + 5 = 39</a:t>
            </a:r>
          </a:p>
          <a:p>
            <a:pPr lvl="2" algn="l"/>
            <a:r>
              <a:rPr lang="en-US" i="1" dirty="0">
                <a:solidFill>
                  <a:schemeClr val="tx1"/>
                </a:solidFill>
              </a:rPr>
              <a:t>a</a:t>
            </a:r>
            <a:r>
              <a:rPr lang="en-US" baseline="-25000" dirty="0">
                <a:solidFill>
                  <a:schemeClr val="tx1"/>
                </a:solidFill>
              </a:rPr>
              <a:t>4</a:t>
            </a:r>
            <a:r>
              <a:rPr lang="en-US" dirty="0">
                <a:solidFill>
                  <a:schemeClr val="tx1"/>
                </a:solidFill>
              </a:rPr>
              <a:t> = 39 + 5 = 44</a:t>
            </a:r>
          </a:p>
          <a:p>
            <a:pPr lvl="2" algn="l"/>
            <a:r>
              <a:rPr lang="en-US" i="1" dirty="0">
                <a:solidFill>
                  <a:schemeClr val="tx1"/>
                </a:solidFill>
              </a:rPr>
              <a:t>a</a:t>
            </a:r>
            <a:r>
              <a:rPr lang="en-US" baseline="-25000" dirty="0">
                <a:solidFill>
                  <a:schemeClr val="tx1"/>
                </a:solidFill>
              </a:rPr>
              <a:t>5</a:t>
            </a:r>
            <a:r>
              <a:rPr lang="en-US" dirty="0">
                <a:solidFill>
                  <a:schemeClr val="tx1"/>
                </a:solidFill>
              </a:rPr>
              <a:t> = 44 + 5 = 49</a:t>
            </a:r>
          </a:p>
          <a:p>
            <a:pPr lvl="1" algn="l"/>
            <a:r>
              <a:rPr lang="en-US" dirty="0">
                <a:solidFill>
                  <a:schemeClr val="tx1"/>
                </a:solidFill>
              </a:rPr>
              <a:t>The first five terms of the sequence are 29, 34, 39, 44, and 49.</a:t>
            </a:r>
          </a:p>
          <a:p>
            <a:pPr lvl="1" algn="l"/>
            <a:r>
              <a:rPr lang="en-US" dirty="0" smtClean="0">
                <a:solidFill>
                  <a:schemeClr val="tx1"/>
                </a:solidFill>
              </a:rPr>
              <a:t> </a:t>
            </a:r>
            <a:endParaRPr lang="en-US" dirty="0">
              <a:solidFill>
                <a:schemeClr val="tx1"/>
              </a:solidFill>
            </a:endParaRPr>
          </a:p>
          <a:p>
            <a:pPr lvl="1" algn="l"/>
            <a:endParaRPr lang="en-US" dirty="0" smtClean="0">
              <a:solidFill>
                <a:schemeClr val="tx1"/>
              </a:solidFill>
            </a:endParaRPr>
          </a:p>
          <a:p>
            <a:pPr lvl="1" algn="l"/>
            <a:endParaRPr lang="en-US" dirty="0">
              <a:solidFill>
                <a:srgbClr val="000000"/>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0876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smtClean="0">
                <a:solidFill>
                  <a:srgbClr val="660066"/>
                </a:solidFill>
              </a:rPr>
              <a:t>The </a:t>
            </a:r>
            <a:r>
              <a:rPr lang="en-US" sz="2800" b="1" dirty="0">
                <a:solidFill>
                  <a:srgbClr val="660066"/>
                </a:solidFill>
              </a:rPr>
              <a:t>first term is </a:t>
            </a:r>
            <a:r>
              <a:rPr lang="en-US" sz="2800" b="1" i="1" dirty="0">
                <a:solidFill>
                  <a:srgbClr val="660066"/>
                </a:solidFill>
              </a:rPr>
              <a:t>a</a:t>
            </a:r>
            <a:r>
              <a:rPr lang="en-US" sz="2800" b="1" baseline="-25000" dirty="0">
                <a:solidFill>
                  <a:srgbClr val="660066"/>
                </a:solidFill>
              </a:rPr>
              <a:t>1</a:t>
            </a:r>
            <a:r>
              <a:rPr lang="en-US" sz="2800" b="1" dirty="0">
                <a:solidFill>
                  <a:srgbClr val="660066"/>
                </a:solidFill>
              </a:rPr>
              <a:t> = 29 and the common difference is </a:t>
            </a:r>
            <a:r>
              <a:rPr lang="en-US" sz="2800" b="1" i="1" dirty="0">
                <a:solidFill>
                  <a:srgbClr val="660066"/>
                </a:solidFill>
              </a:rPr>
              <a:t>d</a:t>
            </a:r>
            <a:r>
              <a:rPr lang="en-US" sz="2800" b="1" dirty="0">
                <a:solidFill>
                  <a:srgbClr val="660066"/>
                </a:solidFill>
              </a:rPr>
              <a:t> = 5, so the explicit formula is </a:t>
            </a:r>
            <a:r>
              <a:rPr lang="en-US" sz="2800" b="1" i="1" dirty="0">
                <a:solidFill>
                  <a:srgbClr val="660066"/>
                </a:solidFill>
              </a:rPr>
              <a:t>a</a:t>
            </a:r>
            <a:r>
              <a:rPr lang="en-US" sz="2800" b="1" i="1" baseline="-25000" dirty="0">
                <a:solidFill>
                  <a:srgbClr val="660066"/>
                </a:solidFill>
              </a:rPr>
              <a:t>n</a:t>
            </a:r>
            <a:r>
              <a:rPr lang="en-US" sz="2800" b="1" dirty="0">
                <a:solidFill>
                  <a:srgbClr val="660066"/>
                </a:solidFill>
              </a:rPr>
              <a:t> = 29 + (</a:t>
            </a:r>
            <a:r>
              <a:rPr lang="en-US" sz="2800" b="1" i="1" dirty="0">
                <a:solidFill>
                  <a:srgbClr val="660066"/>
                </a:solidFill>
              </a:rPr>
              <a:t>n </a:t>
            </a:r>
            <a:r>
              <a:rPr lang="en-US" sz="2800" b="1" dirty="0">
                <a:solidFill>
                  <a:srgbClr val="660066"/>
                </a:solidFill>
              </a:rPr>
              <a:t>– 1)5.</a:t>
            </a:r>
          </a:p>
          <a:p>
            <a:pPr lvl="1" algn="l"/>
            <a:r>
              <a:rPr lang="en-US" dirty="0"/>
              <a:t>	</a:t>
            </a:r>
          </a:p>
          <a:p>
            <a:pPr lvl="2" algn="l"/>
            <a:endParaRPr lang="en-US" dirty="0">
              <a:solidFill>
                <a:schemeClr val="tx1"/>
              </a:solidFill>
            </a:endParaRPr>
          </a:p>
          <a:p>
            <a:pPr lvl="1" algn="l"/>
            <a:endParaRPr lang="en-US" dirty="0">
              <a:solidFill>
                <a:srgbClr val="000000"/>
              </a:solidFill>
            </a:endParaRP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3, </a:t>
            </a:r>
            <a:r>
              <a:rPr lang="en-US" sz="2800" b="1" i="1" dirty="0" smtClean="0">
                <a:solidFill>
                  <a:srgbClr val="000090"/>
                </a:solidFill>
              </a:rPr>
              <a:t>continued</a:t>
            </a:r>
          </a:p>
          <a:p>
            <a:pPr marL="514350" indent="-514350">
              <a:buFont typeface="+mj-lt"/>
              <a:buAutoNum type="arabicPeriod" startAt="3"/>
            </a:pPr>
            <a:r>
              <a:rPr lang="en-US" sz="2800" b="1" dirty="0">
                <a:solidFill>
                  <a:srgbClr val="660066"/>
                </a:solidFill>
              </a:rPr>
              <a:t>Simplify.</a:t>
            </a:r>
          </a:p>
          <a:p>
            <a:pPr lvl="2" algn="l"/>
            <a:r>
              <a:rPr lang="en-US" i="1" dirty="0">
                <a:solidFill>
                  <a:srgbClr val="000000"/>
                </a:solidFill>
              </a:rPr>
              <a:t>a</a:t>
            </a:r>
            <a:r>
              <a:rPr lang="en-US" i="1" baseline="-25000" dirty="0">
                <a:solidFill>
                  <a:srgbClr val="000000"/>
                </a:solidFill>
              </a:rPr>
              <a:t>n</a:t>
            </a:r>
            <a:r>
              <a:rPr lang="en-US" dirty="0">
                <a:solidFill>
                  <a:srgbClr val="000000"/>
                </a:solidFill>
              </a:rPr>
              <a:t> = 29 + 5</a:t>
            </a:r>
            <a:r>
              <a:rPr lang="en-US" i="1" dirty="0">
                <a:solidFill>
                  <a:srgbClr val="000000"/>
                </a:solidFill>
              </a:rPr>
              <a:t>n</a:t>
            </a:r>
            <a:r>
              <a:rPr lang="en-US" dirty="0">
                <a:solidFill>
                  <a:srgbClr val="000000"/>
                </a:solidFill>
              </a:rPr>
              <a:t> – 5 </a:t>
            </a:r>
          </a:p>
          <a:p>
            <a:pPr lvl="2" algn="l"/>
            <a:r>
              <a:rPr lang="en-US" i="1" dirty="0" smtClean="0">
                <a:solidFill>
                  <a:srgbClr val="000000"/>
                </a:solidFill>
              </a:rPr>
              <a:t>a</a:t>
            </a:r>
            <a:r>
              <a:rPr lang="en-US" i="1" baseline="-25000" dirty="0">
                <a:solidFill>
                  <a:srgbClr val="000000"/>
                </a:solidFill>
              </a:rPr>
              <a:t>n</a:t>
            </a:r>
            <a:r>
              <a:rPr lang="en-US" dirty="0" smtClean="0">
                <a:solidFill>
                  <a:srgbClr val="000000"/>
                </a:solidFill>
              </a:rPr>
              <a:t> </a:t>
            </a:r>
            <a:r>
              <a:rPr lang="en-US" dirty="0">
                <a:solidFill>
                  <a:srgbClr val="000000"/>
                </a:solidFill>
              </a:rPr>
              <a:t>= 5</a:t>
            </a:r>
            <a:r>
              <a:rPr lang="en-US" i="1" dirty="0">
                <a:solidFill>
                  <a:srgbClr val="000000"/>
                </a:solidFill>
              </a:rPr>
              <a:t>n</a:t>
            </a:r>
            <a:r>
              <a:rPr lang="en-US" dirty="0">
                <a:solidFill>
                  <a:srgbClr val="000000"/>
                </a:solidFill>
              </a:rPr>
              <a:t> + 24    Combine like terms.</a:t>
            </a:r>
            <a:endParaRPr lang="en-US" sz="4400" dirty="0">
              <a:solidFill>
                <a:srgbClr val="000000"/>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31508330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3,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Substitute 15 in for </a:t>
            </a:r>
            <a:r>
              <a:rPr lang="en-US" sz="2800" b="1" i="1" dirty="0">
                <a:solidFill>
                  <a:srgbClr val="660066"/>
                </a:solidFill>
              </a:rPr>
              <a:t>n </a:t>
            </a:r>
            <a:r>
              <a:rPr lang="en-US" sz="2800" b="1" dirty="0">
                <a:solidFill>
                  <a:srgbClr val="660066"/>
                </a:solidFill>
              </a:rPr>
              <a:t>to find the 15th term in the sequence.</a:t>
            </a:r>
          </a:p>
          <a:p>
            <a:pPr lvl="2" algn="l"/>
            <a:r>
              <a:rPr lang="en-US" i="1" dirty="0">
                <a:solidFill>
                  <a:schemeClr val="tx1"/>
                </a:solidFill>
              </a:rPr>
              <a:t>a</a:t>
            </a:r>
            <a:r>
              <a:rPr lang="en-US" baseline="-25000" dirty="0">
                <a:solidFill>
                  <a:schemeClr val="tx1"/>
                </a:solidFill>
              </a:rPr>
              <a:t>15</a:t>
            </a:r>
            <a:r>
              <a:rPr lang="en-US" dirty="0">
                <a:solidFill>
                  <a:schemeClr val="tx1"/>
                </a:solidFill>
              </a:rPr>
              <a:t> = 5(15) + 24</a:t>
            </a:r>
          </a:p>
          <a:p>
            <a:pPr lvl="2" algn="l"/>
            <a:r>
              <a:rPr lang="en-US" i="1" dirty="0" smtClean="0">
                <a:solidFill>
                  <a:schemeClr val="tx1"/>
                </a:solidFill>
              </a:rPr>
              <a:t>a</a:t>
            </a:r>
            <a:r>
              <a:rPr lang="en-US" baseline="-25000" dirty="0">
                <a:solidFill>
                  <a:schemeClr val="tx1"/>
                </a:solidFill>
              </a:rPr>
              <a:t>15</a:t>
            </a:r>
            <a:r>
              <a:rPr lang="en-US" dirty="0" smtClean="0">
                <a:solidFill>
                  <a:schemeClr val="tx1"/>
                </a:solidFill>
              </a:rPr>
              <a:t> </a:t>
            </a:r>
            <a:r>
              <a:rPr lang="en-US" dirty="0">
                <a:solidFill>
                  <a:schemeClr val="tx1"/>
                </a:solidFill>
              </a:rPr>
              <a:t>= 75 + 24</a:t>
            </a:r>
          </a:p>
          <a:p>
            <a:pPr lvl="2" algn="l"/>
            <a:r>
              <a:rPr lang="en-US" i="1" dirty="0" smtClean="0">
                <a:solidFill>
                  <a:schemeClr val="tx1"/>
                </a:solidFill>
              </a:rPr>
              <a:t>a</a:t>
            </a:r>
            <a:r>
              <a:rPr lang="en-US" baseline="-25000" dirty="0">
                <a:solidFill>
                  <a:schemeClr val="tx1"/>
                </a:solidFill>
              </a:rPr>
              <a:t>15</a:t>
            </a:r>
            <a:r>
              <a:rPr lang="en-US" dirty="0" smtClean="0">
                <a:solidFill>
                  <a:schemeClr val="tx1"/>
                </a:solidFill>
              </a:rPr>
              <a:t> </a:t>
            </a:r>
            <a:r>
              <a:rPr lang="en-US" dirty="0">
                <a:solidFill>
                  <a:schemeClr val="tx1"/>
                </a:solidFill>
              </a:rPr>
              <a:t>= 99</a:t>
            </a:r>
          </a:p>
          <a:p>
            <a:pPr lvl="1" algn="l"/>
            <a:r>
              <a:rPr lang="en-US" dirty="0">
                <a:solidFill>
                  <a:schemeClr val="tx1"/>
                </a:solidFill>
              </a:rPr>
              <a:t>The 15th term in the sequence is 99.</a:t>
            </a:r>
          </a:p>
          <a:p>
            <a:pPr lvl="1" algn="l"/>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
        <p:nvSpPr>
          <p:cNvPr id="5"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3.8.1: Arithmetic Sequences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smtClean="0">
                <a:solidFill>
                  <a:srgbClr val="000090"/>
                </a:solidFill>
                <a:ea typeface="MS PGothic" charset="0"/>
                <a:cs typeface="MS PGothic" charset="0"/>
              </a:rPr>
              <a:t>Example 3,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49" y="595582"/>
            <a:ext cx="7862571"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1200"/>
              </a:spcAft>
              <a:buFont typeface="Arial"/>
              <a:buChar char="•"/>
            </a:pPr>
            <a:r>
              <a:rPr lang="en-US" dirty="0" smtClean="0"/>
              <a:t>An </a:t>
            </a:r>
            <a:r>
              <a:rPr lang="en-US" dirty="0"/>
              <a:t>arithmetic sequence is a list of terms separated by a </a:t>
            </a:r>
            <a:r>
              <a:rPr lang="en-US" b="1" dirty="0"/>
              <a:t>common difference</a:t>
            </a:r>
            <a:r>
              <a:rPr lang="en-US" dirty="0"/>
              <a:t>, the number added to each consecutive term in an arithmetic sequence.</a:t>
            </a:r>
          </a:p>
          <a:p>
            <a:pPr marL="342900" indent="-342900">
              <a:spcAft>
                <a:spcPts val="1200"/>
              </a:spcAft>
              <a:buFont typeface="Arial"/>
              <a:buChar char="•"/>
            </a:pPr>
            <a:r>
              <a:rPr lang="en-US" dirty="0" smtClean="0"/>
              <a:t>An </a:t>
            </a:r>
            <a:r>
              <a:rPr lang="en-US" dirty="0"/>
              <a:t>arithmetic sequence is a linear function with a domain of positive consecutive integers in which the difference between any two consecutive terms is equal.</a:t>
            </a:r>
          </a:p>
          <a:p>
            <a:pPr marL="342900" indent="-342900">
              <a:buFont typeface="Arial"/>
              <a:buChar char="•"/>
            </a:pPr>
            <a:r>
              <a:rPr lang="en-US" dirty="0"/>
              <a:t>The rule for an arithmetic sequence can be expressed either explicitly or recursively.</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2"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3"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4"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5"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6"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7"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48"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spcAft>
                <a:spcPts val="1200"/>
              </a:spcAft>
              <a:buFont typeface="Arial"/>
              <a:buChar char="•"/>
            </a:pPr>
            <a:r>
              <a:rPr lang="en-US" dirty="0" smtClean="0"/>
              <a:t>The </a:t>
            </a:r>
            <a:r>
              <a:rPr lang="en-US" dirty="0"/>
              <a:t>explicit rule for an arithmetic sequence is </a:t>
            </a:r>
            <a:r>
              <a:rPr lang="en-US" dirty="0" smtClean="0"/>
              <a:t/>
            </a:r>
            <a:br>
              <a:rPr lang="en-US" dirty="0" smtClean="0"/>
            </a:br>
            <a:r>
              <a:rPr lang="en-US" i="1" dirty="0" smtClean="0"/>
              <a:t>a</a:t>
            </a:r>
            <a:r>
              <a:rPr lang="en-US" i="1" baseline="-25000" dirty="0" smtClean="0"/>
              <a:t>n</a:t>
            </a:r>
            <a:r>
              <a:rPr lang="en-US" dirty="0" smtClean="0"/>
              <a:t> </a:t>
            </a:r>
            <a:r>
              <a:rPr lang="en-US" dirty="0"/>
              <a:t>= </a:t>
            </a:r>
            <a:r>
              <a:rPr lang="en-US" i="1" dirty="0"/>
              <a:t>a</a:t>
            </a:r>
            <a:r>
              <a:rPr lang="en-US" baseline="-25000" dirty="0"/>
              <a:t>1</a:t>
            </a:r>
            <a:r>
              <a:rPr lang="en-US" dirty="0"/>
              <a:t> + (</a:t>
            </a:r>
            <a:r>
              <a:rPr lang="en-US" i="1" dirty="0"/>
              <a:t>n</a:t>
            </a:r>
            <a:r>
              <a:rPr lang="en-US" dirty="0"/>
              <a:t> – 1)</a:t>
            </a:r>
            <a:r>
              <a:rPr lang="en-US" i="1" dirty="0"/>
              <a:t>d</a:t>
            </a:r>
            <a:r>
              <a:rPr lang="en-US" dirty="0"/>
              <a:t>, where </a:t>
            </a:r>
            <a:r>
              <a:rPr lang="en-US" i="1" dirty="0"/>
              <a:t>a</a:t>
            </a:r>
            <a:r>
              <a:rPr lang="en-US" baseline="-25000" dirty="0"/>
              <a:t>1</a:t>
            </a:r>
            <a:r>
              <a:rPr lang="en-US" dirty="0"/>
              <a:t> is the first term in the sequence, </a:t>
            </a:r>
            <a:r>
              <a:rPr lang="en-US" i="1" dirty="0"/>
              <a:t>n</a:t>
            </a:r>
            <a:r>
              <a:rPr lang="en-US" dirty="0"/>
              <a:t> is the term, </a:t>
            </a:r>
            <a:r>
              <a:rPr lang="en-US" i="1" dirty="0"/>
              <a:t>d</a:t>
            </a:r>
            <a:r>
              <a:rPr lang="en-US" dirty="0"/>
              <a:t> is the common difference, and </a:t>
            </a:r>
            <a:r>
              <a:rPr lang="en-US" i="1" dirty="0"/>
              <a:t>a</a:t>
            </a:r>
            <a:r>
              <a:rPr lang="en-US" i="1" baseline="-25000" dirty="0"/>
              <a:t>n</a:t>
            </a:r>
            <a:r>
              <a:rPr lang="en-US" dirty="0"/>
              <a:t> is the </a:t>
            </a:r>
            <a:r>
              <a:rPr lang="en-US" i="1" dirty="0"/>
              <a:t>n</a:t>
            </a:r>
            <a:r>
              <a:rPr lang="en-US" dirty="0"/>
              <a:t>th term in the sequence.</a:t>
            </a:r>
          </a:p>
          <a:p>
            <a:pPr marL="342900" indent="-342900">
              <a:buFont typeface="Arial"/>
              <a:buChar char="•"/>
            </a:pPr>
            <a:r>
              <a:rPr lang="en-US" dirty="0" smtClean="0"/>
              <a:t>The </a:t>
            </a:r>
            <a:r>
              <a:rPr lang="en-US" dirty="0"/>
              <a:t>recursive rule for an arithmetic sequence is </a:t>
            </a:r>
            <a:r>
              <a:rPr lang="en-US" dirty="0" smtClean="0"/>
              <a:t/>
            </a:r>
            <a:br>
              <a:rPr lang="en-US" dirty="0" smtClean="0"/>
            </a:br>
            <a:r>
              <a:rPr lang="en-US" i="1" dirty="0" smtClean="0"/>
              <a:t>a</a:t>
            </a:r>
            <a:r>
              <a:rPr lang="en-US" i="1" baseline="-25000" dirty="0" smtClean="0"/>
              <a:t>n</a:t>
            </a:r>
            <a:r>
              <a:rPr lang="en-US" dirty="0" smtClean="0"/>
              <a:t> </a:t>
            </a:r>
            <a:r>
              <a:rPr lang="en-US" dirty="0"/>
              <a:t>= </a:t>
            </a:r>
            <a:r>
              <a:rPr lang="en-US" i="1" dirty="0"/>
              <a:t>a</a:t>
            </a:r>
            <a:r>
              <a:rPr lang="en-US" i="1" baseline="-25000" dirty="0"/>
              <a:t>n </a:t>
            </a:r>
            <a:r>
              <a:rPr lang="en-US" baseline="-25000" dirty="0"/>
              <a:t>– 1</a:t>
            </a:r>
            <a:r>
              <a:rPr lang="en-US" dirty="0"/>
              <a:t> + </a:t>
            </a:r>
            <a:r>
              <a:rPr lang="en-US" i="1" dirty="0"/>
              <a:t>d</a:t>
            </a:r>
            <a:r>
              <a:rPr lang="en-US" dirty="0"/>
              <a:t>, where </a:t>
            </a:r>
            <a:r>
              <a:rPr lang="en-US" i="1" dirty="0"/>
              <a:t>a</a:t>
            </a:r>
            <a:r>
              <a:rPr lang="en-US" i="1" baseline="-25000" dirty="0"/>
              <a:t>n</a:t>
            </a:r>
            <a:r>
              <a:rPr lang="en-US" dirty="0"/>
              <a:t> is the </a:t>
            </a:r>
            <a:r>
              <a:rPr lang="en-US" i="1" dirty="0"/>
              <a:t>n</a:t>
            </a:r>
            <a:r>
              <a:rPr lang="en-US" dirty="0"/>
              <a:t>th term in the sequence, </a:t>
            </a:r>
            <a:r>
              <a:rPr lang="en-US" i="1" dirty="0" smtClean="0"/>
              <a:t>a</a:t>
            </a:r>
            <a:r>
              <a:rPr lang="en-US" i="1" baseline="-25000" dirty="0"/>
              <a:t>n </a:t>
            </a:r>
            <a:r>
              <a:rPr lang="en-US" baseline="-25000" dirty="0"/>
              <a:t>– 1</a:t>
            </a:r>
            <a:r>
              <a:rPr lang="en-US" dirty="0" smtClean="0"/>
              <a:t> </a:t>
            </a:r>
            <a:r>
              <a:rPr lang="en-US" dirty="0"/>
              <a:t>is the previous term, and </a:t>
            </a:r>
            <a:r>
              <a:rPr lang="en-US" i="1" dirty="0"/>
              <a:t>d</a:t>
            </a:r>
            <a:r>
              <a:rPr lang="en-US" dirty="0"/>
              <a:t> is the common difference.</a:t>
            </a:r>
          </a:p>
          <a:p>
            <a:pPr marL="342900" indent="-342900">
              <a:buFont typeface="Arial"/>
              <a:buChar char="•"/>
            </a:pPr>
            <a:endParaRPr lang="en-US" dirty="0"/>
          </a:p>
          <a:p>
            <a:pPr marL="342900" indent="-342900">
              <a:buFont typeface="Arial"/>
              <a:buChar char="•"/>
            </a:pPr>
            <a:endParaRPr lang="en-US" dirty="0"/>
          </a:p>
          <a:p>
            <a:pPr marL="342900" indent="-342900">
              <a:buFont typeface="Arial"/>
              <a:buChar char="•"/>
            </a:pPr>
            <a:endParaRPr lang="en-US" dirty="0">
              <a:solidFill>
                <a:srgbClr val="000000"/>
              </a:solidFill>
            </a:endParaRPr>
          </a:p>
          <a:p>
            <a:pPr marL="457200" indent="-457200">
              <a:buFont typeface="Arial"/>
              <a:buChar char="•"/>
            </a:pPr>
            <a:endParaRPr lang="en-US" dirty="0"/>
          </a:p>
          <a:p>
            <a:pPr eaLnBrk="1" fontAlgn="auto" hangingPunct="1">
              <a:spcAft>
                <a:spcPts val="0"/>
              </a:spcAft>
              <a:buFont typeface="Arial"/>
              <a:buNone/>
              <a:defRPr/>
            </a:pPr>
            <a:endParaRPr lang="en-US" sz="2800" b="1" i="1" dirty="0" smtClean="0">
              <a:ea typeface="+mn-ea"/>
            </a:endParaRPr>
          </a:p>
          <a:p>
            <a:pPr marL="342900" indent="-342900">
              <a:spcAft>
                <a:spcPts val="1200"/>
              </a:spcAft>
              <a:buFont typeface="Arial"/>
              <a:buChar char="•"/>
            </a:pPr>
            <a:endParaRPr lang="en-US"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identifying a non–arithmetic sequence as arithmetic</a:t>
            </a:r>
          </a:p>
          <a:p>
            <a:pPr marL="342900" indent="-342900">
              <a:spcAft>
                <a:spcPts val="1200"/>
              </a:spcAft>
              <a:buFont typeface="Arial"/>
              <a:buChar char="•"/>
            </a:pPr>
            <a:r>
              <a:rPr lang="en-US" dirty="0"/>
              <a:t>defining the common difference, </a:t>
            </a:r>
            <a:r>
              <a:rPr lang="en-US" i="1" dirty="0"/>
              <a:t>d</a:t>
            </a:r>
            <a:r>
              <a:rPr lang="en-US" dirty="0"/>
              <a:t>, in a decreasing sequence as a positive number</a:t>
            </a:r>
          </a:p>
          <a:p>
            <a:pPr marL="342900" indent="-342900">
              <a:spcAft>
                <a:spcPts val="1200"/>
              </a:spcAft>
              <a:buFont typeface="Arial"/>
              <a:buChar char="•"/>
            </a:pPr>
            <a:r>
              <a:rPr lang="en-US" dirty="0" smtClean="0"/>
              <a:t>incorrectly </a:t>
            </a:r>
            <a:r>
              <a:rPr lang="en-US" dirty="0"/>
              <a:t>using the distributive property when finding the </a:t>
            </a:r>
            <a:r>
              <a:rPr lang="en-US" i="1" dirty="0"/>
              <a:t>n</a:t>
            </a:r>
            <a:r>
              <a:rPr lang="en-US" dirty="0"/>
              <a:t>th term with the </a:t>
            </a:r>
            <a:r>
              <a:rPr lang="en-US" dirty="0" smtClean="0"/>
              <a:t>explicit </a:t>
            </a:r>
            <a:r>
              <a:rPr lang="en-US" dirty="0"/>
              <a:t>formula</a:t>
            </a:r>
          </a:p>
          <a:p>
            <a:pPr marL="342900" indent="-342900">
              <a:buFont typeface="Arial"/>
              <a:buChar char="•"/>
            </a:pPr>
            <a:r>
              <a:rPr lang="en-US" dirty="0"/>
              <a:t>forgetting to identify the first term when defining an arithmetic sequence recursively</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4</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Write a linear function that corresponds to the following arithmetic sequence.</a:t>
            </a:r>
          </a:p>
          <a:p>
            <a:pPr lvl="1" algn="l"/>
            <a:r>
              <a:rPr lang="en-US" dirty="0">
                <a:solidFill>
                  <a:schemeClr val="tx1"/>
                </a:solidFill>
              </a:rPr>
              <a:t>8, 1, –6, –13, …</a:t>
            </a:r>
          </a:p>
          <a:p>
            <a:endParaRPr lang="en-US" dirty="0"/>
          </a:p>
          <a:p>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5</a:t>
            </a:fld>
            <a:endParaRPr lang="en-US" dirty="0"/>
          </a:p>
        </p:txBody>
      </p:sp>
      <p:sp>
        <p:nvSpPr>
          <p:cNvPr id="3" name="Footer Placeholder 2"/>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41350"/>
            <a:ext cx="7847598"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Find the common difference by subtracting two successive terms.</a:t>
            </a:r>
          </a:p>
          <a:p>
            <a:pPr lvl="2" algn="l"/>
            <a:r>
              <a:rPr lang="en-US" dirty="0">
                <a:solidFill>
                  <a:srgbClr val="000000"/>
                </a:solidFill>
              </a:rPr>
              <a:t>1 – 8 = –7</a:t>
            </a:r>
          </a:p>
          <a:p>
            <a:pPr lvl="1" algn="l"/>
            <a:endParaRPr lang="en-US" dirty="0">
              <a:solidFill>
                <a:schemeClr val="tx1"/>
              </a:solidFill>
            </a:endParaRPr>
          </a:p>
          <a:p>
            <a:pPr lvl="1" algn="l"/>
            <a:endParaRPr lang="en-US" dirty="0">
              <a:solidFill>
                <a:schemeClr val="tx1"/>
              </a:solidFill>
            </a:endParaRPr>
          </a:p>
          <a:p>
            <a:pPr lvl="1"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6</a:t>
            </a:fld>
            <a:endParaRPr lang="en-US" dirty="0"/>
          </a:p>
        </p:txBody>
      </p:sp>
      <p:sp>
        <p:nvSpPr>
          <p:cNvPr id="2" name="Footer Placeholder 1"/>
          <p:cNvSpPr>
            <a:spLocks noGrp="1"/>
          </p:cNvSpPr>
          <p:nvPr>
            <p:ph type="ftr" sz="quarter" idx="13"/>
          </p:nvPr>
        </p:nvSpPr>
        <p:spPr/>
        <p:txBody>
          <a:bodyPr/>
          <a:lstStyle/>
          <a:p>
            <a:pPr>
              <a:defRPr/>
            </a:pPr>
            <a:r>
              <a:rPr lang="en-US" smtClean="0"/>
              <a:t>3.8.1: Arithmetic Sequences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14350">
              <a:buFont typeface="+mj-lt"/>
              <a:buAutoNum type="arabicPeriod" startAt="2"/>
            </a:pPr>
            <a:r>
              <a:rPr lang="en-US" sz="2800" b="1" dirty="0" smtClean="0">
                <a:solidFill>
                  <a:srgbClr val="660066"/>
                </a:solidFill>
              </a:rPr>
              <a:t>Confirm that the difference is the same between all of the terms.</a:t>
            </a:r>
            <a:endParaRPr lang="en-US" sz="2800" b="1" dirty="0">
              <a:solidFill>
                <a:srgbClr val="660066"/>
              </a:solidFill>
            </a:endParaRPr>
          </a:p>
          <a:p>
            <a:pPr lvl="2" algn="l"/>
            <a:r>
              <a:rPr lang="en-US" dirty="0">
                <a:solidFill>
                  <a:schemeClr val="tx1"/>
                </a:solidFill>
              </a:rPr>
              <a:t>–6 – 1 = –7 and –13 – (–6) = –7</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spcAft>
                <a:spcPts val="1200"/>
              </a:spcAft>
              <a:buFont typeface="+mj-lt"/>
              <a:buAutoNum type="arabicPeriod" startAt="3"/>
            </a:pPr>
            <a:r>
              <a:rPr lang="en-US" sz="2800" b="1" dirty="0" smtClean="0">
                <a:solidFill>
                  <a:srgbClr val="660066"/>
                </a:solidFill>
              </a:rPr>
              <a:t>Identify the first term (</a:t>
            </a:r>
            <a:r>
              <a:rPr lang="en-US" sz="2800" b="1" i="1" dirty="0" smtClean="0">
                <a:solidFill>
                  <a:srgbClr val="660066"/>
                </a:solidFill>
              </a:rPr>
              <a:t>a</a:t>
            </a:r>
            <a:r>
              <a:rPr lang="en-US" sz="2800" b="1" baseline="-25000" dirty="0" smtClean="0">
                <a:solidFill>
                  <a:srgbClr val="660066"/>
                </a:solidFill>
              </a:rPr>
              <a:t>1</a:t>
            </a:r>
            <a:r>
              <a:rPr lang="en-US" sz="2800" b="1" dirty="0" smtClean="0">
                <a:solidFill>
                  <a:srgbClr val="660066"/>
                </a:solidFill>
              </a:rPr>
              <a:t>).</a:t>
            </a:r>
          </a:p>
          <a:p>
            <a:pPr lvl="2" algn="l"/>
            <a:r>
              <a:rPr lang="en-US" i="1" dirty="0" smtClean="0">
                <a:solidFill>
                  <a:schemeClr val="tx1"/>
                </a:solidFill>
              </a:rPr>
              <a:t>a</a:t>
            </a:r>
            <a:r>
              <a:rPr lang="en-US" baseline="-25000" dirty="0" smtClean="0">
                <a:solidFill>
                  <a:schemeClr val="tx1"/>
                </a:solidFill>
              </a:rPr>
              <a:t>1</a:t>
            </a:r>
            <a:r>
              <a:rPr lang="en-US" dirty="0" smtClean="0">
                <a:solidFill>
                  <a:schemeClr val="tx1"/>
                </a:solidFill>
              </a:rPr>
              <a:t> = 8</a:t>
            </a:r>
            <a:endParaRPr lang="en-US" dirty="0">
              <a:solidFill>
                <a:srgbClr val="000000"/>
              </a:solidFill>
            </a:endParaRPr>
          </a:p>
          <a:p>
            <a:pPr lvl="1" algn="l"/>
            <a:endParaRPr lang="fr-FR" dirty="0">
              <a:solidFill>
                <a:schemeClr val="tx1"/>
              </a:solidFill>
            </a:endParaRPr>
          </a:p>
          <a:p>
            <a:pPr marL="514350" indent="-514350">
              <a:buFont typeface="+mj-lt"/>
              <a:buAutoNum type="arabicPeriod" startAt="3"/>
            </a:pPr>
            <a:endParaRPr lang="en-US" sz="2800" b="1" dirty="0">
              <a:solidFill>
                <a:srgbClr val="660066"/>
              </a:solidFill>
            </a:endParaRPr>
          </a:p>
          <a:p>
            <a:pPr lvl="1" algn="l"/>
            <a:endParaRPr lang="en-US" dirty="0">
              <a:solidFill>
                <a:srgbClr val="000000"/>
              </a:solidFill>
            </a:endParaRPr>
          </a:p>
          <a:p>
            <a:pPr lvl="1" algn="l"/>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982032" cy="4998233"/>
          </a:xfrm>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Write the explicit formula.</a:t>
            </a:r>
          </a:p>
          <a:p>
            <a:pPr lvl="2" algn="l">
              <a:spcAft>
                <a:spcPts val="1200"/>
              </a:spcAft>
            </a:pPr>
            <a:r>
              <a:rPr lang="en-US" i="1" dirty="0">
                <a:solidFill>
                  <a:srgbClr val="000000"/>
                </a:solidFill>
              </a:rPr>
              <a:t>a</a:t>
            </a:r>
            <a:r>
              <a:rPr lang="en-US" i="1" baseline="-25000" dirty="0">
                <a:solidFill>
                  <a:srgbClr val="000000"/>
                </a:solidFill>
              </a:rPr>
              <a:t>n</a:t>
            </a:r>
            <a:r>
              <a:rPr lang="en-US" dirty="0">
                <a:solidFill>
                  <a:srgbClr val="000000"/>
                </a:solidFill>
              </a:rPr>
              <a:t> = </a:t>
            </a:r>
            <a:r>
              <a:rPr lang="en-US" i="1" dirty="0">
                <a:solidFill>
                  <a:srgbClr val="000000"/>
                </a:solidFill>
              </a:rPr>
              <a:t>a</a:t>
            </a:r>
            <a:r>
              <a:rPr lang="en-US" baseline="-25000" dirty="0">
                <a:solidFill>
                  <a:srgbClr val="000000"/>
                </a:solidFill>
              </a:rPr>
              <a:t>1</a:t>
            </a:r>
            <a:r>
              <a:rPr lang="en-US" dirty="0">
                <a:solidFill>
                  <a:srgbClr val="000000"/>
                </a:solidFill>
              </a:rPr>
              <a:t> + (</a:t>
            </a:r>
            <a:r>
              <a:rPr lang="en-US" i="1" dirty="0">
                <a:solidFill>
                  <a:srgbClr val="000000"/>
                </a:solidFill>
              </a:rPr>
              <a:t>n</a:t>
            </a:r>
            <a:r>
              <a:rPr lang="en-US" dirty="0">
                <a:solidFill>
                  <a:srgbClr val="000000"/>
                </a:solidFill>
              </a:rPr>
              <a:t> – 1)</a:t>
            </a:r>
            <a:r>
              <a:rPr lang="en-US" i="1" dirty="0">
                <a:solidFill>
                  <a:srgbClr val="000000"/>
                </a:solidFill>
              </a:rPr>
              <a:t>d</a:t>
            </a:r>
            <a:r>
              <a:rPr lang="en-US" dirty="0">
                <a:solidFill>
                  <a:srgbClr val="000000"/>
                </a:solidFill>
              </a:rPr>
              <a:t>	</a:t>
            </a:r>
            <a:r>
              <a:rPr lang="en-US" dirty="0" smtClean="0">
                <a:solidFill>
                  <a:srgbClr val="000000"/>
                </a:solidFill>
              </a:rPr>
              <a:t>Explicit </a:t>
            </a:r>
            <a:r>
              <a:rPr lang="en-US" dirty="0">
                <a:solidFill>
                  <a:srgbClr val="000000"/>
                </a:solidFill>
              </a:rPr>
              <a:t>formula for any given </a:t>
            </a:r>
            <a:r>
              <a:rPr lang="en-US" dirty="0" smtClean="0">
                <a:solidFill>
                  <a:srgbClr val="000000"/>
                </a:solidFill>
              </a:rPr>
              <a:t/>
            </a:r>
            <a:br>
              <a:rPr lang="en-US" dirty="0" smtClean="0">
                <a:solidFill>
                  <a:srgbClr val="000000"/>
                </a:solidFill>
              </a:rPr>
            </a:br>
            <a:r>
              <a:rPr lang="en-US" dirty="0" smtClean="0">
                <a:solidFill>
                  <a:srgbClr val="000000"/>
                </a:solidFill>
              </a:rPr>
              <a:t>						arithmetic </a:t>
            </a:r>
            <a:r>
              <a:rPr lang="en-US" dirty="0">
                <a:solidFill>
                  <a:srgbClr val="000000"/>
                </a:solidFill>
              </a:rPr>
              <a:t>sequence	</a:t>
            </a:r>
            <a:r>
              <a:rPr lang="en-US" dirty="0" smtClean="0">
                <a:solidFill>
                  <a:srgbClr val="000000"/>
                </a:solidFill>
              </a:rPr>
              <a:t> </a:t>
            </a:r>
          </a:p>
          <a:p>
            <a:pPr lvl="2" algn="l"/>
            <a:r>
              <a:rPr lang="en-US" i="1" dirty="0" smtClean="0">
                <a:solidFill>
                  <a:srgbClr val="000000"/>
                </a:solidFill>
              </a:rPr>
              <a:t>a</a:t>
            </a:r>
            <a:r>
              <a:rPr lang="en-US" i="1" baseline="-25000" dirty="0" smtClean="0">
                <a:solidFill>
                  <a:srgbClr val="000000"/>
                </a:solidFill>
              </a:rPr>
              <a:t>n</a:t>
            </a:r>
            <a:r>
              <a:rPr lang="en-US" dirty="0" smtClean="0">
                <a:solidFill>
                  <a:srgbClr val="000000"/>
                </a:solidFill>
              </a:rPr>
              <a:t> </a:t>
            </a:r>
            <a:r>
              <a:rPr lang="en-US" dirty="0">
                <a:solidFill>
                  <a:srgbClr val="000000"/>
                </a:solidFill>
              </a:rPr>
              <a:t>= 8 + (</a:t>
            </a:r>
            <a:r>
              <a:rPr lang="en-US" i="1" dirty="0">
                <a:solidFill>
                  <a:srgbClr val="000000"/>
                </a:solidFill>
              </a:rPr>
              <a:t>n</a:t>
            </a:r>
            <a:r>
              <a:rPr lang="en-US" dirty="0">
                <a:solidFill>
                  <a:srgbClr val="000000"/>
                </a:solidFill>
              </a:rPr>
              <a:t> – 1)(–7) 	</a:t>
            </a:r>
            <a:r>
              <a:rPr lang="en-US" dirty="0" smtClean="0">
                <a:solidFill>
                  <a:srgbClr val="000000"/>
                </a:solidFill>
              </a:rPr>
              <a:t>Substitute </a:t>
            </a:r>
            <a:r>
              <a:rPr lang="en-US" dirty="0">
                <a:solidFill>
                  <a:srgbClr val="000000"/>
                </a:solidFill>
              </a:rPr>
              <a:t>values for </a:t>
            </a:r>
            <a:r>
              <a:rPr lang="en-US" i="1" dirty="0" smtClean="0">
                <a:solidFill>
                  <a:srgbClr val="000000"/>
                </a:solidFill>
              </a:rPr>
              <a:t>a</a:t>
            </a:r>
            <a:r>
              <a:rPr lang="en-US" baseline="-25000" dirty="0">
                <a:solidFill>
                  <a:srgbClr val="000000"/>
                </a:solidFill>
              </a:rPr>
              <a:t>1</a:t>
            </a:r>
            <a:r>
              <a:rPr lang="en-US" dirty="0" smtClean="0">
                <a:solidFill>
                  <a:srgbClr val="000000"/>
                </a:solidFill>
              </a:rPr>
              <a:t> </a:t>
            </a:r>
            <a:r>
              <a:rPr lang="en-US" dirty="0">
                <a:solidFill>
                  <a:srgbClr val="000000"/>
                </a:solidFill>
              </a:rPr>
              <a:t>and </a:t>
            </a:r>
            <a:r>
              <a:rPr lang="en-US" i="1" dirty="0">
                <a:solidFill>
                  <a:srgbClr val="000000"/>
                </a:solidFill>
              </a:rPr>
              <a:t>d</a:t>
            </a:r>
            <a:r>
              <a:rPr lang="en-US" dirty="0">
                <a:solidFill>
                  <a:srgbClr val="000000"/>
                </a:solidFill>
              </a:rPr>
              <a:t>.</a:t>
            </a:r>
            <a:r>
              <a:rPr lang="en-US" dirty="0"/>
              <a:t>	</a:t>
            </a:r>
          </a:p>
          <a:p>
            <a:pPr lvl="1"/>
            <a:endParaRPr lang="en-US"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3.8.1: Arithmetic Sequences</a:t>
            </a:r>
            <a:endParaRPr lang="en-US" dirty="0"/>
          </a:p>
        </p:txBody>
      </p:sp>
    </p:spTree>
    <p:extLst>
      <p:ext uri="{BB962C8B-B14F-4D97-AF65-F5344CB8AC3E}">
        <p14:creationId xmlns:p14="http://schemas.microsoft.com/office/powerpoint/2010/main" val="25731652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9777</TotalTime>
  <Words>727</Words>
  <Application>Microsoft Macintosh PowerPoint</Application>
  <PresentationFormat>On-screen Show (4:3)</PresentationFormat>
  <Paragraphs>126</Paragraphs>
  <Slides>18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173</cp:revision>
  <dcterms:created xsi:type="dcterms:W3CDTF">2012-02-22T19:14:19Z</dcterms:created>
  <dcterms:modified xsi:type="dcterms:W3CDTF">2012-06-05T14:50:01Z</dcterms:modified>
  <cp:category/>
</cp:coreProperties>
</file>