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91" r:id="rId3"/>
    <p:sldId id="258" r:id="rId4"/>
    <p:sldId id="259" r:id="rId5"/>
    <p:sldId id="290" r:id="rId6"/>
    <p:sldId id="294" r:id="rId7"/>
    <p:sldId id="295" r:id="rId8"/>
    <p:sldId id="381" r:id="rId9"/>
    <p:sldId id="382" r:id="rId10"/>
    <p:sldId id="368" r:id="rId11"/>
    <p:sldId id="336" r:id="rId12"/>
    <p:sldId id="338" r:id="rId13"/>
    <p:sldId id="386" r:id="rId14"/>
    <p:sldId id="387" r:id="rId15"/>
    <p:sldId id="390" r:id="rId16"/>
    <p:sldId id="370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3159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/CAU3L7S2TransExpo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096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/CAU3L7S2TransLin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612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oleObject" Target="../embeddings/oleObject7.bin"/><Relationship Id="rId13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8" Type="http://schemas.openxmlformats.org/officeDocument/2006/relationships/oleObject" Target="../embeddings/oleObject4.bin"/><Relationship Id="rId9" Type="http://schemas.openxmlformats.org/officeDocument/2006/relationships/image" Target="../media/image3.emf"/><Relationship Id="rId10" Type="http://schemas.openxmlformats.org/officeDocument/2006/relationships/oleObject" Target="../embeddings/oleObject5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7S2TransExpo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7S2TransLin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10.bin"/><Relationship Id="rId6" Type="http://schemas.openxmlformats.org/officeDocument/2006/relationships/oleObject" Target="../embeddings/oleObject11.bin"/><Relationship Id="rId7" Type="http://schemas.openxmlformats.org/officeDocument/2006/relationships/oleObject" Target="../embeddings/oleObject12.bin"/><Relationship Id="rId8" Type="http://schemas.openxmlformats.org/officeDocument/2006/relationships/oleObject" Target="../embeddings/oleObject13.bin"/><Relationship Id="rId9" Type="http://schemas.openxmlformats.org/officeDocument/2006/relationships/oleObject" Target="../embeddings/oleObject14.bin"/><Relationship Id="rId10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21931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dirty="0"/>
              <a:t>It is important to understand the relationship between a function and the graph of a function. In this lesson, we will explore how a function and its graph change when a constant value is added to the function. When a constant value is added to a function, the graph undergoes a vertical shift. A </a:t>
            </a:r>
            <a:r>
              <a:rPr lang="en-US" b="1" dirty="0"/>
              <a:t>vertical shift</a:t>
            </a:r>
            <a:r>
              <a:rPr lang="en-US" dirty="0"/>
              <a:t> is a type of translation that moves the graph up or down depending on the value added to the function. A </a:t>
            </a:r>
            <a:r>
              <a:rPr lang="en-US" b="1" dirty="0"/>
              <a:t>translation</a:t>
            </a:r>
            <a:r>
              <a:rPr lang="en-US" dirty="0"/>
              <a:t> of a graph moves the graph either vertically, horizontally, or both, without changing its shape. A translation is sometimes called a slide. A translation is a specific type of transformation.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59358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2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187668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3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77233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4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75205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5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88916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6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80560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7" name="Equation" r:id="rId11" imgW="190500" imgH="330200" progId="Equation.DSMT4">
                  <p:embed/>
                </p:oleObj>
              </mc:Choice>
              <mc:Fallback>
                <p:oleObj name="Equation" r:id="rId11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830663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8" name="Equation" r:id="rId12" imgW="190500" imgH="330200" progId="Equation.DSMT4">
                  <p:embed/>
                </p:oleObj>
              </mc:Choice>
              <mc:Fallback>
                <p:oleObj name="Equation" r:id="rId12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29618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9" name="Equation" r:id="rId13" imgW="190500" imgH="330200" progId="Equation.DSMT4">
                  <p:embed/>
                </p:oleObj>
              </mc:Choice>
              <mc:Fallback>
                <p:oleObj name="Equation" r:id="rId1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4950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138738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The graphs of two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functions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are shown </a:t>
            </a:r>
            <a:r>
              <a:rPr lang="en-US" dirty="0" smtClean="0"/>
              <a:t>to the </a:t>
            </a:r>
            <a:br>
              <a:rPr lang="en-US" dirty="0" smtClean="0"/>
            </a:br>
            <a:r>
              <a:rPr lang="en-US" dirty="0" smtClean="0"/>
              <a:t>right. </a:t>
            </a:r>
            <a:r>
              <a:rPr lang="en-US" dirty="0"/>
              <a:t>Write a rule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in terms of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B3BEF-4DF1-7647-BAC3-0F660BB2E16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pic>
        <p:nvPicPr>
          <p:cNvPr id="6" name="Picture 5" descr="U3L7_018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" t="3280" r="3200" b="2912"/>
          <a:stretch/>
        </p:blipFill>
        <p:spPr>
          <a:xfrm>
            <a:off x="3686810" y="1169035"/>
            <a:ext cx="4771390" cy="459153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Write a function rule for the graph of </a:t>
            </a:r>
            <a:r>
              <a:rPr lang="en-US" sz="2800" b="1" i="1" dirty="0">
                <a:solidFill>
                  <a:srgbClr val="660066"/>
                </a:solidFill>
              </a:rPr>
              <a:t>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).</a:t>
            </a:r>
          </a:p>
          <a:p>
            <a:pPr lvl="1" algn="l"/>
            <a:r>
              <a:rPr lang="fr-FR" i="1" dirty="0">
                <a:solidFill>
                  <a:schemeClr val="tx1"/>
                </a:solidFill>
              </a:rPr>
              <a:t>f</a:t>
            </a:r>
            <a:r>
              <a:rPr lang="fr-FR" dirty="0">
                <a:solidFill>
                  <a:schemeClr val="tx1"/>
                </a:solidFill>
              </a:rPr>
              <a:t>(</a:t>
            </a:r>
            <a:r>
              <a:rPr lang="fr-FR" i="1" dirty="0">
                <a:solidFill>
                  <a:schemeClr val="tx1"/>
                </a:solidFill>
              </a:rPr>
              <a:t>x</a:t>
            </a:r>
            <a:r>
              <a:rPr lang="fr-FR" dirty="0">
                <a:solidFill>
                  <a:schemeClr val="tx1"/>
                </a:solidFill>
              </a:rPr>
              <a:t>) = –</a:t>
            </a:r>
            <a:r>
              <a:rPr lang="fr-FR" i="1" dirty="0">
                <a:solidFill>
                  <a:schemeClr val="tx1"/>
                </a:solidFill>
              </a:rPr>
              <a:t>x</a:t>
            </a:r>
            <a:r>
              <a:rPr lang="fr-FR" dirty="0">
                <a:solidFill>
                  <a:schemeClr val="tx1"/>
                </a:solidFill>
              </a:rPr>
              <a:t> – 4</a:t>
            </a: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69DFF-1916-A94A-9BAF-6747184CDDD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Write a function rule for the graph of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).</a:t>
            </a:r>
          </a:p>
          <a:p>
            <a:pPr lvl="1" algn="l"/>
            <a:r>
              <a:rPr lang="fr-FR" i="1" dirty="0">
                <a:solidFill>
                  <a:schemeClr val="tx1"/>
                </a:solidFill>
              </a:rPr>
              <a:t>g</a:t>
            </a:r>
            <a:r>
              <a:rPr lang="fr-FR" dirty="0">
                <a:solidFill>
                  <a:schemeClr val="tx1"/>
                </a:solidFill>
              </a:rPr>
              <a:t>(</a:t>
            </a:r>
            <a:r>
              <a:rPr lang="fr-FR" i="1" dirty="0">
                <a:solidFill>
                  <a:schemeClr val="tx1"/>
                </a:solidFill>
              </a:rPr>
              <a:t>x</a:t>
            </a:r>
            <a:r>
              <a:rPr lang="fr-FR" dirty="0">
                <a:solidFill>
                  <a:schemeClr val="tx1"/>
                </a:solidFill>
              </a:rPr>
              <a:t>) = –</a:t>
            </a:r>
            <a:r>
              <a:rPr lang="fr-FR" i="1" dirty="0">
                <a:solidFill>
                  <a:schemeClr val="tx1"/>
                </a:solidFill>
              </a:rPr>
              <a:t>x</a:t>
            </a:r>
            <a:r>
              <a:rPr lang="fr-FR" dirty="0">
                <a:solidFill>
                  <a:schemeClr val="tx1"/>
                </a:solidFill>
              </a:rPr>
              <a:t> + 3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lvl="1" algn="l"/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39939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How are </a:t>
            </a:r>
            <a:r>
              <a:rPr lang="en-US" sz="2800" b="1" i="1" dirty="0">
                <a:solidFill>
                  <a:srgbClr val="660066"/>
                </a:solidFill>
              </a:rPr>
              <a:t>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and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related?</a:t>
            </a:r>
          </a:p>
          <a:p>
            <a:pPr lvl="1" algn="l"/>
            <a:r>
              <a:rPr lang="en-US" i="1" dirty="0">
                <a:solidFill>
                  <a:schemeClr val="tx1"/>
                </a:solidFill>
              </a:rPr>
              <a:t>g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 is a vertical shift up 7 units from </a:t>
            </a:r>
            <a:r>
              <a:rPr lang="en-US" i="1" dirty="0">
                <a:solidFill>
                  <a:schemeClr val="tx1"/>
                </a:solidFill>
              </a:rPr>
              <a:t>f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), since the vertical distance is the distance between the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-intercepts (–4 and 3), and 3 – (–4) = 7. You could also count the units on the graph.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3535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599" y="640567"/>
            <a:ext cx="7420559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2800" b="1" dirty="0">
                <a:solidFill>
                  <a:srgbClr val="660066"/>
                </a:solidFill>
              </a:rPr>
              <a:t>Write a function rule for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in terms of </a:t>
            </a:r>
            <a:r>
              <a:rPr lang="en-US" sz="2800" b="1" i="1" dirty="0">
                <a:solidFill>
                  <a:srgbClr val="660066"/>
                </a:solidFill>
              </a:rPr>
              <a:t>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).</a:t>
            </a:r>
          </a:p>
          <a:p>
            <a:pPr lvl="1" algn="l"/>
            <a:r>
              <a:rPr lang="en-US" i="1" dirty="0">
                <a:solidFill>
                  <a:schemeClr val="tx1"/>
                </a:solidFill>
              </a:rPr>
              <a:t>g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 = </a:t>
            </a:r>
            <a:r>
              <a:rPr lang="en-US" i="1" dirty="0">
                <a:solidFill>
                  <a:schemeClr val="tx1"/>
                </a:solidFill>
              </a:rPr>
              <a:t>f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 + 7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15377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sp>
        <p:nvSpPr>
          <p:cNvPr id="6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77002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b="1" dirty="0" smtClean="0"/>
              <a:t>Introduction, </a:t>
            </a:r>
            <a:r>
              <a:rPr lang="en-US" sz="2800" b="1" i="1" dirty="0" smtClean="0"/>
              <a:t>continued</a:t>
            </a:r>
            <a:endParaRPr lang="en-US" sz="2800" dirty="0" smtClean="0"/>
          </a:p>
          <a:p>
            <a:r>
              <a:rPr lang="en-US" dirty="0" smtClean="0"/>
              <a:t>A </a:t>
            </a:r>
            <a:r>
              <a:rPr lang="en-US" b="1" dirty="0"/>
              <a:t>transformation</a:t>
            </a:r>
            <a:r>
              <a:rPr lang="en-US" dirty="0"/>
              <a:t> moves a graph. Transformations can include reflections and rotations in addition to translations. We will also examine translations of graphs and determine how they are similar or different.</a:t>
            </a:r>
          </a:p>
          <a:p>
            <a:endParaRPr lang="en-US" dirty="0"/>
          </a:p>
          <a:p>
            <a:pPr>
              <a:lnSpc>
                <a:spcPct val="140000"/>
              </a:lnSpc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8747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62571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Vertical </a:t>
            </a:r>
            <a:r>
              <a:rPr lang="en-US" dirty="0"/>
              <a:t>translations can be performed on linear and exponential graphs using </a:t>
            </a:r>
            <a:r>
              <a:rPr lang="en-US" sz="600" dirty="0"/>
              <a:t>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+ </a:t>
            </a:r>
            <a:r>
              <a:rPr lang="en-US" i="1" dirty="0"/>
              <a:t>k</a:t>
            </a:r>
            <a:r>
              <a:rPr lang="en-US" dirty="0"/>
              <a:t>, where</a:t>
            </a:r>
            <a:r>
              <a:rPr lang="en-US" i="1" dirty="0"/>
              <a:t> k</a:t>
            </a:r>
            <a:r>
              <a:rPr lang="en-US" dirty="0"/>
              <a:t> is the value of the vertical shift.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A vertical shift moves the graph up or down </a:t>
            </a:r>
            <a:r>
              <a:rPr lang="en-US" i="1" dirty="0"/>
              <a:t>k</a:t>
            </a:r>
            <a:r>
              <a:rPr lang="en-US" dirty="0"/>
              <a:t> units.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If </a:t>
            </a:r>
            <a:r>
              <a:rPr lang="en-US" i="1" dirty="0"/>
              <a:t>k</a:t>
            </a:r>
            <a:r>
              <a:rPr lang="en-US" dirty="0"/>
              <a:t> is positive, the graph is translated up </a:t>
            </a:r>
            <a:r>
              <a:rPr lang="en-US" i="1" dirty="0"/>
              <a:t>k</a:t>
            </a:r>
            <a:r>
              <a:rPr lang="en-US" dirty="0"/>
              <a:t> units.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If </a:t>
            </a:r>
            <a:r>
              <a:rPr lang="en-US" i="1" dirty="0"/>
              <a:t>k</a:t>
            </a:r>
            <a:r>
              <a:rPr lang="en-US" dirty="0"/>
              <a:t> is negative, the graph is translated down </a:t>
            </a:r>
            <a:r>
              <a:rPr lang="en-US" i="1" dirty="0"/>
              <a:t>k</a:t>
            </a:r>
            <a:r>
              <a:rPr lang="en-US" dirty="0"/>
              <a:t> units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26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27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28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29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30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31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32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595582"/>
            <a:ext cx="7969626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Translations are one type of transformation.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Given </a:t>
            </a:r>
            <a:r>
              <a:rPr lang="en-US" dirty="0"/>
              <a:t>the graphs of two functions that are vertical translations of each other, the value of the vertical shift,</a:t>
            </a:r>
            <a:r>
              <a:rPr lang="en-US" i="1" dirty="0"/>
              <a:t> k, </a:t>
            </a:r>
            <a:r>
              <a:rPr lang="en-US" dirty="0"/>
              <a:t>can be found by finding the distance between the </a:t>
            </a:r>
            <a:r>
              <a:rPr lang="en-US" i="1" dirty="0"/>
              <a:t>y</a:t>
            </a:r>
            <a:r>
              <a:rPr lang="en-US" dirty="0"/>
              <a:t>-intercepts.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2800" b="1" i="1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endParaRPr lang="en-US" dirty="0" smtClean="0"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4519B1-7029-6247-A3CF-7DEB78894A9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mistaking vertical shift for horizontal shift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mistaking a </a:t>
            </a:r>
            <a:r>
              <a:rPr lang="en-US" i="1" dirty="0"/>
              <a:t>y</a:t>
            </a:r>
            <a:r>
              <a:rPr lang="en-US" dirty="0"/>
              <a:t>-intercept for the value of the vertical translation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incorrectly graphing linear or exponential functions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incorrectly combining like terms when changing a function rule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61885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Given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2</a:t>
            </a:r>
            <a:r>
              <a:rPr lang="en-US" i="1" baseline="30000" dirty="0"/>
              <a:t>x</a:t>
            </a:r>
            <a:r>
              <a:rPr lang="en-US" dirty="0"/>
              <a:t> + </a:t>
            </a:r>
            <a:r>
              <a:rPr lang="en-US" dirty="0" smtClean="0"/>
              <a:t>1 and </a:t>
            </a:r>
            <a:br>
              <a:rPr lang="en-US" dirty="0" smtClean="0"/>
            </a:br>
            <a:r>
              <a:rPr lang="en-US" dirty="0" smtClean="0"/>
              <a:t>the graph </a:t>
            </a:r>
            <a:r>
              <a:rPr lang="en-US" dirty="0"/>
              <a:t>of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</a:t>
            </a:r>
            <a:r>
              <a:rPr lang="en-US" dirty="0" smtClean="0"/>
              <a:t>to the </a:t>
            </a:r>
            <a:br>
              <a:rPr lang="en-US" dirty="0" smtClean="0"/>
            </a:br>
            <a:r>
              <a:rPr lang="en-US" dirty="0" smtClean="0"/>
              <a:t>right, graph </a:t>
            </a:r>
            <a:br>
              <a:rPr lang="en-US" dirty="0" smtClean="0"/>
            </a:br>
            <a:r>
              <a:rPr lang="en-US" i="1" dirty="0" smtClean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– 5.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pic>
        <p:nvPicPr>
          <p:cNvPr id="4" name="Picture 3" descr="U3L7_005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" t="4484" r="4059" b="5050"/>
          <a:stretch/>
        </p:blipFill>
        <p:spPr>
          <a:xfrm>
            <a:off x="4119332" y="1676400"/>
            <a:ext cx="4417741" cy="351637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660066"/>
                </a:solidFill>
              </a:rPr>
              <a:t>Graph </a:t>
            </a:r>
            <a:r>
              <a:rPr lang="en-US" sz="2800" b="1" i="1" dirty="0" smtClean="0">
                <a:solidFill>
                  <a:srgbClr val="660066"/>
                </a:solidFill>
              </a:rPr>
              <a:t>g</a:t>
            </a:r>
            <a:r>
              <a:rPr lang="en-US" sz="2800" b="1" dirty="0" smtClean="0">
                <a:solidFill>
                  <a:srgbClr val="660066"/>
                </a:solidFill>
              </a:rPr>
              <a:t>(</a:t>
            </a:r>
            <a:r>
              <a:rPr lang="en-US" sz="2800" b="1" i="1" dirty="0" smtClean="0">
                <a:solidFill>
                  <a:srgbClr val="660066"/>
                </a:solidFill>
              </a:rPr>
              <a:t>x</a:t>
            </a:r>
            <a:r>
              <a:rPr lang="en-US" sz="2800" b="1" dirty="0" smtClean="0">
                <a:solidFill>
                  <a:srgbClr val="660066"/>
                </a:solidFill>
              </a:rPr>
              <a:t>).</a:t>
            </a:r>
            <a:r>
              <a:rPr lang="en-US" dirty="0" smtClean="0"/>
              <a:t> </a:t>
            </a:r>
            <a:endParaRPr lang="en-US" dirty="0"/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pic>
        <p:nvPicPr>
          <p:cNvPr id="4" name="Picture 3" descr="U3L7_017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458" y="984123"/>
            <a:ext cx="5181600" cy="498230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H</a:t>
            </a:r>
            <a:r>
              <a:rPr lang="en-US" sz="2800" b="1" dirty="0" smtClean="0">
                <a:solidFill>
                  <a:srgbClr val="660066"/>
                </a:solidFill>
              </a:rPr>
              <a:t>ow </a:t>
            </a:r>
            <a:r>
              <a:rPr lang="en-US" sz="2800" b="1" dirty="0">
                <a:solidFill>
                  <a:srgbClr val="660066"/>
                </a:solidFill>
              </a:rPr>
              <a:t>are </a:t>
            </a:r>
            <a:r>
              <a:rPr lang="en-US" sz="2800" b="1" i="1" dirty="0">
                <a:solidFill>
                  <a:srgbClr val="660066"/>
                </a:solidFill>
              </a:rPr>
              <a:t>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and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related?</a:t>
            </a:r>
            <a:r>
              <a:rPr lang="en-US" dirty="0">
                <a:solidFill>
                  <a:srgbClr val="660066"/>
                </a:solidFill>
              </a:rPr>
              <a:t> </a:t>
            </a:r>
          </a:p>
          <a:p>
            <a:pPr lvl="1" algn="l"/>
            <a:r>
              <a:rPr lang="en-US" i="1" dirty="0">
                <a:solidFill>
                  <a:schemeClr val="tx1"/>
                </a:solidFill>
              </a:rPr>
              <a:t>g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 is a vertical shift down 5 units of </a:t>
            </a:r>
            <a:r>
              <a:rPr lang="en-US" i="1" dirty="0">
                <a:solidFill>
                  <a:schemeClr val="tx1"/>
                </a:solidFill>
              </a:rPr>
              <a:t>f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pPr marL="514350" indent="-514350">
              <a:buFont typeface="+mj-lt"/>
              <a:buAutoNum type="arabicPeriod" startAt="2"/>
            </a:pPr>
            <a:endParaRPr lang="en-US" dirty="0">
              <a:solidFill>
                <a:srgbClr val="000000"/>
              </a:solidFill>
            </a:endParaRP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99485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What are the steps you need to follow to graph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)?</a:t>
            </a: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For each point on </a:t>
            </a:r>
            <a:r>
              <a:rPr lang="en-US" i="1" dirty="0">
                <a:solidFill>
                  <a:srgbClr val="000000"/>
                </a:solidFill>
              </a:rPr>
              <a:t>f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), plot a point 5 units lower on the graph </a:t>
            </a:r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dirty="0">
                <a:solidFill>
                  <a:srgbClr val="000000"/>
                </a:solidFill>
              </a:rPr>
              <a:t>connect the points.	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lvl="1" algn="l"/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3.7.2: Tranformations of Linear and Exponential Functions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7200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9758</TotalTime>
  <Words>723</Words>
  <Application>Microsoft Macintosh PowerPoint</Application>
  <PresentationFormat>On-screen Show (4:3)</PresentationFormat>
  <Paragraphs>93</Paragraphs>
  <Slides>16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171</cp:revision>
  <dcterms:created xsi:type="dcterms:W3CDTF">2012-02-22T19:14:19Z</dcterms:created>
  <dcterms:modified xsi:type="dcterms:W3CDTF">2012-06-05T14:45:51Z</dcterms:modified>
  <cp:category/>
</cp:coreProperties>
</file>