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7" r:id="rId2"/>
    <p:sldId id="266" r:id="rId3"/>
    <p:sldId id="271" r:id="rId4"/>
    <p:sldId id="268" r:id="rId5"/>
    <p:sldId id="277" r:id="rId6"/>
    <p:sldId id="278" r:id="rId7"/>
    <p:sldId id="279" r:id="rId8"/>
    <p:sldId id="280" r:id="rId9"/>
    <p:sldId id="281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/>
              <a:t>http://</a:t>
            </a:r>
            <a:r>
              <a:rPr lang="en-US" u="none" dirty="0" err="1" smtClean="0"/>
              <a:t>walch.com</a:t>
            </a:r>
            <a:r>
              <a:rPr lang="en-US" u="none" dirty="0" smtClean="0"/>
              <a:t>/</a:t>
            </a:r>
            <a:r>
              <a:rPr lang="en-US" u="none" dirty="0" err="1" smtClean="0"/>
              <a:t>wu</a:t>
            </a:r>
            <a:r>
              <a:rPr lang="en-US" u="none" dirty="0" smtClean="0"/>
              <a:t>/CAU3L7S1Newspaper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r>
              <a:rPr lang="en-US" b="1" dirty="0"/>
              <a:t>Common Core Georgia Performance Standard: </a:t>
            </a: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MCC9–12.F.BF.1b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021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Connection to the Lesson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extend their ability to write a rule or expression to represent a certain scenario to performing operations with these rules.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 will need to manipulate expressions.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980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27152" y="6393706"/>
            <a:ext cx="5471926" cy="274021"/>
          </a:xfrm>
        </p:spPr>
        <p:txBody>
          <a:bodyPr/>
          <a:lstStyle>
            <a:lvl1pPr algn="l">
              <a:defRPr sz="16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3.7.1: Operating on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3.7.1: Operating on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3.7.1: Operating on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3.7.1: Operating on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3.7.1: Operating on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3.7.1: Operating on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3.7.1: Operating on Functions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3.7.1: Operating on Functions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3.7.1: Operating on Functions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3.7.1: Operating on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3.7.1: Operating on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3.7.1: Operating on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3L7S1Newspaper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3.7.1: Operating on Functions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855854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Newspapers are printed on large sheets of paper that are folded in half to form the pages. Each </a:t>
            </a:r>
            <a:r>
              <a:rPr lang="en-US" dirty="0" smtClean="0">
                <a:latin typeface="Arial"/>
                <a:cs typeface="Arial"/>
              </a:rPr>
              <a:t>side </a:t>
            </a:r>
            <a:r>
              <a:rPr lang="en-US" dirty="0">
                <a:latin typeface="Arial"/>
                <a:cs typeface="Arial"/>
              </a:rPr>
              <a:t>of each half is 1 page. For example, a newspaper that is made from 2 large sheets of paper </a:t>
            </a:r>
            <a:r>
              <a:rPr lang="en-US" dirty="0" smtClean="0">
                <a:latin typeface="Arial"/>
                <a:cs typeface="Arial"/>
              </a:rPr>
              <a:t>has </a:t>
            </a:r>
            <a:r>
              <a:rPr lang="en-US" dirty="0">
                <a:latin typeface="Arial"/>
                <a:cs typeface="Arial"/>
              </a:rPr>
              <a:t>8 pages. Use this information to answer the following questions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en-US" dirty="0">
                <a:latin typeface="Arial"/>
                <a:cs typeface="Arial"/>
              </a:rPr>
              <a:t>If there are 10 sheets of paper in a particular newspaper issue, how many pages would there be?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rial"/>
                <a:cs typeface="Arial"/>
              </a:rPr>
              <a:t>What page numbers would appear in the center, or on the innermost sheet of this newspaper?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3.7.1: Operating on Functions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spcAft>
                <a:spcPts val="1800"/>
              </a:spcAft>
              <a:buFont typeface="+mj-lt"/>
              <a:buAutoNum type="arabicPeriod" startAt="3"/>
            </a:pPr>
            <a:r>
              <a:rPr lang="en-US" dirty="0"/>
              <a:t>What is the sum of the numbers in the center?</a:t>
            </a:r>
          </a:p>
          <a:p>
            <a:pPr marL="457200" indent="-457200" algn="l">
              <a:spcAft>
                <a:spcPts val="1800"/>
              </a:spcAft>
              <a:buFont typeface="+mj-lt"/>
              <a:buAutoNum type="arabicPeriod" startAt="3"/>
            </a:pPr>
            <a:r>
              <a:rPr lang="en-US" dirty="0" smtClean="0"/>
              <a:t>What </a:t>
            </a:r>
            <a:r>
              <a:rPr lang="en-US" dirty="0"/>
              <a:t>is the sum of the page numbers that would appear on ANY one side of ANY sheet of </a:t>
            </a:r>
            <a:br>
              <a:rPr lang="en-US" dirty="0"/>
            </a:br>
            <a:r>
              <a:rPr lang="en-US" dirty="0"/>
              <a:t>the newspaper?</a:t>
            </a:r>
          </a:p>
          <a:p>
            <a:pPr marL="457200" indent="-457200" algn="l">
              <a:spcAft>
                <a:spcPts val="1800"/>
              </a:spcAft>
              <a:buFont typeface="+mj-lt"/>
              <a:buAutoNum type="arabicPeriod" startAt="3"/>
            </a:pPr>
            <a:r>
              <a:rPr lang="en-US" dirty="0"/>
              <a:t>What is the sum of all the page numbers of the newspaper?</a:t>
            </a:r>
          </a:p>
          <a:p>
            <a:pPr marL="457200" indent="-457200" algn="l">
              <a:buFont typeface="+mj-lt"/>
              <a:buAutoNum type="arabicPeriod" startAt="3"/>
            </a:pPr>
            <a:r>
              <a:rPr lang="en-US" dirty="0" smtClean="0"/>
              <a:t>Write </a:t>
            </a:r>
            <a:r>
              <a:rPr lang="en-US" dirty="0"/>
              <a:t>a rule in words or symbols that would give the sum of the pages for a newspaper with </a:t>
            </a:r>
            <a:r>
              <a:rPr lang="en-US" i="1" dirty="0" smtClean="0"/>
              <a:t>n</a:t>
            </a:r>
            <a:r>
              <a:rPr lang="en-US" dirty="0" smtClean="0"/>
              <a:t> </a:t>
            </a:r>
            <a:r>
              <a:rPr lang="en-US" dirty="0"/>
              <a:t>sheets of paper.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3.7.1: Operating on Functions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spcAft>
                <a:spcPts val="1800"/>
              </a:spcAft>
              <a:buFont typeface="+mj-lt"/>
              <a:buAutoNum type="arabicPeriod"/>
            </a:pPr>
            <a:r>
              <a:rPr lang="en-US" dirty="0"/>
              <a:t>If there are 10 sheets of paper in a particular newspaper issue, how many pages would there be?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Since each sheet of paper creates 4 pages when folded and printed on front and back, 10 sheets of paper would create 4 • 10 or 40 pages.</a:t>
            </a:r>
          </a:p>
          <a:p>
            <a:pPr algn="l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3.7.1: Operating on Functions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spcAft>
                <a:spcPts val="1200"/>
              </a:spcAft>
              <a:buFont typeface="+mj-lt"/>
              <a:buAutoNum type="arabicPeriod" startAt="2"/>
            </a:pPr>
            <a:r>
              <a:rPr lang="en-US" dirty="0"/>
              <a:t>What page numbers would appear in the center, or on the innermost sheet of this newspaper?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Since half of 40 is 20 and the page numbering starts at 1, page numbers 20 and 21 would appear in the center.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3.7.1: Operating on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147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spcAft>
                <a:spcPts val="1200"/>
              </a:spcAft>
              <a:buFont typeface="+mj-lt"/>
              <a:buAutoNum type="arabicPeriod" startAt="3"/>
            </a:pPr>
            <a:r>
              <a:rPr lang="en-US" dirty="0"/>
              <a:t>What is the sum of the numbers in the center?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20 + 21 = 41</a:t>
            </a:r>
          </a:p>
          <a:p>
            <a:pPr algn="l"/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3.7.1: Operating on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983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spcAft>
                <a:spcPts val="1200"/>
              </a:spcAft>
              <a:buFont typeface="+mj-lt"/>
              <a:buAutoNum type="arabicPeriod" startAt="4"/>
            </a:pPr>
            <a:r>
              <a:rPr lang="en-US" dirty="0">
                <a:solidFill>
                  <a:srgbClr val="000000"/>
                </a:solidFill>
              </a:rPr>
              <a:t>What is the sum of the page numbers that would appear on ANY one side of ANY sheet of </a:t>
            </a: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>
                <a:solidFill>
                  <a:srgbClr val="000000"/>
                </a:solidFill>
              </a:rPr>
              <a:t>newspaper?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Since </a:t>
            </a:r>
            <a:r>
              <a:rPr lang="en-US" sz="2400" i="1" dirty="0">
                <a:solidFill>
                  <a:srgbClr val="660066"/>
                </a:solidFill>
              </a:rPr>
              <a:t>n</a:t>
            </a:r>
            <a:r>
              <a:rPr lang="en-US" sz="2400" dirty="0">
                <a:solidFill>
                  <a:srgbClr val="660066"/>
                </a:solidFill>
              </a:rPr>
              <a:t> sheets of paper result in 4</a:t>
            </a:r>
            <a:r>
              <a:rPr lang="en-US" sz="2400" i="1" dirty="0">
                <a:solidFill>
                  <a:srgbClr val="660066"/>
                </a:solidFill>
              </a:rPr>
              <a:t>n</a:t>
            </a:r>
            <a:r>
              <a:rPr lang="en-US" sz="2400" dirty="0">
                <a:solidFill>
                  <a:srgbClr val="660066"/>
                </a:solidFill>
              </a:rPr>
              <a:t> pages, and the first page is numbered 1 instead of 0, the sum of the page numbers of any one side of one sheet is 4</a:t>
            </a:r>
            <a:r>
              <a:rPr lang="en-US" sz="2400" i="1" dirty="0">
                <a:solidFill>
                  <a:srgbClr val="660066"/>
                </a:solidFill>
              </a:rPr>
              <a:t>n</a:t>
            </a:r>
            <a:r>
              <a:rPr lang="en-US" sz="2400" dirty="0">
                <a:solidFill>
                  <a:srgbClr val="660066"/>
                </a:solidFill>
              </a:rPr>
              <a:t> + 1.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3.7.1: Operating on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466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spcAft>
                <a:spcPts val="1200"/>
              </a:spcAft>
              <a:buFont typeface="+mj-lt"/>
              <a:buAutoNum type="arabicPeriod" startAt="5"/>
            </a:pPr>
            <a:r>
              <a:rPr lang="en-US" dirty="0">
                <a:solidFill>
                  <a:schemeClr val="tx1"/>
                </a:solidFill>
              </a:rPr>
              <a:t>What is the sum of all the page numbers of the newspaper?</a:t>
            </a:r>
          </a:p>
          <a:p>
            <a:pPr marL="800100" lvl="1" indent="-342900" algn="l">
              <a:spcAft>
                <a:spcPts val="1200"/>
              </a:spcAft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There are 10 sheets of paper and 20 sides. The total number of pages plus 1 is 41. Multiply this number by the number of sides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 smtClean="0">
                <a:solidFill>
                  <a:srgbClr val="660066"/>
                </a:solidFill>
              </a:rPr>
              <a:t>The </a:t>
            </a:r>
            <a:r>
              <a:rPr lang="en-US" sz="2400" dirty="0">
                <a:solidFill>
                  <a:srgbClr val="660066"/>
                </a:solidFill>
              </a:rPr>
              <a:t>sum of all of the page numbers is 20(41) or 820.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3.7.1: Operating on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27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spcAft>
                <a:spcPts val="1200"/>
              </a:spcAft>
              <a:buFont typeface="+mj-lt"/>
              <a:buAutoNum type="arabicPeriod" startAt="6"/>
            </a:pPr>
            <a:r>
              <a:rPr lang="en-US" dirty="0" smtClean="0">
                <a:solidFill>
                  <a:srgbClr val="000000"/>
                </a:solidFill>
              </a:rPr>
              <a:t>Write </a:t>
            </a:r>
            <a:r>
              <a:rPr lang="en-US" dirty="0">
                <a:solidFill>
                  <a:srgbClr val="000000"/>
                </a:solidFill>
              </a:rPr>
              <a:t>a rule in words or symbols that would give the sum of the pages for a newspaper with </a:t>
            </a:r>
            <a:r>
              <a:rPr lang="en-US" i="1" dirty="0" smtClean="0">
                <a:solidFill>
                  <a:srgbClr val="000000"/>
                </a:solidFill>
              </a:rPr>
              <a:t>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sheets of paper. 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2</a:t>
            </a:r>
            <a:r>
              <a:rPr lang="en-US" sz="2400" i="1" dirty="0">
                <a:solidFill>
                  <a:srgbClr val="660066"/>
                </a:solidFill>
              </a:rPr>
              <a:t>n</a:t>
            </a:r>
            <a:r>
              <a:rPr lang="en-US" sz="2400" dirty="0">
                <a:solidFill>
                  <a:srgbClr val="660066"/>
                </a:solidFill>
              </a:rPr>
              <a:t> represents the number of sides of each sheet. Therefore, the sum of the pages of a newspaper with </a:t>
            </a:r>
            <a:r>
              <a:rPr lang="en-US" sz="2400" i="1" dirty="0">
                <a:solidFill>
                  <a:srgbClr val="660066"/>
                </a:solidFill>
              </a:rPr>
              <a:t>n</a:t>
            </a:r>
            <a:r>
              <a:rPr lang="en-US" sz="2400" dirty="0">
                <a:solidFill>
                  <a:srgbClr val="660066"/>
                </a:solidFill>
              </a:rPr>
              <a:t> sheets is 2</a:t>
            </a:r>
            <a:r>
              <a:rPr lang="en-US" sz="2400" i="1" dirty="0">
                <a:solidFill>
                  <a:srgbClr val="660066"/>
                </a:solidFill>
              </a:rPr>
              <a:t>n</a:t>
            </a:r>
            <a:r>
              <a:rPr lang="en-US" sz="2400" dirty="0">
                <a:solidFill>
                  <a:srgbClr val="660066"/>
                </a:solidFill>
              </a:rPr>
              <a:t>(4</a:t>
            </a:r>
            <a:r>
              <a:rPr lang="en-US" sz="2400" i="1" dirty="0">
                <a:solidFill>
                  <a:srgbClr val="660066"/>
                </a:solidFill>
              </a:rPr>
              <a:t>n</a:t>
            </a:r>
            <a:r>
              <a:rPr lang="en-US" sz="2400" dirty="0">
                <a:solidFill>
                  <a:srgbClr val="660066"/>
                </a:solidFill>
              </a:rPr>
              <a:t> + 1).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3.7.1: Operating on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235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933</TotalTime>
  <Words>524</Words>
  <Application>Microsoft Macintosh PowerPoint</Application>
  <PresentationFormat>On-screen Show (4:3)</PresentationFormat>
  <Paragraphs>51</Paragraphs>
  <Slides>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85</cp:revision>
  <dcterms:created xsi:type="dcterms:W3CDTF">2012-02-22T19:14:19Z</dcterms:created>
  <dcterms:modified xsi:type="dcterms:W3CDTF">2012-06-05T19:32:10Z</dcterms:modified>
  <cp:category/>
</cp:coreProperties>
</file>