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handoutMasterIdLst>
    <p:handoutMasterId r:id="rId17"/>
  </p:handoutMasterIdLst>
  <p:sldIdLst>
    <p:sldId id="256" r:id="rId2"/>
    <p:sldId id="258" r:id="rId3"/>
    <p:sldId id="259" r:id="rId4"/>
    <p:sldId id="290" r:id="rId5"/>
    <p:sldId id="294" r:id="rId6"/>
    <p:sldId id="295" r:id="rId7"/>
    <p:sldId id="381" r:id="rId8"/>
    <p:sldId id="382" r:id="rId9"/>
    <p:sldId id="368" r:id="rId10"/>
    <p:sldId id="336" r:id="rId11"/>
    <p:sldId id="338" r:id="rId12"/>
    <p:sldId id="386" r:id="rId13"/>
    <p:sldId id="387" r:id="rId14"/>
    <p:sldId id="370" r:id="rId15"/>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5" autoAdjust="0"/>
    <p:restoredTop sz="94660"/>
  </p:normalViewPr>
  <p:slideViewPr>
    <p:cSldViewPr snapToGrid="0" snapToObjects="1" showGuides="1">
      <p:cViewPr>
        <p:scale>
          <a:sx n="95" d="100"/>
          <a:sy n="95" d="100"/>
        </p:scale>
        <p:origin x="-80" y="-104"/>
      </p:cViewPr>
      <p:guideLst>
        <p:guide orient="horz" pos="3159"/>
        <p:guide pos="2872"/>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rPr>
              <a:pPr>
                <a:defRPr/>
              </a:pPr>
              <a:t>6/5/12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B485999A-F397-D44F-A9CA-C8E36A937B72}" type="datetimeFigureOut">
              <a:rPr lang="en-US" smtClean="0"/>
              <a:pPr>
                <a:defRPr/>
              </a:pPr>
              <a:t>6/5/12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/CAU3L7S1AddLin</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9</a:t>
            </a:fld>
            <a:endParaRPr lang="en-US" dirty="0"/>
          </a:p>
        </p:txBody>
      </p:sp>
    </p:spTree>
    <p:extLst>
      <p:ext uri="{BB962C8B-B14F-4D97-AF65-F5344CB8AC3E}">
        <p14:creationId xmlns:p14="http://schemas.microsoft.com/office/powerpoint/2010/main" val="2556438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smtClean="0"/>
              <a:t>/CAU3L7S1SubtLin</a:t>
            </a:r>
            <a:endParaRPr lang="en-US"/>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14</a:t>
            </a:fld>
            <a:endParaRPr lang="en-US" dirty="0"/>
          </a:p>
        </p:txBody>
      </p:sp>
    </p:spTree>
    <p:extLst>
      <p:ext uri="{BB962C8B-B14F-4D97-AF65-F5344CB8AC3E}">
        <p14:creationId xmlns:p14="http://schemas.microsoft.com/office/powerpoint/2010/main" val="3018571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600">
                <a:solidFill>
                  <a:srgbClr val="FF0000"/>
                </a:solidFill>
              </a:defRPr>
            </a:lvl1pPr>
          </a:lstStyle>
          <a:p>
            <a:pPr>
              <a:defRPr/>
            </a:pPr>
            <a:r>
              <a:rPr lang="en-US" smtClean="0"/>
              <a:t>3.7.1: Operating on Functions</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3.7.1: Operating on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3.7.1: Operating on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3.7.1: Operating on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3.7.1: Operating on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3.7.1: Operating on Functions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3.7.1: Operating on Functions</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3.7.1: Operating on Functions</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3.7.1: Operating on Functions</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3.7.1: Operating on Functions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3.7.1: Operating on Functions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3.7.1: Operating on Functions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oleObject" Target="../embeddings/oleObject6.bin"/><Relationship Id="rId12" Type="http://schemas.openxmlformats.org/officeDocument/2006/relationships/oleObject" Target="../embeddings/oleObject7.bin"/><Relationship Id="rId13" Type="http://schemas.openxmlformats.org/officeDocument/2006/relationships/oleObject" Target="../embeddings/oleObject8.bin"/><Relationship Id="rId1" Type="http://schemas.openxmlformats.org/officeDocument/2006/relationships/vmlDrawing" Target="../drawings/vmlDrawing1.vml"/><Relationship Id="rId2" Type="http://schemas.openxmlformats.org/officeDocument/2006/relationships/slideLayout" Target="../slideLayouts/slideLayout1.xml"/><Relationship Id="rId3" Type="http://schemas.openxmlformats.org/officeDocument/2006/relationships/notesSlide" Target="../notesSlides/notesSlide1.xml"/><Relationship Id="rId4" Type="http://schemas.openxmlformats.org/officeDocument/2006/relationships/oleObject" Target="../embeddings/oleObject1.bin"/><Relationship Id="rId5" Type="http://schemas.openxmlformats.org/officeDocument/2006/relationships/image" Target="../media/image2.emf"/><Relationship Id="rId6" Type="http://schemas.openxmlformats.org/officeDocument/2006/relationships/oleObject" Target="../embeddings/oleObject2.bin"/><Relationship Id="rId7" Type="http://schemas.openxmlformats.org/officeDocument/2006/relationships/oleObject" Target="../embeddings/oleObject3.bin"/><Relationship Id="rId8" Type="http://schemas.openxmlformats.org/officeDocument/2006/relationships/oleObject" Target="../embeddings/oleObject4.bin"/><Relationship Id="rId9" Type="http://schemas.openxmlformats.org/officeDocument/2006/relationships/image" Target="../media/image3.emf"/><Relationship Id="rId10" Type="http://schemas.openxmlformats.org/officeDocument/2006/relationships/oleObject" Target="../embeddings/oleObject5.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walch.com/ei/CAU3L7S1SubtLin" TargetMode="External"/><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9.bin"/><Relationship Id="rId4" Type="http://schemas.openxmlformats.org/officeDocument/2006/relationships/image" Target="../media/image4.emf"/><Relationship Id="rId5" Type="http://schemas.openxmlformats.org/officeDocument/2006/relationships/oleObject" Target="../embeddings/oleObject10.bin"/><Relationship Id="rId6" Type="http://schemas.openxmlformats.org/officeDocument/2006/relationships/oleObject" Target="../embeddings/oleObject11.bin"/><Relationship Id="rId7" Type="http://schemas.openxmlformats.org/officeDocument/2006/relationships/oleObject" Target="../embeddings/oleObject12.bin"/><Relationship Id="rId8" Type="http://schemas.openxmlformats.org/officeDocument/2006/relationships/oleObject" Target="../embeddings/oleObject13.bin"/><Relationship Id="rId9" Type="http://schemas.openxmlformats.org/officeDocument/2006/relationships/oleObject" Target="../embeddings/oleObject14.bin"/><Relationship Id="rId10" Type="http://schemas.openxmlformats.org/officeDocument/2006/relationships/oleObject" Target="../embeddings/oleObject15.bin"/><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walch.com/ei/CAU3L7S1AddLin" TargetMode="External"/><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821931"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r>
              <a:rPr lang="en-US" b="1" dirty="0"/>
              <a:t>Functions</a:t>
            </a:r>
            <a:r>
              <a:rPr lang="en-US" dirty="0"/>
              <a:t> are relations in which each element in the domain is mapped to exactly one element in the range; that is, for every value of </a:t>
            </a:r>
            <a:r>
              <a:rPr lang="en-US" i="1" dirty="0"/>
              <a:t>x</a:t>
            </a:r>
            <a:r>
              <a:rPr lang="en-US" dirty="0"/>
              <a:t>, there is exactly one value of </a:t>
            </a:r>
            <a:r>
              <a:rPr lang="en-US" i="1" dirty="0"/>
              <a:t>y</a:t>
            </a:r>
            <a:r>
              <a:rPr lang="en-US" dirty="0"/>
              <a:t>. In order to understand how functions are related, we need to understand how to perform different arithmetic operations on functions. In this lesson, we will add, subtract, multiply, and divide exponential and linear functions.</a:t>
            </a:r>
          </a:p>
          <a:p>
            <a:endParaRPr lang="en-US" dirty="0"/>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smtClean="0"/>
              <a:t>3.7.1: Operating on Functions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45759358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53"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590187668"/>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54"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33577233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55"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2427520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56" name="Equation" r:id="rId8" imgW="190500" imgH="330200" progId="Equation.DSMT4">
                  <p:embed/>
                </p:oleObj>
              </mc:Choice>
              <mc:Fallback>
                <p:oleObj name="Equation" r:id="rId8"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56588916"/>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57" name="Equation" r:id="rId10" imgW="190500" imgH="330200" progId="Equation.DSMT4">
                  <p:embed/>
                </p:oleObj>
              </mc:Choice>
              <mc:Fallback>
                <p:oleObj name="Equation" r:id="rId10"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42180560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58" name="Equation" r:id="rId11" imgW="190500" imgH="330200" progId="Equation.DSMT4">
                  <p:embed/>
                </p:oleObj>
              </mc:Choice>
              <mc:Fallback>
                <p:oleObj name="Equation" r:id="rId11"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4063830663"/>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59" name="Equation" r:id="rId12" imgW="190500" imgH="330200" progId="Equation.DSMT4">
                  <p:embed/>
                </p:oleObj>
              </mc:Choice>
              <mc:Fallback>
                <p:oleObj name="Equation" r:id="rId12"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17629618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60" name="Equation" r:id="rId13" imgW="190500" imgH="330200" progId="Equation.DSMT4">
                  <p:embed/>
                </p:oleObj>
              </mc:Choice>
              <mc:Fallback>
                <p:oleObj name="Equation" r:id="rId13"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ubtitle 1"/>
          <p:cNvSpPr>
            <a:spLocks noGrp="1"/>
          </p:cNvSpPr>
          <p:nvPr>
            <p:ph type="subTitle" idx="1"/>
          </p:nvPr>
        </p:nvSpPr>
        <p:spPr>
          <a:xfrm>
            <a:off x="641350" y="641350"/>
            <a:ext cx="7854950" cy="5138738"/>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3</a:t>
            </a:r>
            <a:endParaRPr lang="en-US" sz="1100" b="1" dirty="0">
              <a:solidFill>
                <a:srgbClr val="558ED5"/>
              </a:solidFill>
            </a:endParaRPr>
          </a:p>
          <a:p>
            <a:r>
              <a:rPr lang="en-US" dirty="0"/>
              <a:t>If </a:t>
            </a:r>
            <a:r>
              <a:rPr lang="en-US" i="1" dirty="0"/>
              <a:t>f</a:t>
            </a:r>
            <a:r>
              <a:rPr lang="en-US" dirty="0"/>
              <a:t>(</a:t>
            </a:r>
            <a:r>
              <a:rPr lang="en-US" i="1" dirty="0"/>
              <a:t>x</a:t>
            </a:r>
            <a:r>
              <a:rPr lang="en-US" dirty="0"/>
              <a:t>) = 2</a:t>
            </a:r>
            <a:r>
              <a:rPr lang="en-US" i="1" dirty="0"/>
              <a:t>x</a:t>
            </a:r>
            <a:r>
              <a:rPr lang="en-US" dirty="0"/>
              <a:t> – 3</a:t>
            </a:r>
            <a:r>
              <a:rPr lang="en-US" i="1" dirty="0"/>
              <a:t> </a:t>
            </a:r>
            <a:r>
              <a:rPr lang="en-US" dirty="0"/>
              <a:t>and </a:t>
            </a:r>
            <a:r>
              <a:rPr lang="en-US" i="1" dirty="0"/>
              <a:t>g</a:t>
            </a:r>
            <a:r>
              <a:rPr lang="en-US" dirty="0"/>
              <a:t>(</a:t>
            </a:r>
            <a:r>
              <a:rPr lang="en-US" i="1" dirty="0"/>
              <a:t>x</a:t>
            </a:r>
            <a:r>
              <a:rPr lang="en-US" dirty="0"/>
              <a:t>) = 4</a:t>
            </a:r>
            <a:r>
              <a:rPr lang="en-US" i="1" dirty="0"/>
              <a:t>x</a:t>
            </a:r>
            <a:r>
              <a:rPr lang="en-US" dirty="0"/>
              <a:t> – 11, what is the result of subtracting the two functions? What is </a:t>
            </a:r>
            <a:r>
              <a:rPr lang="en-US" dirty="0" smtClean="0"/>
              <a:t>(</a:t>
            </a:r>
            <a:r>
              <a:rPr lang="en-US" i="1" dirty="0"/>
              <a:t>f</a:t>
            </a:r>
            <a:r>
              <a:rPr lang="en-US" dirty="0"/>
              <a:t> – </a:t>
            </a:r>
            <a:r>
              <a:rPr lang="en-US" i="1" dirty="0"/>
              <a:t>g</a:t>
            </a:r>
            <a:r>
              <a:rPr lang="en-US" dirty="0"/>
              <a:t>)(</a:t>
            </a:r>
            <a:r>
              <a:rPr lang="en-US" i="1" dirty="0"/>
              <a:t>x</a:t>
            </a:r>
            <a:r>
              <a:rPr lang="en-US" dirty="0"/>
              <a:t>)? How do you represent this algebraically?</a:t>
            </a:r>
          </a:p>
          <a:p>
            <a:endParaRPr lang="en-US" dirty="0"/>
          </a:p>
          <a:p>
            <a:endParaRPr lang="en-US" dirty="0"/>
          </a:p>
          <a:p>
            <a:endParaRPr lang="en-US" dirty="0"/>
          </a:p>
        </p:txBody>
      </p:sp>
      <p:sp>
        <p:nvSpPr>
          <p:cNvPr id="2" name="Slide Number Placeholder 1"/>
          <p:cNvSpPr>
            <a:spLocks noGrp="1"/>
          </p:cNvSpPr>
          <p:nvPr>
            <p:ph type="sldNum" sz="quarter" idx="11"/>
          </p:nvPr>
        </p:nvSpPr>
        <p:spPr/>
        <p:txBody>
          <a:bodyPr/>
          <a:lstStyle/>
          <a:p>
            <a:pPr>
              <a:defRPr/>
            </a:pPr>
            <a:fld id="{7C2B3BEF-4DF1-7647-BAC3-0F660BB2E16C}" type="slidenum">
              <a:rPr lang="en-US" smtClean="0"/>
              <a:pPr>
                <a:defRPr/>
              </a:pPr>
              <a:t>10</a:t>
            </a:fld>
            <a:endParaRPr lang="en-US" dirty="0"/>
          </a:p>
        </p:txBody>
      </p:sp>
      <p:sp>
        <p:nvSpPr>
          <p:cNvPr id="3" name="Footer Placeholder 2"/>
          <p:cNvSpPr>
            <a:spLocks noGrp="1"/>
          </p:cNvSpPr>
          <p:nvPr>
            <p:ph type="ftr" sz="quarter" idx="13"/>
          </p:nvPr>
        </p:nvSpPr>
        <p:spPr/>
        <p:txBody>
          <a:bodyPr/>
          <a:lstStyle/>
          <a:p>
            <a:pPr>
              <a:defRPr/>
            </a:pPr>
            <a:r>
              <a:rPr lang="en-US" smtClean="0"/>
              <a:t>3.7.1: Operating on Functions</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14350">
              <a:buFont typeface="+mj-lt"/>
              <a:buAutoNum type="arabicPeriod"/>
            </a:pPr>
            <a:r>
              <a:rPr lang="en-US" sz="2800" b="1" dirty="0">
                <a:solidFill>
                  <a:srgbClr val="660066"/>
                </a:solidFill>
              </a:rPr>
              <a:t>Subtract the two function rules.</a:t>
            </a:r>
          </a:p>
          <a:p>
            <a:pPr marL="914400" lvl="1" algn="l">
              <a:spcAft>
                <a:spcPts val="1200"/>
              </a:spcAft>
            </a:pPr>
            <a:r>
              <a:rPr lang="en-US" dirty="0">
                <a:solidFill>
                  <a:srgbClr val="000000"/>
                </a:solidFill>
              </a:rPr>
              <a:t>(</a:t>
            </a:r>
            <a:r>
              <a:rPr lang="en-US" i="1" dirty="0">
                <a:solidFill>
                  <a:srgbClr val="000000"/>
                </a:solidFill>
              </a:rPr>
              <a:t>f</a:t>
            </a:r>
            <a:r>
              <a:rPr lang="en-US" dirty="0">
                <a:solidFill>
                  <a:srgbClr val="000000"/>
                </a:solidFill>
              </a:rPr>
              <a:t> – </a:t>
            </a:r>
            <a:r>
              <a:rPr lang="en-US" i="1" dirty="0">
                <a:solidFill>
                  <a:srgbClr val="000000"/>
                </a:solidFill>
              </a:rPr>
              <a:t>g</a:t>
            </a:r>
            <a:r>
              <a:rPr lang="en-US" dirty="0">
                <a:solidFill>
                  <a:srgbClr val="000000"/>
                </a:solidFill>
              </a:rPr>
              <a:t>)(</a:t>
            </a:r>
            <a:r>
              <a:rPr lang="en-US" i="1" dirty="0">
                <a:solidFill>
                  <a:srgbClr val="000000"/>
                </a:solidFill>
              </a:rPr>
              <a:t>x</a:t>
            </a:r>
            <a:r>
              <a:rPr lang="en-US" dirty="0">
                <a:solidFill>
                  <a:srgbClr val="000000"/>
                </a:solidFill>
              </a:rPr>
              <a:t>) = </a:t>
            </a:r>
            <a:r>
              <a:rPr lang="en-US" i="1" dirty="0">
                <a:solidFill>
                  <a:srgbClr val="000000"/>
                </a:solidFill>
              </a:rPr>
              <a:t>f</a:t>
            </a:r>
            <a:r>
              <a:rPr lang="en-US" dirty="0">
                <a:solidFill>
                  <a:srgbClr val="000000"/>
                </a:solidFill>
              </a:rPr>
              <a:t>(</a:t>
            </a:r>
            <a:r>
              <a:rPr lang="en-US" i="1" dirty="0">
                <a:solidFill>
                  <a:srgbClr val="000000"/>
                </a:solidFill>
              </a:rPr>
              <a:t>x</a:t>
            </a:r>
            <a:r>
              <a:rPr lang="en-US" dirty="0">
                <a:solidFill>
                  <a:srgbClr val="000000"/>
                </a:solidFill>
              </a:rPr>
              <a:t>) – </a:t>
            </a:r>
            <a:r>
              <a:rPr lang="en-US" i="1" dirty="0">
                <a:solidFill>
                  <a:srgbClr val="000000"/>
                </a:solidFill>
              </a:rPr>
              <a:t>g</a:t>
            </a:r>
            <a:r>
              <a:rPr lang="en-US" dirty="0">
                <a:solidFill>
                  <a:srgbClr val="000000"/>
                </a:solidFill>
              </a:rPr>
              <a:t>(</a:t>
            </a:r>
            <a:r>
              <a:rPr lang="en-US" i="1" dirty="0">
                <a:solidFill>
                  <a:srgbClr val="000000"/>
                </a:solidFill>
              </a:rPr>
              <a:t>x</a:t>
            </a:r>
            <a:r>
              <a:rPr lang="en-US" dirty="0">
                <a:solidFill>
                  <a:srgbClr val="000000"/>
                </a:solidFill>
              </a:rPr>
              <a:t>) </a:t>
            </a:r>
            <a:endParaRPr lang="en-US" dirty="0" smtClean="0">
              <a:solidFill>
                <a:srgbClr val="000000"/>
              </a:solidFill>
            </a:endParaRPr>
          </a:p>
          <a:p>
            <a:pPr lvl="1" algn="l"/>
            <a:r>
              <a:rPr lang="en-US" dirty="0" smtClean="0">
                <a:solidFill>
                  <a:srgbClr val="000000"/>
                </a:solidFill>
              </a:rPr>
              <a:t>Since </a:t>
            </a:r>
            <a:r>
              <a:rPr lang="en-US" i="1" dirty="0">
                <a:solidFill>
                  <a:srgbClr val="000000"/>
                </a:solidFill>
              </a:rPr>
              <a:t>f</a:t>
            </a:r>
            <a:r>
              <a:rPr lang="en-US" dirty="0">
                <a:solidFill>
                  <a:srgbClr val="000000"/>
                </a:solidFill>
              </a:rPr>
              <a:t>(</a:t>
            </a:r>
            <a:r>
              <a:rPr lang="en-US" i="1" dirty="0">
                <a:solidFill>
                  <a:srgbClr val="000000"/>
                </a:solidFill>
              </a:rPr>
              <a:t>x</a:t>
            </a:r>
            <a:r>
              <a:rPr lang="en-US" dirty="0">
                <a:solidFill>
                  <a:srgbClr val="000000"/>
                </a:solidFill>
              </a:rPr>
              <a:t>) = 2</a:t>
            </a:r>
            <a:r>
              <a:rPr lang="en-US" i="1" dirty="0">
                <a:solidFill>
                  <a:srgbClr val="000000"/>
                </a:solidFill>
              </a:rPr>
              <a:t>x</a:t>
            </a:r>
            <a:r>
              <a:rPr lang="en-US" dirty="0">
                <a:solidFill>
                  <a:srgbClr val="000000"/>
                </a:solidFill>
              </a:rPr>
              <a:t> – 3</a:t>
            </a:r>
            <a:r>
              <a:rPr lang="en-US" i="1" dirty="0">
                <a:solidFill>
                  <a:srgbClr val="000000"/>
                </a:solidFill>
              </a:rPr>
              <a:t> </a:t>
            </a:r>
            <a:r>
              <a:rPr lang="en-US" dirty="0">
                <a:solidFill>
                  <a:srgbClr val="000000"/>
                </a:solidFill>
              </a:rPr>
              <a:t>and </a:t>
            </a:r>
            <a:r>
              <a:rPr lang="en-US" i="1" dirty="0">
                <a:solidFill>
                  <a:srgbClr val="000000"/>
                </a:solidFill>
              </a:rPr>
              <a:t>g</a:t>
            </a:r>
            <a:r>
              <a:rPr lang="en-US" dirty="0">
                <a:solidFill>
                  <a:srgbClr val="000000"/>
                </a:solidFill>
              </a:rPr>
              <a:t>(</a:t>
            </a:r>
            <a:r>
              <a:rPr lang="en-US" i="1" dirty="0">
                <a:solidFill>
                  <a:srgbClr val="000000"/>
                </a:solidFill>
              </a:rPr>
              <a:t>x</a:t>
            </a:r>
            <a:r>
              <a:rPr lang="en-US" dirty="0">
                <a:solidFill>
                  <a:srgbClr val="000000"/>
                </a:solidFill>
              </a:rPr>
              <a:t>) = 4</a:t>
            </a:r>
            <a:r>
              <a:rPr lang="en-US" i="1" dirty="0">
                <a:solidFill>
                  <a:srgbClr val="000000"/>
                </a:solidFill>
              </a:rPr>
              <a:t>x</a:t>
            </a:r>
            <a:r>
              <a:rPr lang="en-US" dirty="0">
                <a:solidFill>
                  <a:srgbClr val="000000"/>
                </a:solidFill>
              </a:rPr>
              <a:t> – 11, (</a:t>
            </a:r>
            <a:r>
              <a:rPr lang="en-US" i="1" dirty="0">
                <a:solidFill>
                  <a:srgbClr val="000000"/>
                </a:solidFill>
              </a:rPr>
              <a:t>f</a:t>
            </a:r>
            <a:r>
              <a:rPr lang="en-US" dirty="0">
                <a:solidFill>
                  <a:srgbClr val="000000"/>
                </a:solidFill>
              </a:rPr>
              <a:t> – </a:t>
            </a:r>
            <a:r>
              <a:rPr lang="en-US" i="1" dirty="0">
                <a:solidFill>
                  <a:srgbClr val="000000"/>
                </a:solidFill>
              </a:rPr>
              <a:t>g</a:t>
            </a:r>
            <a:r>
              <a:rPr lang="en-US" dirty="0">
                <a:solidFill>
                  <a:srgbClr val="000000"/>
                </a:solidFill>
              </a:rPr>
              <a:t>)(</a:t>
            </a:r>
            <a:r>
              <a:rPr lang="en-US" i="1" dirty="0">
                <a:solidFill>
                  <a:srgbClr val="000000"/>
                </a:solidFill>
              </a:rPr>
              <a:t>x</a:t>
            </a:r>
            <a:r>
              <a:rPr lang="en-US" dirty="0">
                <a:solidFill>
                  <a:srgbClr val="000000"/>
                </a:solidFill>
              </a:rPr>
              <a:t>) = </a:t>
            </a:r>
            <a:endParaRPr lang="en-US" dirty="0" smtClean="0">
              <a:solidFill>
                <a:srgbClr val="000000"/>
              </a:solidFill>
            </a:endParaRPr>
          </a:p>
          <a:p>
            <a:pPr lvl="1" algn="l"/>
            <a:r>
              <a:rPr lang="en-US" dirty="0" smtClean="0">
                <a:solidFill>
                  <a:srgbClr val="000000"/>
                </a:solidFill>
              </a:rPr>
              <a:t>(</a:t>
            </a:r>
            <a:r>
              <a:rPr lang="en-US" dirty="0">
                <a:solidFill>
                  <a:srgbClr val="000000"/>
                </a:solidFill>
              </a:rPr>
              <a:t>2</a:t>
            </a:r>
            <a:r>
              <a:rPr lang="en-US" i="1" dirty="0">
                <a:solidFill>
                  <a:srgbClr val="000000"/>
                </a:solidFill>
              </a:rPr>
              <a:t>x</a:t>
            </a:r>
            <a:r>
              <a:rPr lang="en-US" dirty="0">
                <a:solidFill>
                  <a:srgbClr val="000000"/>
                </a:solidFill>
              </a:rPr>
              <a:t> – 3) – (4</a:t>
            </a:r>
            <a:r>
              <a:rPr lang="en-US" i="1" dirty="0">
                <a:solidFill>
                  <a:srgbClr val="000000"/>
                </a:solidFill>
              </a:rPr>
              <a:t>x</a:t>
            </a:r>
            <a:r>
              <a:rPr lang="en-US" dirty="0">
                <a:solidFill>
                  <a:srgbClr val="000000"/>
                </a:solidFill>
              </a:rPr>
              <a:t> – 11).</a:t>
            </a:r>
          </a:p>
          <a:p>
            <a:pPr lvl="1" algn="l"/>
            <a:r>
              <a:rPr lang="en-US" dirty="0" smtClean="0">
                <a:solidFill>
                  <a:schemeClr val="tx1"/>
                </a:solidFill>
              </a:rPr>
              <a:t> </a:t>
            </a:r>
            <a:endParaRPr lang="en-US" dirty="0">
              <a:solidFill>
                <a:schemeClr val="tx1"/>
              </a:solidFill>
            </a:endParaRPr>
          </a:p>
          <a:p>
            <a:pPr lvl="1" algn="l"/>
            <a:endParaRPr lang="en-US" dirty="0" smtClean="0">
              <a:solidFill>
                <a:schemeClr val="tx1"/>
              </a:solidFill>
            </a:endParaRPr>
          </a:p>
          <a:p>
            <a:pPr lvl="1" algn="l"/>
            <a:endParaRPr lang="en-US" dirty="0">
              <a:solidFill>
                <a:srgbClr val="000000"/>
              </a:solidFill>
            </a:endParaRPr>
          </a:p>
        </p:txBody>
      </p:sp>
      <p:sp>
        <p:nvSpPr>
          <p:cNvPr id="2" name="Slide Number Placeholder 1"/>
          <p:cNvSpPr>
            <a:spLocks noGrp="1"/>
          </p:cNvSpPr>
          <p:nvPr>
            <p:ph type="sldNum" sz="quarter" idx="11"/>
          </p:nvPr>
        </p:nvSpPr>
        <p:spPr/>
        <p:txBody>
          <a:bodyPr/>
          <a:lstStyle/>
          <a:p>
            <a:pPr>
              <a:defRPr/>
            </a:pPr>
            <a:fld id="{DD869DFF-1916-A94A-9BAF-6747184CDDD4}" type="slidenum">
              <a:rPr lang="en-US" smtClean="0"/>
              <a:pPr>
                <a:defRPr/>
              </a:pPr>
              <a:t>11</a:t>
            </a:fld>
            <a:endParaRPr lang="en-US" dirty="0"/>
          </a:p>
        </p:txBody>
      </p:sp>
      <p:sp>
        <p:nvSpPr>
          <p:cNvPr id="4" name="Footer Placeholder 3"/>
          <p:cNvSpPr>
            <a:spLocks noGrp="1"/>
          </p:cNvSpPr>
          <p:nvPr>
            <p:ph type="ftr" sz="quarter" idx="13"/>
          </p:nvPr>
        </p:nvSpPr>
        <p:spPr/>
        <p:txBody>
          <a:bodyPr/>
          <a:lstStyle/>
          <a:p>
            <a:pPr>
              <a:defRPr/>
            </a:pPr>
            <a:r>
              <a:rPr lang="en-US" smtClean="0"/>
              <a:t>3.7.1: Operating on Functions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8008768"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14350">
              <a:spcAft>
                <a:spcPts val="600"/>
              </a:spcAft>
              <a:buFont typeface="+mj-lt"/>
              <a:buAutoNum type="arabicPeriod" startAt="2"/>
            </a:pPr>
            <a:r>
              <a:rPr lang="en-US" sz="2800" b="1" dirty="0">
                <a:solidFill>
                  <a:srgbClr val="660066"/>
                </a:solidFill>
              </a:rPr>
              <a:t>Combine like terms.</a:t>
            </a:r>
          </a:p>
          <a:p>
            <a:pPr lvl="1" algn="l">
              <a:spcAft>
                <a:spcPts val="600"/>
              </a:spcAft>
            </a:pPr>
            <a:r>
              <a:rPr lang="en-US" dirty="0">
                <a:solidFill>
                  <a:schemeClr val="tx1"/>
                </a:solidFill>
              </a:rPr>
              <a:t>Clear the parentheses and reorder the terms on the right side of the equation. Be careful to correctly distribute the negative sign.</a:t>
            </a:r>
          </a:p>
          <a:p>
            <a:pPr lvl="1" algn="l">
              <a:spcAft>
                <a:spcPts val="600"/>
              </a:spcAft>
            </a:pPr>
            <a:r>
              <a:rPr lang="fr-FR" dirty="0">
                <a:solidFill>
                  <a:schemeClr val="tx1"/>
                </a:solidFill>
              </a:rPr>
              <a:t>(</a:t>
            </a:r>
            <a:r>
              <a:rPr lang="fr-FR" i="1" dirty="0">
                <a:solidFill>
                  <a:schemeClr val="tx1"/>
                </a:solidFill>
              </a:rPr>
              <a:t>f</a:t>
            </a:r>
            <a:r>
              <a:rPr lang="fr-FR" dirty="0">
                <a:solidFill>
                  <a:schemeClr val="tx1"/>
                </a:solidFill>
              </a:rPr>
              <a:t> – </a:t>
            </a:r>
            <a:r>
              <a:rPr lang="fr-FR" i="1" dirty="0">
                <a:solidFill>
                  <a:schemeClr val="tx1"/>
                </a:solidFill>
              </a:rPr>
              <a:t>g</a:t>
            </a:r>
            <a:r>
              <a:rPr lang="fr-FR" dirty="0">
                <a:solidFill>
                  <a:schemeClr val="tx1"/>
                </a:solidFill>
              </a:rPr>
              <a:t>)(</a:t>
            </a:r>
            <a:r>
              <a:rPr lang="fr-FR" i="1" dirty="0">
                <a:solidFill>
                  <a:schemeClr val="tx1"/>
                </a:solidFill>
              </a:rPr>
              <a:t>x</a:t>
            </a:r>
            <a:r>
              <a:rPr lang="fr-FR" dirty="0">
                <a:solidFill>
                  <a:schemeClr val="tx1"/>
                </a:solidFill>
              </a:rPr>
              <a:t>) = (2</a:t>
            </a:r>
            <a:r>
              <a:rPr lang="fr-FR" i="1" dirty="0">
                <a:solidFill>
                  <a:schemeClr val="tx1"/>
                </a:solidFill>
              </a:rPr>
              <a:t>x</a:t>
            </a:r>
            <a:r>
              <a:rPr lang="fr-FR" dirty="0">
                <a:solidFill>
                  <a:schemeClr val="tx1"/>
                </a:solidFill>
              </a:rPr>
              <a:t> – 3) – (4</a:t>
            </a:r>
            <a:r>
              <a:rPr lang="fr-FR" i="1" dirty="0">
                <a:solidFill>
                  <a:schemeClr val="tx1"/>
                </a:solidFill>
              </a:rPr>
              <a:t>x</a:t>
            </a:r>
            <a:r>
              <a:rPr lang="fr-FR" dirty="0">
                <a:solidFill>
                  <a:schemeClr val="tx1"/>
                </a:solidFill>
              </a:rPr>
              <a:t> – 11)	</a:t>
            </a:r>
            <a:r>
              <a:rPr lang="fr-FR" dirty="0" smtClean="0">
                <a:solidFill>
                  <a:schemeClr val="tx1"/>
                </a:solidFill>
              </a:rPr>
              <a:t> Equation</a:t>
            </a:r>
            <a:r>
              <a:rPr lang="fr-FR" dirty="0">
                <a:solidFill>
                  <a:schemeClr val="tx1"/>
                </a:solidFill>
              </a:rPr>
              <a:t>	</a:t>
            </a:r>
          </a:p>
          <a:p>
            <a:pPr lvl="1" algn="l">
              <a:spcAft>
                <a:spcPts val="600"/>
              </a:spcAft>
            </a:pPr>
            <a:r>
              <a:rPr lang="en-US" dirty="0">
                <a:solidFill>
                  <a:schemeClr val="tx1"/>
                </a:solidFill>
              </a:rPr>
              <a:t>(</a:t>
            </a:r>
            <a:r>
              <a:rPr lang="en-US" i="1" dirty="0">
                <a:solidFill>
                  <a:schemeClr val="tx1"/>
                </a:solidFill>
              </a:rPr>
              <a:t>f</a:t>
            </a:r>
            <a:r>
              <a:rPr lang="en-US" dirty="0">
                <a:solidFill>
                  <a:schemeClr val="tx1"/>
                </a:solidFill>
              </a:rPr>
              <a:t> – </a:t>
            </a:r>
            <a:r>
              <a:rPr lang="en-US" i="1" dirty="0">
                <a:solidFill>
                  <a:schemeClr val="tx1"/>
                </a:solidFill>
              </a:rPr>
              <a:t>g</a:t>
            </a:r>
            <a:r>
              <a:rPr lang="en-US" dirty="0">
                <a:solidFill>
                  <a:schemeClr val="tx1"/>
                </a:solidFill>
              </a:rPr>
              <a:t>)(</a:t>
            </a:r>
            <a:r>
              <a:rPr lang="en-US" i="1" dirty="0">
                <a:solidFill>
                  <a:schemeClr val="tx1"/>
                </a:solidFill>
              </a:rPr>
              <a:t>x</a:t>
            </a:r>
            <a:r>
              <a:rPr lang="en-US" dirty="0">
                <a:solidFill>
                  <a:schemeClr val="tx1"/>
                </a:solidFill>
              </a:rPr>
              <a:t>) = 2</a:t>
            </a:r>
            <a:r>
              <a:rPr lang="en-US" i="1" dirty="0">
                <a:solidFill>
                  <a:schemeClr val="tx1"/>
                </a:solidFill>
              </a:rPr>
              <a:t>x</a:t>
            </a:r>
            <a:r>
              <a:rPr lang="en-US" dirty="0">
                <a:solidFill>
                  <a:schemeClr val="tx1"/>
                </a:solidFill>
              </a:rPr>
              <a:t> – 3 – 4</a:t>
            </a:r>
            <a:r>
              <a:rPr lang="en-US" i="1" dirty="0">
                <a:solidFill>
                  <a:schemeClr val="tx1"/>
                </a:solidFill>
              </a:rPr>
              <a:t>x</a:t>
            </a:r>
            <a:r>
              <a:rPr lang="en-US" dirty="0">
                <a:solidFill>
                  <a:schemeClr val="tx1"/>
                </a:solidFill>
              </a:rPr>
              <a:t> + 11	</a:t>
            </a:r>
            <a:r>
              <a:rPr lang="en-US" dirty="0" smtClean="0">
                <a:solidFill>
                  <a:schemeClr val="tx1"/>
                </a:solidFill>
              </a:rPr>
              <a:t>	 Distribute the negative.</a:t>
            </a:r>
            <a:endParaRPr lang="en-US" dirty="0">
              <a:solidFill>
                <a:schemeClr val="tx1"/>
              </a:solidFill>
            </a:endParaRPr>
          </a:p>
          <a:p>
            <a:pPr lvl="1" algn="l">
              <a:spcAft>
                <a:spcPts val="600"/>
              </a:spcAft>
            </a:pPr>
            <a:r>
              <a:rPr lang="en-US" dirty="0" smtClean="0">
                <a:solidFill>
                  <a:schemeClr val="tx1"/>
                </a:solidFill>
              </a:rPr>
              <a:t>(</a:t>
            </a:r>
            <a:r>
              <a:rPr lang="en-US" i="1" dirty="0">
                <a:solidFill>
                  <a:schemeClr val="tx1"/>
                </a:solidFill>
              </a:rPr>
              <a:t>f</a:t>
            </a:r>
            <a:r>
              <a:rPr lang="en-US" dirty="0">
                <a:solidFill>
                  <a:schemeClr val="tx1"/>
                </a:solidFill>
              </a:rPr>
              <a:t> </a:t>
            </a:r>
            <a:r>
              <a:rPr lang="en-US" dirty="0">
                <a:solidFill>
                  <a:srgbClr val="000000"/>
                </a:solidFill>
              </a:rPr>
              <a:t>– </a:t>
            </a:r>
            <a:r>
              <a:rPr lang="en-US" i="1" dirty="0">
                <a:solidFill>
                  <a:srgbClr val="000000"/>
                </a:solidFill>
              </a:rPr>
              <a:t>g</a:t>
            </a:r>
            <a:r>
              <a:rPr lang="en-US" dirty="0">
                <a:solidFill>
                  <a:srgbClr val="000000"/>
                </a:solidFill>
              </a:rPr>
              <a:t>)(</a:t>
            </a:r>
            <a:r>
              <a:rPr lang="en-US" i="1" dirty="0">
                <a:solidFill>
                  <a:srgbClr val="000000"/>
                </a:solidFill>
              </a:rPr>
              <a:t>x</a:t>
            </a:r>
            <a:r>
              <a:rPr lang="en-US" dirty="0">
                <a:solidFill>
                  <a:srgbClr val="000000"/>
                </a:solidFill>
              </a:rPr>
              <a:t>) = 2</a:t>
            </a:r>
            <a:r>
              <a:rPr lang="en-US" i="1" dirty="0">
                <a:solidFill>
                  <a:srgbClr val="000000"/>
                </a:solidFill>
              </a:rPr>
              <a:t>x</a:t>
            </a:r>
            <a:r>
              <a:rPr lang="en-US" dirty="0">
                <a:solidFill>
                  <a:srgbClr val="000000"/>
                </a:solidFill>
              </a:rPr>
              <a:t> – 4</a:t>
            </a:r>
            <a:r>
              <a:rPr lang="en-US" i="1" dirty="0">
                <a:solidFill>
                  <a:srgbClr val="000000"/>
                </a:solidFill>
              </a:rPr>
              <a:t>x</a:t>
            </a:r>
            <a:r>
              <a:rPr lang="en-US" dirty="0">
                <a:solidFill>
                  <a:srgbClr val="000000"/>
                </a:solidFill>
              </a:rPr>
              <a:t> – 3 + </a:t>
            </a:r>
            <a:r>
              <a:rPr lang="en-US" dirty="0" smtClean="0">
                <a:solidFill>
                  <a:srgbClr val="000000"/>
                </a:solidFill>
              </a:rPr>
              <a:t>11		 Reorder </a:t>
            </a:r>
            <a:r>
              <a:rPr lang="en-US" dirty="0">
                <a:solidFill>
                  <a:srgbClr val="000000"/>
                </a:solidFill>
              </a:rPr>
              <a:t>the terms: </a:t>
            </a:r>
            <a:r>
              <a:rPr lang="en-US" dirty="0" smtClean="0">
                <a:solidFill>
                  <a:srgbClr val="000000"/>
                </a:solidFill>
              </a:rPr>
              <a:t/>
            </a:r>
            <a:br>
              <a:rPr lang="en-US" dirty="0" smtClean="0">
                <a:solidFill>
                  <a:srgbClr val="000000"/>
                </a:solidFill>
              </a:rPr>
            </a:br>
            <a:r>
              <a:rPr lang="en-US" dirty="0" smtClean="0">
                <a:solidFill>
                  <a:srgbClr val="000000"/>
                </a:solidFill>
              </a:rPr>
              <a:t>									 variables with 									 coefficients </a:t>
            </a:r>
            <a:r>
              <a:rPr lang="en-US" dirty="0">
                <a:solidFill>
                  <a:srgbClr val="000000"/>
                </a:solidFill>
              </a:rPr>
              <a:t>first, </a:t>
            </a:r>
            <a:r>
              <a:rPr lang="en-US" dirty="0" smtClean="0">
                <a:solidFill>
                  <a:srgbClr val="000000"/>
                </a:solidFill>
              </a:rPr>
              <a:t/>
            </a:r>
            <a:br>
              <a:rPr lang="en-US" dirty="0" smtClean="0">
                <a:solidFill>
                  <a:srgbClr val="000000"/>
                </a:solidFill>
              </a:rPr>
            </a:br>
            <a:r>
              <a:rPr lang="en-US" dirty="0" smtClean="0">
                <a:solidFill>
                  <a:srgbClr val="000000"/>
                </a:solidFill>
              </a:rPr>
              <a:t>									 followed </a:t>
            </a:r>
            <a:r>
              <a:rPr lang="en-US" dirty="0">
                <a:solidFill>
                  <a:srgbClr val="000000"/>
                </a:solidFill>
              </a:rPr>
              <a:t>by constants.</a:t>
            </a:r>
            <a:r>
              <a:rPr lang="en-US" dirty="0"/>
              <a:t>	</a:t>
            </a:r>
          </a:p>
          <a:p>
            <a:pPr lvl="2" algn="l"/>
            <a:endParaRPr lang="en-US" dirty="0">
              <a:solidFill>
                <a:schemeClr val="tx1"/>
              </a:solidFill>
            </a:endParaRPr>
          </a:p>
          <a:p>
            <a:pPr lvl="1" algn="l"/>
            <a:endParaRPr lang="en-US" dirty="0">
              <a:solidFill>
                <a:srgbClr val="000000"/>
              </a:solidFill>
            </a:endParaRPr>
          </a:p>
          <a:p>
            <a:pPr lvl="1" algn="l"/>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12</a:t>
            </a:fld>
            <a:endParaRPr lang="en-US" dirty="0"/>
          </a:p>
        </p:txBody>
      </p:sp>
      <p:sp>
        <p:nvSpPr>
          <p:cNvPr id="4" name="Footer Placeholder 3"/>
          <p:cNvSpPr>
            <a:spLocks noGrp="1"/>
          </p:cNvSpPr>
          <p:nvPr>
            <p:ph type="ftr" sz="quarter" idx="13"/>
          </p:nvPr>
        </p:nvSpPr>
        <p:spPr/>
        <p:txBody>
          <a:bodyPr/>
          <a:lstStyle/>
          <a:p>
            <a:pPr>
              <a:defRPr/>
            </a:pPr>
            <a:r>
              <a:rPr lang="en-US" smtClean="0"/>
              <a:t>3.7.1: Operating on Functions</a:t>
            </a:r>
            <a:endParaRPr lang="en-US" dirty="0"/>
          </a:p>
        </p:txBody>
      </p:sp>
    </p:spTree>
    <p:extLst>
      <p:ext uri="{BB962C8B-B14F-4D97-AF65-F5344CB8AC3E}">
        <p14:creationId xmlns:p14="http://schemas.microsoft.com/office/powerpoint/2010/main" val="364039939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14350">
              <a:buFont typeface="+mj-lt"/>
              <a:buAutoNum type="arabicPeriod" startAt="3"/>
            </a:pPr>
            <a:r>
              <a:rPr lang="en-US" sz="2800" b="1" dirty="0">
                <a:solidFill>
                  <a:srgbClr val="660066"/>
                </a:solidFill>
              </a:rPr>
              <a:t>Simplify the equation.</a:t>
            </a:r>
          </a:p>
          <a:p>
            <a:pPr lvl="1" algn="l"/>
            <a:r>
              <a:rPr lang="fr-FR" dirty="0">
                <a:solidFill>
                  <a:srgbClr val="000000"/>
                </a:solidFill>
              </a:rPr>
              <a:t>(</a:t>
            </a:r>
            <a:r>
              <a:rPr lang="fr-FR" i="1" dirty="0">
                <a:solidFill>
                  <a:srgbClr val="000000"/>
                </a:solidFill>
              </a:rPr>
              <a:t>f</a:t>
            </a:r>
            <a:r>
              <a:rPr lang="fr-FR" dirty="0">
                <a:solidFill>
                  <a:srgbClr val="000000"/>
                </a:solidFill>
              </a:rPr>
              <a:t> – </a:t>
            </a:r>
            <a:r>
              <a:rPr lang="fr-FR" i="1" dirty="0">
                <a:solidFill>
                  <a:srgbClr val="000000"/>
                </a:solidFill>
              </a:rPr>
              <a:t>g</a:t>
            </a:r>
            <a:r>
              <a:rPr lang="fr-FR" dirty="0">
                <a:solidFill>
                  <a:srgbClr val="000000"/>
                </a:solidFill>
              </a:rPr>
              <a:t>)(</a:t>
            </a:r>
            <a:r>
              <a:rPr lang="fr-FR" i="1" dirty="0">
                <a:solidFill>
                  <a:srgbClr val="000000"/>
                </a:solidFill>
              </a:rPr>
              <a:t>x</a:t>
            </a:r>
            <a:r>
              <a:rPr lang="fr-FR" dirty="0">
                <a:solidFill>
                  <a:srgbClr val="000000"/>
                </a:solidFill>
              </a:rPr>
              <a:t>) = 2</a:t>
            </a:r>
            <a:r>
              <a:rPr lang="fr-FR" i="1" dirty="0">
                <a:solidFill>
                  <a:srgbClr val="000000"/>
                </a:solidFill>
              </a:rPr>
              <a:t>x</a:t>
            </a:r>
            <a:r>
              <a:rPr lang="fr-FR" dirty="0">
                <a:solidFill>
                  <a:srgbClr val="000000"/>
                </a:solidFill>
              </a:rPr>
              <a:t> – 4</a:t>
            </a:r>
            <a:r>
              <a:rPr lang="fr-FR" i="1" dirty="0">
                <a:solidFill>
                  <a:srgbClr val="000000"/>
                </a:solidFill>
              </a:rPr>
              <a:t>x</a:t>
            </a:r>
            <a:r>
              <a:rPr lang="fr-FR" dirty="0">
                <a:solidFill>
                  <a:srgbClr val="000000"/>
                </a:solidFill>
              </a:rPr>
              <a:t> – 3 + 11	</a:t>
            </a:r>
            <a:r>
              <a:rPr lang="fr-FR" dirty="0" smtClean="0">
                <a:solidFill>
                  <a:srgbClr val="000000"/>
                </a:solidFill>
              </a:rPr>
              <a:t>	Equation</a:t>
            </a:r>
            <a:r>
              <a:rPr lang="fr-FR" dirty="0">
                <a:solidFill>
                  <a:srgbClr val="000000"/>
                </a:solidFill>
              </a:rPr>
              <a:t>	</a:t>
            </a:r>
          </a:p>
          <a:p>
            <a:pPr lvl="1" algn="l"/>
            <a:r>
              <a:rPr lang="fr-FR" dirty="0">
                <a:solidFill>
                  <a:srgbClr val="000000"/>
                </a:solidFill>
              </a:rPr>
              <a:t>(</a:t>
            </a:r>
            <a:r>
              <a:rPr lang="fr-FR" i="1" dirty="0">
                <a:solidFill>
                  <a:srgbClr val="000000"/>
                </a:solidFill>
              </a:rPr>
              <a:t>f</a:t>
            </a:r>
            <a:r>
              <a:rPr lang="fr-FR" dirty="0">
                <a:solidFill>
                  <a:srgbClr val="000000"/>
                </a:solidFill>
              </a:rPr>
              <a:t> – </a:t>
            </a:r>
            <a:r>
              <a:rPr lang="fr-FR" i="1" dirty="0">
                <a:solidFill>
                  <a:srgbClr val="000000"/>
                </a:solidFill>
              </a:rPr>
              <a:t>g</a:t>
            </a:r>
            <a:r>
              <a:rPr lang="fr-FR" dirty="0">
                <a:solidFill>
                  <a:srgbClr val="000000"/>
                </a:solidFill>
              </a:rPr>
              <a:t>)(</a:t>
            </a:r>
            <a:r>
              <a:rPr lang="fr-FR" i="1" dirty="0">
                <a:solidFill>
                  <a:srgbClr val="000000"/>
                </a:solidFill>
              </a:rPr>
              <a:t>x</a:t>
            </a:r>
            <a:r>
              <a:rPr lang="fr-FR" dirty="0">
                <a:solidFill>
                  <a:srgbClr val="000000"/>
                </a:solidFill>
              </a:rPr>
              <a:t>) = –2</a:t>
            </a:r>
            <a:r>
              <a:rPr lang="fr-FR" i="1" dirty="0">
                <a:solidFill>
                  <a:srgbClr val="000000"/>
                </a:solidFill>
              </a:rPr>
              <a:t>x</a:t>
            </a:r>
            <a:r>
              <a:rPr lang="fr-FR" dirty="0">
                <a:solidFill>
                  <a:srgbClr val="000000"/>
                </a:solidFill>
              </a:rPr>
              <a:t> + 8 		</a:t>
            </a:r>
          </a:p>
          <a:p>
            <a:pPr lvl="1" algn="l"/>
            <a:endParaRPr lang="fr-FR" dirty="0">
              <a:solidFill>
                <a:srgbClr val="000000"/>
              </a:solidFill>
            </a:endParaRPr>
          </a:p>
          <a:p>
            <a:pPr lvl="1" algn="l"/>
            <a:r>
              <a:rPr lang="en-US" dirty="0">
                <a:solidFill>
                  <a:srgbClr val="000000"/>
                </a:solidFill>
              </a:rPr>
              <a:t>(</a:t>
            </a:r>
            <a:r>
              <a:rPr lang="en-US" i="1" dirty="0">
                <a:solidFill>
                  <a:srgbClr val="000000"/>
                </a:solidFill>
              </a:rPr>
              <a:t>f</a:t>
            </a:r>
            <a:r>
              <a:rPr lang="en-US" dirty="0">
                <a:solidFill>
                  <a:srgbClr val="000000"/>
                </a:solidFill>
              </a:rPr>
              <a:t> – </a:t>
            </a:r>
            <a:r>
              <a:rPr lang="en-US" i="1" dirty="0">
                <a:solidFill>
                  <a:srgbClr val="000000"/>
                </a:solidFill>
              </a:rPr>
              <a:t>g</a:t>
            </a:r>
            <a:r>
              <a:rPr lang="en-US" dirty="0">
                <a:solidFill>
                  <a:srgbClr val="000000"/>
                </a:solidFill>
              </a:rPr>
              <a:t>)(</a:t>
            </a:r>
            <a:r>
              <a:rPr lang="en-US" i="1" dirty="0">
                <a:solidFill>
                  <a:srgbClr val="000000"/>
                </a:solidFill>
              </a:rPr>
              <a:t>x</a:t>
            </a:r>
            <a:r>
              <a:rPr lang="en-US" dirty="0">
                <a:solidFill>
                  <a:srgbClr val="000000"/>
                </a:solidFill>
              </a:rPr>
              <a:t>) = –2</a:t>
            </a:r>
            <a:r>
              <a:rPr lang="en-US" i="1" dirty="0">
                <a:solidFill>
                  <a:srgbClr val="000000"/>
                </a:solidFill>
              </a:rPr>
              <a:t>x</a:t>
            </a:r>
            <a:r>
              <a:rPr lang="en-US" dirty="0">
                <a:solidFill>
                  <a:srgbClr val="000000"/>
                </a:solidFill>
              </a:rPr>
              <a:t> + 8 is the result of subtracting  </a:t>
            </a:r>
            <a:r>
              <a:rPr lang="en-US" dirty="0" smtClean="0">
                <a:solidFill>
                  <a:srgbClr val="000000"/>
                </a:solidFill>
              </a:rPr>
              <a:t/>
            </a:r>
            <a:br>
              <a:rPr lang="en-US" dirty="0" smtClean="0">
                <a:solidFill>
                  <a:srgbClr val="000000"/>
                </a:solidFill>
              </a:rPr>
            </a:br>
            <a:r>
              <a:rPr lang="en-US" i="1" dirty="0" smtClean="0">
                <a:solidFill>
                  <a:srgbClr val="000000"/>
                </a:solidFill>
              </a:rPr>
              <a:t>f</a:t>
            </a:r>
            <a:r>
              <a:rPr lang="en-US" dirty="0">
                <a:solidFill>
                  <a:srgbClr val="000000"/>
                </a:solidFill>
              </a:rPr>
              <a:t>(</a:t>
            </a:r>
            <a:r>
              <a:rPr lang="en-US" i="1" dirty="0">
                <a:solidFill>
                  <a:srgbClr val="000000"/>
                </a:solidFill>
              </a:rPr>
              <a:t>x</a:t>
            </a:r>
            <a:r>
              <a:rPr lang="en-US" dirty="0">
                <a:solidFill>
                  <a:srgbClr val="000000"/>
                </a:solidFill>
              </a:rPr>
              <a:t>) = 2</a:t>
            </a:r>
            <a:r>
              <a:rPr lang="en-US" i="1" dirty="0">
                <a:solidFill>
                  <a:srgbClr val="000000"/>
                </a:solidFill>
              </a:rPr>
              <a:t>x</a:t>
            </a:r>
            <a:r>
              <a:rPr lang="en-US" dirty="0">
                <a:solidFill>
                  <a:srgbClr val="000000"/>
                </a:solidFill>
              </a:rPr>
              <a:t> – 3</a:t>
            </a:r>
            <a:r>
              <a:rPr lang="en-US" i="1" dirty="0">
                <a:solidFill>
                  <a:srgbClr val="000000"/>
                </a:solidFill>
              </a:rPr>
              <a:t> </a:t>
            </a:r>
            <a:r>
              <a:rPr lang="en-US" dirty="0">
                <a:solidFill>
                  <a:srgbClr val="000000"/>
                </a:solidFill>
              </a:rPr>
              <a:t>and </a:t>
            </a:r>
            <a:r>
              <a:rPr lang="en-US" i="1" dirty="0" smtClean="0">
                <a:solidFill>
                  <a:srgbClr val="000000"/>
                </a:solidFill>
              </a:rPr>
              <a:t>g</a:t>
            </a:r>
            <a:r>
              <a:rPr lang="en-US" dirty="0">
                <a:solidFill>
                  <a:srgbClr val="000000"/>
                </a:solidFill>
              </a:rPr>
              <a:t>(</a:t>
            </a:r>
            <a:r>
              <a:rPr lang="en-US" i="1" dirty="0">
                <a:solidFill>
                  <a:srgbClr val="000000"/>
                </a:solidFill>
              </a:rPr>
              <a:t>x</a:t>
            </a:r>
            <a:r>
              <a:rPr lang="en-US" dirty="0">
                <a:solidFill>
                  <a:srgbClr val="000000"/>
                </a:solidFill>
              </a:rPr>
              <a:t>) = 4</a:t>
            </a:r>
            <a:r>
              <a:rPr lang="en-US" i="1" dirty="0">
                <a:solidFill>
                  <a:srgbClr val="000000"/>
                </a:solidFill>
              </a:rPr>
              <a:t>x</a:t>
            </a:r>
            <a:r>
              <a:rPr lang="en-US" dirty="0">
                <a:solidFill>
                  <a:srgbClr val="000000"/>
                </a:solidFill>
              </a:rPr>
              <a:t> – 11.</a:t>
            </a:r>
          </a:p>
          <a:p>
            <a:pPr lvl="1" algn="l"/>
            <a:endParaRPr lang="en-US" dirty="0">
              <a:solidFill>
                <a:schemeClr val="tx1"/>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13</a:t>
            </a:fld>
            <a:endParaRPr lang="en-US" dirty="0"/>
          </a:p>
        </p:txBody>
      </p:sp>
      <p:sp>
        <p:nvSpPr>
          <p:cNvPr id="4" name="Footer Placeholder 3"/>
          <p:cNvSpPr>
            <a:spLocks noGrp="1"/>
          </p:cNvSpPr>
          <p:nvPr>
            <p:ph type="ftr" sz="quarter" idx="13"/>
          </p:nvPr>
        </p:nvSpPr>
        <p:spPr/>
        <p:txBody>
          <a:bodyPr/>
          <a:lstStyle/>
          <a:p>
            <a:pPr>
              <a:defRPr/>
            </a:pPr>
            <a:r>
              <a:rPr lang="en-US" smtClean="0"/>
              <a:t>3.7.1: Operating on Functions</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13473535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14</a:t>
            </a:fld>
            <a:endParaRPr lang="en-US" dirty="0"/>
          </a:p>
        </p:txBody>
      </p:sp>
      <p:sp>
        <p:nvSpPr>
          <p:cNvPr id="5" name="Footer Placeholder 3"/>
          <p:cNvSpPr>
            <a:spLocks noGrp="1"/>
          </p:cNvSpPr>
          <p:nvPr>
            <p:ph type="ftr" sz="quarter" idx="13"/>
          </p:nvPr>
        </p:nvSpPr>
        <p:spPr>
          <a:xfrm>
            <a:off x="1015283" y="6246670"/>
            <a:ext cx="5567837" cy="264965"/>
          </a:xfrm>
        </p:spPr>
        <p:txBody>
          <a:bodyPr/>
          <a:lstStyle/>
          <a:p>
            <a:pPr>
              <a:defRPr/>
            </a:pPr>
            <a:r>
              <a:rPr lang="en-US" smtClean="0"/>
              <a:t>3.7.1: Operating on Functions</a:t>
            </a:r>
            <a:endParaRPr lang="en-US" dirty="0"/>
          </a:p>
        </p:txBody>
      </p:sp>
      <p:sp>
        <p:nvSpPr>
          <p:cNvPr id="6"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MS PGothic" charset="0"/>
                <a:cs typeface="MS PGothic" charset="0"/>
              </a:rPr>
              <a:t>Guided Practice: </a:t>
            </a:r>
            <a:r>
              <a:rPr lang="en-US" sz="2800" b="1" smtClean="0">
                <a:solidFill>
                  <a:srgbClr val="000090"/>
                </a:solidFill>
                <a:ea typeface="MS PGothic" charset="0"/>
                <a:cs typeface="MS PGothic" charset="0"/>
              </a:rPr>
              <a:t>Example 3, </a:t>
            </a:r>
            <a:r>
              <a:rPr lang="en-US" sz="2800" b="1" i="1" dirty="0" smtClean="0">
                <a:solidFill>
                  <a:srgbClr val="000090"/>
                </a:solidFill>
                <a:ea typeface="MS PGothic" charset="0"/>
                <a:cs typeface="MS PGothic" charset="0"/>
              </a:rPr>
              <a:t>continued</a:t>
            </a:r>
            <a:endParaRPr lang="en-US" sz="2800" b="1" dirty="0" smtClean="0">
              <a:solidFill>
                <a:srgbClr val="000090"/>
              </a:solidFill>
              <a:ea typeface="MS PGothic" charset="0"/>
              <a:cs typeface="MS PGothic" charset="0"/>
            </a:endParaRPr>
          </a:p>
          <a:p>
            <a:endParaRPr lang="en-US" dirty="0" smtClean="0">
              <a:ea typeface="MS PGothic" charset="0"/>
              <a:cs typeface="MS PGothic" charset="0"/>
            </a:endParaRPr>
          </a:p>
          <a:p>
            <a:endParaRPr lang="en-US" dirty="0">
              <a:ea typeface="MS PGothic" charset="0"/>
              <a:cs typeface="MS PGothic" charset="0"/>
            </a:endParaRPr>
          </a:p>
        </p:txBody>
      </p:sp>
      <p:pic>
        <p:nvPicPr>
          <p:cNvPr id="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877002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49" y="595582"/>
            <a:ext cx="7862571"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spcAft>
                <a:spcPts val="1200"/>
              </a:spcAft>
              <a:buFont typeface="Arial"/>
              <a:buChar char="•"/>
            </a:pPr>
            <a:r>
              <a:rPr lang="en-US" dirty="0" smtClean="0"/>
              <a:t>Combine </a:t>
            </a:r>
            <a:r>
              <a:rPr lang="en-US" dirty="0"/>
              <a:t>linear and exponential expressions using addition: (</a:t>
            </a:r>
            <a:r>
              <a:rPr lang="en-US" i="1" dirty="0"/>
              <a:t>f </a:t>
            </a:r>
            <a:r>
              <a:rPr lang="en-US" dirty="0"/>
              <a:t>+ </a:t>
            </a:r>
            <a:r>
              <a:rPr lang="en-US" i="1" dirty="0"/>
              <a:t>g</a:t>
            </a:r>
            <a:r>
              <a:rPr lang="en-US" dirty="0"/>
              <a:t>)(</a:t>
            </a:r>
            <a:r>
              <a:rPr lang="en-US" i="1" dirty="0"/>
              <a:t>x</a:t>
            </a:r>
            <a:r>
              <a:rPr lang="en-US" dirty="0"/>
              <a:t>) = </a:t>
            </a:r>
            <a:r>
              <a:rPr lang="en-US" i="1" dirty="0"/>
              <a:t>f</a:t>
            </a:r>
            <a:r>
              <a:rPr lang="en-US" dirty="0"/>
              <a:t>(</a:t>
            </a:r>
            <a:r>
              <a:rPr lang="en-US" i="1" dirty="0"/>
              <a:t>x</a:t>
            </a:r>
            <a:r>
              <a:rPr lang="en-US" dirty="0"/>
              <a:t>) + </a:t>
            </a:r>
            <a:r>
              <a:rPr lang="en-US" i="1" dirty="0"/>
              <a:t>g</a:t>
            </a:r>
            <a:r>
              <a:rPr lang="en-US" dirty="0"/>
              <a:t>(</a:t>
            </a:r>
            <a:r>
              <a:rPr lang="en-US" i="1" dirty="0"/>
              <a:t>x</a:t>
            </a:r>
            <a:r>
              <a:rPr lang="en-US" dirty="0"/>
              <a:t>). In other words, add the two functions together by combining like terms.</a:t>
            </a:r>
          </a:p>
          <a:p>
            <a:pPr marL="342900" indent="-342900">
              <a:buFont typeface="Arial"/>
              <a:buChar char="•"/>
            </a:pPr>
            <a:r>
              <a:rPr lang="en-US" dirty="0" smtClean="0"/>
              <a:t>Combine </a:t>
            </a:r>
            <a:r>
              <a:rPr lang="en-US" dirty="0"/>
              <a:t>linear and exponential expressions using subtraction: (</a:t>
            </a:r>
            <a:r>
              <a:rPr lang="en-US" i="1" dirty="0"/>
              <a:t>f </a:t>
            </a:r>
            <a:r>
              <a:rPr lang="en-US" dirty="0"/>
              <a:t>– </a:t>
            </a:r>
            <a:r>
              <a:rPr lang="en-US" i="1" dirty="0"/>
              <a:t>g</a:t>
            </a:r>
            <a:r>
              <a:rPr lang="en-US" dirty="0"/>
              <a:t>)(</a:t>
            </a:r>
            <a:r>
              <a:rPr lang="en-US" i="1" dirty="0"/>
              <a:t>x</a:t>
            </a:r>
            <a:r>
              <a:rPr lang="en-US" dirty="0"/>
              <a:t>) = </a:t>
            </a:r>
            <a:r>
              <a:rPr lang="en-US" i="1" dirty="0"/>
              <a:t>f</a:t>
            </a:r>
            <a:r>
              <a:rPr lang="en-US" dirty="0"/>
              <a:t>(</a:t>
            </a:r>
            <a:r>
              <a:rPr lang="en-US" i="1" dirty="0"/>
              <a:t>x</a:t>
            </a:r>
            <a:r>
              <a:rPr lang="en-US" dirty="0"/>
              <a:t>) – </a:t>
            </a:r>
            <a:r>
              <a:rPr lang="en-US" i="1" dirty="0"/>
              <a:t>g</a:t>
            </a:r>
            <a:r>
              <a:rPr lang="en-US" dirty="0"/>
              <a:t>(</a:t>
            </a:r>
            <a:r>
              <a:rPr lang="en-US" i="1" dirty="0"/>
              <a:t>x</a:t>
            </a:r>
            <a:r>
              <a:rPr lang="en-US" dirty="0"/>
              <a:t>). In other words, subtract the second function from the first while making sure to distribute the negative across all terms of the second function</a:t>
            </a:r>
            <a:r>
              <a:rPr lang="en-US" dirty="0" smtClean="0"/>
              <a:t>.</a:t>
            </a:r>
            <a:endParaRPr lang="en-US" dirty="0"/>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2</a:t>
            </a:fld>
            <a:endParaRPr lang="en-US" dirty="0"/>
          </a:p>
        </p:txBody>
      </p:sp>
      <p:sp>
        <p:nvSpPr>
          <p:cNvPr id="4" name="Footer Placeholder 3"/>
          <p:cNvSpPr>
            <a:spLocks noGrp="1"/>
          </p:cNvSpPr>
          <p:nvPr>
            <p:ph type="ftr" sz="quarter" idx="13"/>
          </p:nvPr>
        </p:nvSpPr>
        <p:spPr/>
        <p:txBody>
          <a:bodyPr/>
          <a:lstStyle/>
          <a:p>
            <a:pPr>
              <a:defRPr/>
            </a:pPr>
            <a:r>
              <a:rPr lang="en-US" smtClean="0"/>
              <a:t>3.7.1: Operating on Functions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27"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28"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29"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30"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31"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32"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33"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595582"/>
            <a:ext cx="7969626"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p>
          <a:p>
            <a:pPr marL="342900" indent="-342900">
              <a:spcAft>
                <a:spcPts val="1200"/>
              </a:spcAft>
              <a:buFont typeface="Arial"/>
              <a:buChar char="•"/>
            </a:pPr>
            <a:r>
              <a:rPr lang="en-US" dirty="0"/>
              <a:t>Combine linear and exponential expressions using multiplication: (</a:t>
            </a:r>
            <a:r>
              <a:rPr lang="en-US" i="1" dirty="0"/>
              <a:t>f </a:t>
            </a:r>
            <a:r>
              <a:rPr lang="en-US" dirty="0"/>
              <a:t>• </a:t>
            </a:r>
            <a:r>
              <a:rPr lang="en-US" i="1" dirty="0"/>
              <a:t>g</a:t>
            </a:r>
            <a:r>
              <a:rPr lang="en-US" dirty="0"/>
              <a:t>)(</a:t>
            </a:r>
            <a:r>
              <a:rPr lang="en-US" i="1" dirty="0"/>
              <a:t>x</a:t>
            </a:r>
            <a:r>
              <a:rPr lang="en-US" dirty="0"/>
              <a:t>) = </a:t>
            </a:r>
            <a:r>
              <a:rPr lang="en-US" i="1" dirty="0"/>
              <a:t>f</a:t>
            </a:r>
            <a:r>
              <a:rPr lang="en-US" dirty="0"/>
              <a:t>(</a:t>
            </a:r>
            <a:r>
              <a:rPr lang="en-US" i="1" dirty="0"/>
              <a:t>x</a:t>
            </a:r>
            <a:r>
              <a:rPr lang="en-US" dirty="0"/>
              <a:t>) • </a:t>
            </a:r>
            <a:r>
              <a:rPr lang="en-US" i="1" dirty="0"/>
              <a:t>g</a:t>
            </a:r>
            <a:r>
              <a:rPr lang="en-US" dirty="0"/>
              <a:t>(</a:t>
            </a:r>
            <a:r>
              <a:rPr lang="en-US" i="1" dirty="0"/>
              <a:t>x</a:t>
            </a:r>
            <a:r>
              <a:rPr lang="en-US" dirty="0"/>
              <a:t>). In other words, multiply the two functions together.</a:t>
            </a:r>
          </a:p>
          <a:p>
            <a:pPr marL="342900" indent="-342900">
              <a:buFont typeface="Arial"/>
              <a:buChar char="•"/>
            </a:pPr>
            <a:r>
              <a:rPr lang="en-US" dirty="0"/>
              <a:t>Combine linear and exponential expressions using division: (</a:t>
            </a:r>
            <a:r>
              <a:rPr lang="en-US" i="1" dirty="0"/>
              <a:t>f </a:t>
            </a:r>
            <a:r>
              <a:rPr lang="en-US" dirty="0"/>
              <a:t>÷ </a:t>
            </a:r>
            <a:r>
              <a:rPr lang="en-US" i="1" dirty="0"/>
              <a:t>g</a:t>
            </a:r>
            <a:r>
              <a:rPr lang="en-US" dirty="0"/>
              <a:t>)(</a:t>
            </a:r>
            <a:r>
              <a:rPr lang="en-US" i="1" dirty="0"/>
              <a:t>x</a:t>
            </a:r>
            <a:r>
              <a:rPr lang="en-US" dirty="0"/>
              <a:t>) = </a:t>
            </a:r>
            <a:r>
              <a:rPr lang="en-US" i="1" dirty="0"/>
              <a:t>f</a:t>
            </a:r>
            <a:r>
              <a:rPr lang="en-US" dirty="0"/>
              <a:t>(</a:t>
            </a:r>
            <a:r>
              <a:rPr lang="en-US" i="1" dirty="0"/>
              <a:t>x</a:t>
            </a:r>
            <a:r>
              <a:rPr lang="en-US" dirty="0"/>
              <a:t>) ÷ </a:t>
            </a:r>
            <a:r>
              <a:rPr lang="en-US" i="1" dirty="0"/>
              <a:t>g</a:t>
            </a:r>
            <a:r>
              <a:rPr lang="en-US" dirty="0"/>
              <a:t>(</a:t>
            </a:r>
            <a:r>
              <a:rPr lang="en-US" i="1" dirty="0"/>
              <a:t>x</a:t>
            </a:r>
            <a:r>
              <a:rPr lang="en-US" dirty="0"/>
              <a:t>). In other words, divide the first function by the second function. Use a fraction bar to display the final function.</a:t>
            </a:r>
          </a:p>
          <a:p>
            <a:pPr marL="342900" indent="-342900">
              <a:buFont typeface="Arial"/>
              <a:buChar char="•"/>
            </a:pPr>
            <a:endParaRPr lang="en-US" dirty="0"/>
          </a:p>
          <a:p>
            <a:pPr marL="342900" indent="-342900">
              <a:buFont typeface="Arial"/>
              <a:buChar char="•"/>
            </a:pPr>
            <a:endParaRPr lang="en-US" dirty="0"/>
          </a:p>
          <a:p>
            <a:pPr marL="342900" indent="-342900">
              <a:buFont typeface="Arial"/>
              <a:buChar char="•"/>
            </a:pPr>
            <a:endParaRPr lang="en-US" dirty="0">
              <a:solidFill>
                <a:srgbClr val="000000"/>
              </a:solidFill>
            </a:endParaRPr>
          </a:p>
          <a:p>
            <a:pPr marL="457200" indent="-457200">
              <a:buFont typeface="Arial"/>
              <a:buChar char="•"/>
            </a:pPr>
            <a:endParaRPr lang="en-US" dirty="0"/>
          </a:p>
          <a:p>
            <a:pPr eaLnBrk="1" fontAlgn="auto" hangingPunct="1">
              <a:spcAft>
                <a:spcPts val="0"/>
              </a:spcAft>
              <a:buFont typeface="Arial"/>
              <a:buNone/>
              <a:defRPr/>
            </a:pPr>
            <a:endParaRPr lang="en-US" sz="2800" b="1" i="1" dirty="0" smtClean="0">
              <a:ea typeface="+mn-ea"/>
            </a:endParaRPr>
          </a:p>
          <a:p>
            <a:pPr marL="342900" indent="-342900">
              <a:spcAft>
                <a:spcPts val="1200"/>
              </a:spcAft>
              <a:buFont typeface="Arial"/>
              <a:buChar char="•"/>
            </a:pPr>
            <a:endParaRPr lang="en-US" dirty="0" smtClean="0">
              <a:ea typeface="+mn-ea"/>
            </a:endParaRPr>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smtClean="0"/>
              <a:t>3.7.1: Operating on Functions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buFont typeface="Arial"/>
              <a:buChar char="•"/>
            </a:pPr>
            <a:r>
              <a:rPr lang="en-US" dirty="0"/>
              <a:t>incorrectly using the distributive property when subtracting two </a:t>
            </a:r>
            <a:r>
              <a:rPr lang="en-US" dirty="0" smtClean="0"/>
              <a:t>expressions</a:t>
            </a:r>
          </a:p>
          <a:p>
            <a:pPr marL="342900" indent="-342900">
              <a:buFont typeface="Arial"/>
              <a:buChar char="•"/>
            </a:pPr>
            <a:endParaRPr lang="en-US" dirty="0"/>
          </a:p>
          <a:p>
            <a:pPr marL="342900" indent="-342900">
              <a:buFont typeface="Arial"/>
              <a:buChar char="•"/>
            </a:pPr>
            <a:r>
              <a:rPr lang="en-US" dirty="0"/>
              <a:t>incorrectly using the order of operations when multiplying or dividing two </a:t>
            </a:r>
            <a:r>
              <a:rPr lang="en-US" dirty="0" smtClean="0"/>
              <a:t>expressions</a:t>
            </a:r>
          </a:p>
          <a:p>
            <a:pPr marL="342900" indent="-342900">
              <a:buFont typeface="Arial"/>
              <a:buChar char="•"/>
            </a:pPr>
            <a:endParaRPr lang="en-US" dirty="0"/>
          </a:p>
          <a:p>
            <a:pPr marL="342900" indent="-342900">
              <a:buFont typeface="Arial"/>
              <a:buChar char="•"/>
            </a:pPr>
            <a:r>
              <a:rPr lang="en-US" dirty="0"/>
              <a:t>incorrectly using the distributive property when multiplying two expressions</a:t>
            </a:r>
          </a:p>
          <a:p>
            <a:pPr marL="342900" indent="-342900">
              <a:buFont typeface="Arial"/>
              <a:buChar char="•"/>
            </a:pPr>
            <a:endParaRPr lang="en-US" dirty="0"/>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MS PGothic" charset="0"/>
                <a:cs typeface="MS PGothic" charset="0"/>
              </a:rPr>
              <a:pPr eaLnBrk="1" fontAlgn="base" hangingPunct="1">
                <a:spcBef>
                  <a:spcPct val="0"/>
                </a:spcBef>
                <a:spcAft>
                  <a:spcPct val="0"/>
                </a:spcAft>
              </a:pPr>
              <a:t>4</a:t>
            </a:fld>
            <a:endParaRPr lang="en-US" sz="1800" dirty="0">
              <a:solidFill>
                <a:srgbClr val="000000"/>
              </a:solidFill>
              <a:latin typeface="Arial"/>
              <a:ea typeface="MS PGothic" charset="0"/>
              <a:cs typeface="MS PGothic" charset="0"/>
            </a:endParaRPr>
          </a:p>
        </p:txBody>
      </p:sp>
      <p:sp>
        <p:nvSpPr>
          <p:cNvPr id="3" name="Footer Placeholder 2"/>
          <p:cNvSpPr>
            <a:spLocks noGrp="1"/>
          </p:cNvSpPr>
          <p:nvPr>
            <p:ph type="ftr" sz="quarter" idx="13"/>
          </p:nvPr>
        </p:nvSpPr>
        <p:spPr/>
        <p:txBody>
          <a:bodyPr/>
          <a:lstStyle/>
          <a:p>
            <a:pPr>
              <a:defRPr/>
            </a:pPr>
            <a:r>
              <a:rPr lang="en-US" smtClean="0"/>
              <a:t>3.7.1: Operating on Functions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061885"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1</a:t>
            </a:r>
            <a:endParaRPr lang="en-US" sz="1100" b="1" dirty="0">
              <a:solidFill>
                <a:srgbClr val="558ED5"/>
              </a:solidFill>
            </a:endParaRPr>
          </a:p>
          <a:p>
            <a:r>
              <a:rPr lang="en-US" dirty="0"/>
              <a:t>If </a:t>
            </a:r>
            <a:r>
              <a:rPr lang="en-US" i="1" dirty="0"/>
              <a:t>f</a:t>
            </a:r>
            <a:r>
              <a:rPr lang="en-US" dirty="0"/>
              <a:t>(</a:t>
            </a:r>
            <a:r>
              <a:rPr lang="en-US" i="1" dirty="0"/>
              <a:t>x</a:t>
            </a:r>
            <a:r>
              <a:rPr lang="en-US" dirty="0"/>
              <a:t>) = 3</a:t>
            </a:r>
            <a:r>
              <a:rPr lang="en-US" i="1" dirty="0"/>
              <a:t>x</a:t>
            </a:r>
            <a:r>
              <a:rPr lang="en-US" dirty="0"/>
              <a:t> + 2 and </a:t>
            </a:r>
            <a:r>
              <a:rPr lang="en-US" i="1" dirty="0"/>
              <a:t>g</a:t>
            </a:r>
            <a:r>
              <a:rPr lang="en-US" dirty="0"/>
              <a:t>(</a:t>
            </a:r>
            <a:r>
              <a:rPr lang="en-US" i="1" dirty="0"/>
              <a:t>x</a:t>
            </a:r>
            <a:r>
              <a:rPr lang="en-US" dirty="0"/>
              <a:t>) = 2</a:t>
            </a:r>
            <a:r>
              <a:rPr lang="en-US" i="1" dirty="0"/>
              <a:t>x</a:t>
            </a:r>
            <a:r>
              <a:rPr lang="en-US" dirty="0"/>
              <a:t> – 7, what is the result of adding the two functions? What is (</a:t>
            </a:r>
            <a:r>
              <a:rPr lang="en-US" i="1" dirty="0"/>
              <a:t>f</a:t>
            </a:r>
            <a:r>
              <a:rPr lang="en-US" dirty="0"/>
              <a:t> + </a:t>
            </a:r>
            <a:r>
              <a:rPr lang="en-US" i="1" dirty="0"/>
              <a:t>g</a:t>
            </a:r>
            <a:r>
              <a:rPr lang="en-US" dirty="0"/>
              <a:t>)(</a:t>
            </a:r>
            <a:r>
              <a:rPr lang="en-US" i="1" dirty="0"/>
              <a:t>x</a:t>
            </a:r>
            <a:r>
              <a:rPr lang="en-US" dirty="0"/>
              <a:t>)? How do you represent this algebraically?</a:t>
            </a:r>
          </a:p>
          <a:p>
            <a:endParaRPr lang="en-US" dirty="0"/>
          </a:p>
          <a:p>
            <a:endParaRPr lang="en-US" dirty="0"/>
          </a:p>
          <a:p>
            <a:endParaRPr lang="en-US" dirty="0"/>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5</a:t>
            </a:fld>
            <a:endParaRPr lang="en-US" dirty="0"/>
          </a:p>
        </p:txBody>
      </p:sp>
      <p:sp>
        <p:nvSpPr>
          <p:cNvPr id="3" name="Footer Placeholder 2"/>
          <p:cNvSpPr>
            <a:spLocks noGrp="1"/>
          </p:cNvSpPr>
          <p:nvPr>
            <p:ph type="ftr" sz="quarter" idx="13"/>
          </p:nvPr>
        </p:nvSpPr>
        <p:spPr/>
        <p:txBody>
          <a:bodyPr/>
          <a:lstStyle/>
          <a:p>
            <a:pPr>
              <a:defRPr/>
            </a:pPr>
            <a:r>
              <a:rPr lang="en-US" smtClean="0"/>
              <a:t>3.7.1: Operating on Functions</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47598"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14350">
              <a:spcAft>
                <a:spcPts val="600"/>
              </a:spcAft>
              <a:buFont typeface="+mj-lt"/>
              <a:buAutoNum type="arabicPeriod"/>
            </a:pPr>
            <a:r>
              <a:rPr lang="en-US" sz="2800" b="1" dirty="0">
                <a:solidFill>
                  <a:srgbClr val="660066"/>
                </a:solidFill>
              </a:rPr>
              <a:t>Add the two function rules.</a:t>
            </a:r>
          </a:p>
          <a:p>
            <a:pPr lvl="2" algn="l">
              <a:spcAft>
                <a:spcPts val="600"/>
              </a:spcAft>
            </a:pPr>
            <a:r>
              <a:rPr lang="en-US" dirty="0">
                <a:solidFill>
                  <a:schemeClr val="tx1"/>
                </a:solidFill>
              </a:rPr>
              <a:t>(</a:t>
            </a:r>
            <a:r>
              <a:rPr lang="en-US" i="1" dirty="0">
                <a:solidFill>
                  <a:schemeClr val="tx1"/>
                </a:solidFill>
              </a:rPr>
              <a:t>f</a:t>
            </a:r>
            <a:r>
              <a:rPr lang="en-US" dirty="0">
                <a:solidFill>
                  <a:schemeClr val="tx1"/>
                </a:solidFill>
              </a:rPr>
              <a:t> + </a:t>
            </a:r>
            <a:r>
              <a:rPr lang="en-US" i="1" dirty="0">
                <a:solidFill>
                  <a:schemeClr val="tx1"/>
                </a:solidFill>
              </a:rPr>
              <a:t>g</a:t>
            </a:r>
            <a:r>
              <a:rPr lang="en-US" dirty="0">
                <a:solidFill>
                  <a:schemeClr val="tx1"/>
                </a:solidFill>
              </a:rPr>
              <a:t>)(</a:t>
            </a:r>
            <a:r>
              <a:rPr lang="en-US" i="1" dirty="0">
                <a:solidFill>
                  <a:schemeClr val="tx1"/>
                </a:solidFill>
              </a:rPr>
              <a:t>x</a:t>
            </a:r>
            <a:r>
              <a:rPr lang="en-US" dirty="0">
                <a:solidFill>
                  <a:schemeClr val="tx1"/>
                </a:solidFill>
              </a:rPr>
              <a:t>) = </a:t>
            </a:r>
            <a:r>
              <a:rPr lang="en-US" i="1" dirty="0">
                <a:solidFill>
                  <a:schemeClr val="tx1"/>
                </a:solidFill>
              </a:rPr>
              <a:t>f</a:t>
            </a:r>
            <a:r>
              <a:rPr lang="en-US" dirty="0">
                <a:solidFill>
                  <a:schemeClr val="tx1"/>
                </a:solidFill>
              </a:rPr>
              <a:t>(</a:t>
            </a:r>
            <a:r>
              <a:rPr lang="en-US" i="1" dirty="0">
                <a:solidFill>
                  <a:schemeClr val="tx1"/>
                </a:solidFill>
              </a:rPr>
              <a:t>x</a:t>
            </a:r>
            <a:r>
              <a:rPr lang="en-US" dirty="0">
                <a:solidFill>
                  <a:schemeClr val="tx1"/>
                </a:solidFill>
              </a:rPr>
              <a:t>) + </a:t>
            </a:r>
            <a:r>
              <a:rPr lang="en-US" i="1" dirty="0">
                <a:solidFill>
                  <a:schemeClr val="tx1"/>
                </a:solidFill>
              </a:rPr>
              <a:t>g</a:t>
            </a:r>
            <a:r>
              <a:rPr lang="en-US" dirty="0">
                <a:solidFill>
                  <a:schemeClr val="tx1"/>
                </a:solidFill>
              </a:rPr>
              <a:t>(</a:t>
            </a:r>
            <a:r>
              <a:rPr lang="en-US" i="1" dirty="0">
                <a:solidFill>
                  <a:schemeClr val="tx1"/>
                </a:solidFill>
              </a:rPr>
              <a:t>x</a:t>
            </a:r>
            <a:r>
              <a:rPr lang="en-US" dirty="0">
                <a:solidFill>
                  <a:schemeClr val="tx1"/>
                </a:solidFill>
              </a:rPr>
              <a:t>) </a:t>
            </a:r>
          </a:p>
          <a:p>
            <a:pPr lvl="1" algn="l"/>
            <a:r>
              <a:rPr lang="en-US" dirty="0">
                <a:solidFill>
                  <a:schemeClr val="tx1"/>
                </a:solidFill>
              </a:rPr>
              <a:t>Since </a:t>
            </a:r>
            <a:r>
              <a:rPr lang="en-US" i="1" dirty="0">
                <a:solidFill>
                  <a:schemeClr val="tx1"/>
                </a:solidFill>
              </a:rPr>
              <a:t>f</a:t>
            </a:r>
            <a:r>
              <a:rPr lang="en-US" dirty="0">
                <a:solidFill>
                  <a:schemeClr val="tx1"/>
                </a:solidFill>
              </a:rPr>
              <a:t>(</a:t>
            </a:r>
            <a:r>
              <a:rPr lang="en-US" i="1" dirty="0">
                <a:solidFill>
                  <a:schemeClr val="tx1"/>
                </a:solidFill>
              </a:rPr>
              <a:t>x</a:t>
            </a:r>
            <a:r>
              <a:rPr lang="en-US" dirty="0">
                <a:solidFill>
                  <a:schemeClr val="tx1"/>
                </a:solidFill>
              </a:rPr>
              <a:t>) = 3</a:t>
            </a:r>
            <a:r>
              <a:rPr lang="en-US" i="1" dirty="0">
                <a:solidFill>
                  <a:schemeClr val="tx1"/>
                </a:solidFill>
              </a:rPr>
              <a:t>x </a:t>
            </a:r>
            <a:r>
              <a:rPr lang="en-US" dirty="0">
                <a:solidFill>
                  <a:schemeClr val="tx1"/>
                </a:solidFill>
              </a:rPr>
              <a:t>+ 2 and </a:t>
            </a:r>
            <a:r>
              <a:rPr lang="en-US" i="1" dirty="0">
                <a:solidFill>
                  <a:schemeClr val="tx1"/>
                </a:solidFill>
              </a:rPr>
              <a:t>g</a:t>
            </a:r>
            <a:r>
              <a:rPr lang="en-US" dirty="0">
                <a:solidFill>
                  <a:schemeClr val="tx1"/>
                </a:solidFill>
              </a:rPr>
              <a:t>(</a:t>
            </a:r>
            <a:r>
              <a:rPr lang="en-US" i="1" dirty="0">
                <a:solidFill>
                  <a:schemeClr val="tx1"/>
                </a:solidFill>
              </a:rPr>
              <a:t>x</a:t>
            </a:r>
            <a:r>
              <a:rPr lang="en-US" dirty="0">
                <a:solidFill>
                  <a:schemeClr val="tx1"/>
                </a:solidFill>
              </a:rPr>
              <a:t>) = 2</a:t>
            </a:r>
            <a:r>
              <a:rPr lang="en-US" i="1" dirty="0">
                <a:solidFill>
                  <a:schemeClr val="tx1"/>
                </a:solidFill>
              </a:rPr>
              <a:t>x </a:t>
            </a:r>
            <a:r>
              <a:rPr lang="en-US" dirty="0">
                <a:solidFill>
                  <a:schemeClr val="tx1"/>
                </a:solidFill>
              </a:rPr>
              <a:t>– 7, (</a:t>
            </a:r>
            <a:r>
              <a:rPr lang="en-US" i="1" dirty="0">
                <a:solidFill>
                  <a:schemeClr val="tx1"/>
                </a:solidFill>
              </a:rPr>
              <a:t>f</a:t>
            </a:r>
            <a:r>
              <a:rPr lang="en-US" dirty="0">
                <a:solidFill>
                  <a:schemeClr val="tx1"/>
                </a:solidFill>
              </a:rPr>
              <a:t> + </a:t>
            </a:r>
            <a:r>
              <a:rPr lang="en-US" i="1" dirty="0">
                <a:solidFill>
                  <a:schemeClr val="tx1"/>
                </a:solidFill>
              </a:rPr>
              <a:t>g</a:t>
            </a:r>
            <a:r>
              <a:rPr lang="en-US" dirty="0">
                <a:solidFill>
                  <a:schemeClr val="tx1"/>
                </a:solidFill>
              </a:rPr>
              <a:t>)(</a:t>
            </a:r>
            <a:r>
              <a:rPr lang="en-US" i="1" dirty="0">
                <a:solidFill>
                  <a:schemeClr val="tx1"/>
                </a:solidFill>
              </a:rPr>
              <a:t>x</a:t>
            </a:r>
            <a:r>
              <a:rPr lang="en-US" dirty="0">
                <a:solidFill>
                  <a:schemeClr val="tx1"/>
                </a:solidFill>
              </a:rPr>
              <a:t>) = </a:t>
            </a:r>
            <a:r>
              <a:rPr lang="en-US" dirty="0" smtClean="0">
                <a:solidFill>
                  <a:schemeClr val="tx1"/>
                </a:solidFill>
              </a:rPr>
              <a:t/>
            </a:r>
            <a:br>
              <a:rPr lang="en-US" dirty="0" smtClean="0">
                <a:solidFill>
                  <a:schemeClr val="tx1"/>
                </a:solidFill>
              </a:rPr>
            </a:br>
            <a:r>
              <a:rPr lang="en-US" dirty="0" smtClean="0">
                <a:solidFill>
                  <a:schemeClr val="tx1"/>
                </a:solidFill>
              </a:rPr>
              <a:t>(</a:t>
            </a:r>
            <a:r>
              <a:rPr lang="en-US" dirty="0">
                <a:solidFill>
                  <a:schemeClr val="tx1"/>
                </a:solidFill>
              </a:rPr>
              <a:t>3</a:t>
            </a:r>
            <a:r>
              <a:rPr lang="en-US" i="1" dirty="0">
                <a:solidFill>
                  <a:schemeClr val="tx1"/>
                </a:solidFill>
              </a:rPr>
              <a:t>x </a:t>
            </a:r>
            <a:r>
              <a:rPr lang="en-US" dirty="0">
                <a:solidFill>
                  <a:schemeClr val="tx1"/>
                </a:solidFill>
              </a:rPr>
              <a:t>+ 2) + (2</a:t>
            </a:r>
            <a:r>
              <a:rPr lang="en-US" i="1" dirty="0">
                <a:solidFill>
                  <a:schemeClr val="tx1"/>
                </a:solidFill>
              </a:rPr>
              <a:t>x </a:t>
            </a:r>
            <a:r>
              <a:rPr lang="en-US" dirty="0">
                <a:solidFill>
                  <a:schemeClr val="tx1"/>
                </a:solidFill>
              </a:rPr>
              <a:t>– 7).</a:t>
            </a:r>
          </a:p>
          <a:p>
            <a:pPr lvl="1" algn="l"/>
            <a:endParaRPr lang="en-US" dirty="0">
              <a:solidFill>
                <a:schemeClr val="tx1"/>
              </a:solidFill>
            </a:endParaRPr>
          </a:p>
          <a:p>
            <a:pPr lvl="1" algn="l"/>
            <a:endParaRPr lang="en-US" dirty="0">
              <a:solidFill>
                <a:schemeClr val="tx1"/>
              </a:solidFill>
            </a:endParaRPr>
          </a:p>
          <a:p>
            <a:pPr lvl="1" algn="l"/>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6</a:t>
            </a:fld>
            <a:endParaRPr lang="en-US" dirty="0"/>
          </a:p>
        </p:txBody>
      </p:sp>
      <p:sp>
        <p:nvSpPr>
          <p:cNvPr id="2" name="Footer Placeholder 1"/>
          <p:cNvSpPr>
            <a:spLocks noGrp="1"/>
          </p:cNvSpPr>
          <p:nvPr>
            <p:ph type="ftr" sz="quarter" idx="13"/>
          </p:nvPr>
        </p:nvSpPr>
        <p:spPr/>
        <p:txBody>
          <a:bodyPr/>
          <a:lstStyle/>
          <a:p>
            <a:pPr>
              <a:defRPr/>
            </a:pPr>
            <a:r>
              <a:rPr lang="en-US" smtClean="0"/>
              <a:t>3.7.1: Operating on Functions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smtClean="0">
                <a:solidFill>
                  <a:srgbClr val="000090"/>
                </a:solidFill>
              </a:rPr>
              <a:t>continued</a:t>
            </a:r>
          </a:p>
          <a:p>
            <a:pPr marL="514350" indent="-514350">
              <a:buFont typeface="+mj-lt"/>
              <a:buAutoNum type="arabicPeriod" startAt="2"/>
            </a:pPr>
            <a:r>
              <a:rPr lang="en-US" sz="2800" b="1" dirty="0">
                <a:solidFill>
                  <a:srgbClr val="660066"/>
                </a:solidFill>
              </a:rPr>
              <a:t>Combine like terms.</a:t>
            </a:r>
          </a:p>
          <a:p>
            <a:pPr lvl="1" algn="l">
              <a:spcAft>
                <a:spcPts val="1200"/>
              </a:spcAft>
            </a:pPr>
            <a:r>
              <a:rPr lang="en-US" dirty="0">
                <a:solidFill>
                  <a:schemeClr val="tx1"/>
                </a:solidFill>
              </a:rPr>
              <a:t>Clear the parentheses and reorder the terms on the right side of </a:t>
            </a:r>
            <a:r>
              <a:rPr lang="en-US" dirty="0" smtClean="0">
                <a:solidFill>
                  <a:schemeClr val="tx1"/>
                </a:solidFill>
              </a:rPr>
              <a:t>the </a:t>
            </a:r>
            <a:r>
              <a:rPr lang="en-US" dirty="0">
                <a:solidFill>
                  <a:schemeClr val="tx1"/>
                </a:solidFill>
              </a:rPr>
              <a:t>equation</a:t>
            </a:r>
            <a:r>
              <a:rPr lang="en-US" dirty="0" smtClean="0">
                <a:solidFill>
                  <a:schemeClr val="tx1"/>
                </a:solidFill>
              </a:rPr>
              <a:t>.</a:t>
            </a:r>
          </a:p>
          <a:p>
            <a:pPr lvl="1" algn="l">
              <a:spcAft>
                <a:spcPts val="1200"/>
              </a:spcAft>
            </a:pPr>
            <a:r>
              <a:rPr lang="fr-FR" dirty="0" smtClean="0">
                <a:solidFill>
                  <a:schemeClr val="tx1"/>
                </a:solidFill>
              </a:rPr>
              <a:t>(</a:t>
            </a:r>
            <a:r>
              <a:rPr lang="fr-FR" i="1" dirty="0">
                <a:solidFill>
                  <a:schemeClr val="tx1"/>
                </a:solidFill>
              </a:rPr>
              <a:t>f</a:t>
            </a:r>
            <a:r>
              <a:rPr lang="fr-FR" dirty="0">
                <a:solidFill>
                  <a:schemeClr val="tx1"/>
                </a:solidFill>
              </a:rPr>
              <a:t> + </a:t>
            </a:r>
            <a:r>
              <a:rPr lang="fr-FR" i="1" dirty="0">
                <a:solidFill>
                  <a:schemeClr val="tx1"/>
                </a:solidFill>
              </a:rPr>
              <a:t>g</a:t>
            </a:r>
            <a:r>
              <a:rPr lang="fr-FR" dirty="0">
                <a:solidFill>
                  <a:schemeClr val="tx1"/>
                </a:solidFill>
              </a:rPr>
              <a:t>)(</a:t>
            </a:r>
            <a:r>
              <a:rPr lang="fr-FR" i="1" dirty="0">
                <a:solidFill>
                  <a:schemeClr val="tx1"/>
                </a:solidFill>
              </a:rPr>
              <a:t>x</a:t>
            </a:r>
            <a:r>
              <a:rPr lang="fr-FR" dirty="0">
                <a:solidFill>
                  <a:schemeClr val="tx1"/>
                </a:solidFill>
              </a:rPr>
              <a:t>) = (3</a:t>
            </a:r>
            <a:r>
              <a:rPr lang="fr-FR" i="1" dirty="0">
                <a:solidFill>
                  <a:schemeClr val="tx1"/>
                </a:solidFill>
              </a:rPr>
              <a:t>x </a:t>
            </a:r>
            <a:r>
              <a:rPr lang="fr-FR" dirty="0">
                <a:solidFill>
                  <a:schemeClr val="tx1"/>
                </a:solidFill>
              </a:rPr>
              <a:t>+ 2) + (2</a:t>
            </a:r>
            <a:r>
              <a:rPr lang="fr-FR" i="1" dirty="0">
                <a:solidFill>
                  <a:schemeClr val="tx1"/>
                </a:solidFill>
              </a:rPr>
              <a:t>x </a:t>
            </a:r>
            <a:r>
              <a:rPr lang="fr-FR" dirty="0">
                <a:solidFill>
                  <a:schemeClr val="tx1"/>
                </a:solidFill>
              </a:rPr>
              <a:t>– 7)	Equation	</a:t>
            </a:r>
            <a:endParaRPr lang="fr-FR" sz="2000" dirty="0">
              <a:solidFill>
                <a:schemeClr val="tx1"/>
              </a:solidFill>
            </a:endParaRPr>
          </a:p>
          <a:p>
            <a:pPr lvl="1" algn="l">
              <a:spcAft>
                <a:spcPts val="1200"/>
              </a:spcAft>
            </a:pPr>
            <a:r>
              <a:rPr lang="en-US" dirty="0">
                <a:solidFill>
                  <a:schemeClr val="tx1"/>
                </a:solidFill>
              </a:rPr>
              <a:t>(</a:t>
            </a:r>
            <a:r>
              <a:rPr lang="en-US" i="1" dirty="0">
                <a:solidFill>
                  <a:schemeClr val="tx1"/>
                </a:solidFill>
              </a:rPr>
              <a:t>f</a:t>
            </a:r>
            <a:r>
              <a:rPr lang="en-US" dirty="0">
                <a:solidFill>
                  <a:schemeClr val="tx1"/>
                </a:solidFill>
              </a:rPr>
              <a:t> + </a:t>
            </a:r>
            <a:r>
              <a:rPr lang="en-US" i="1" dirty="0">
                <a:solidFill>
                  <a:schemeClr val="tx1"/>
                </a:solidFill>
              </a:rPr>
              <a:t>g</a:t>
            </a:r>
            <a:r>
              <a:rPr lang="en-US" dirty="0">
                <a:solidFill>
                  <a:schemeClr val="tx1"/>
                </a:solidFill>
              </a:rPr>
              <a:t>)(</a:t>
            </a:r>
            <a:r>
              <a:rPr lang="en-US" i="1" dirty="0">
                <a:solidFill>
                  <a:schemeClr val="tx1"/>
                </a:solidFill>
              </a:rPr>
              <a:t>x</a:t>
            </a:r>
            <a:r>
              <a:rPr lang="en-US" dirty="0">
                <a:solidFill>
                  <a:schemeClr val="tx1"/>
                </a:solidFill>
              </a:rPr>
              <a:t>) = 3</a:t>
            </a:r>
            <a:r>
              <a:rPr lang="en-US" i="1" dirty="0">
                <a:solidFill>
                  <a:schemeClr val="tx1"/>
                </a:solidFill>
              </a:rPr>
              <a:t>x </a:t>
            </a:r>
            <a:r>
              <a:rPr lang="en-US" dirty="0">
                <a:solidFill>
                  <a:schemeClr val="tx1"/>
                </a:solidFill>
              </a:rPr>
              <a:t>+ 2 + 2</a:t>
            </a:r>
            <a:r>
              <a:rPr lang="en-US" i="1" dirty="0">
                <a:solidFill>
                  <a:schemeClr val="tx1"/>
                </a:solidFill>
              </a:rPr>
              <a:t>x </a:t>
            </a:r>
            <a:r>
              <a:rPr lang="en-US" dirty="0">
                <a:solidFill>
                  <a:schemeClr val="tx1"/>
                </a:solidFill>
              </a:rPr>
              <a:t>– 7	</a:t>
            </a:r>
            <a:r>
              <a:rPr lang="en-US" dirty="0" smtClean="0">
                <a:solidFill>
                  <a:schemeClr val="tx1"/>
                </a:solidFill>
              </a:rPr>
              <a:t>	Remove </a:t>
            </a:r>
            <a:r>
              <a:rPr lang="en-US" dirty="0">
                <a:solidFill>
                  <a:schemeClr val="tx1"/>
                </a:solidFill>
              </a:rPr>
              <a:t>the </a:t>
            </a:r>
            <a:r>
              <a:rPr lang="en-US" dirty="0" smtClean="0">
                <a:solidFill>
                  <a:schemeClr val="tx1"/>
                </a:solidFill>
              </a:rPr>
              <a:t/>
            </a:r>
            <a:br>
              <a:rPr lang="en-US" dirty="0" smtClean="0">
                <a:solidFill>
                  <a:schemeClr val="tx1"/>
                </a:solidFill>
              </a:rPr>
            </a:br>
            <a:r>
              <a:rPr lang="en-US" dirty="0" smtClean="0">
                <a:solidFill>
                  <a:schemeClr val="tx1"/>
                </a:solidFill>
              </a:rPr>
              <a:t>									parentheses</a:t>
            </a:r>
            <a:r>
              <a:rPr lang="en-US" dirty="0">
                <a:solidFill>
                  <a:schemeClr val="tx1"/>
                </a:solidFill>
              </a:rPr>
              <a:t>.	</a:t>
            </a:r>
            <a:endParaRPr lang="en-US" sz="2000" dirty="0">
              <a:solidFill>
                <a:schemeClr val="tx1"/>
              </a:solidFill>
            </a:endParaRPr>
          </a:p>
          <a:p>
            <a:pPr lvl="1" algn="l">
              <a:spcAft>
                <a:spcPts val="1200"/>
              </a:spcAft>
            </a:pPr>
            <a:r>
              <a:rPr lang="en-US" dirty="0">
                <a:solidFill>
                  <a:schemeClr val="tx1"/>
                </a:solidFill>
              </a:rPr>
              <a:t>(</a:t>
            </a:r>
            <a:r>
              <a:rPr lang="en-US" i="1" dirty="0">
                <a:solidFill>
                  <a:schemeClr val="tx1"/>
                </a:solidFill>
              </a:rPr>
              <a:t>f</a:t>
            </a:r>
            <a:r>
              <a:rPr lang="en-US" dirty="0">
                <a:solidFill>
                  <a:schemeClr val="tx1"/>
                </a:solidFill>
              </a:rPr>
              <a:t> + </a:t>
            </a:r>
            <a:r>
              <a:rPr lang="en-US" i="1" dirty="0">
                <a:solidFill>
                  <a:schemeClr val="tx1"/>
                </a:solidFill>
              </a:rPr>
              <a:t>g</a:t>
            </a:r>
            <a:r>
              <a:rPr lang="en-US" dirty="0">
                <a:solidFill>
                  <a:schemeClr val="tx1"/>
                </a:solidFill>
              </a:rPr>
              <a:t>)(</a:t>
            </a:r>
            <a:r>
              <a:rPr lang="en-US" i="1" dirty="0">
                <a:solidFill>
                  <a:schemeClr val="tx1"/>
                </a:solidFill>
              </a:rPr>
              <a:t>x</a:t>
            </a:r>
            <a:r>
              <a:rPr lang="en-US" dirty="0">
                <a:solidFill>
                  <a:schemeClr val="tx1"/>
                </a:solidFill>
              </a:rPr>
              <a:t>) = 3</a:t>
            </a:r>
            <a:r>
              <a:rPr lang="en-US" i="1" dirty="0">
                <a:solidFill>
                  <a:schemeClr val="tx1"/>
                </a:solidFill>
              </a:rPr>
              <a:t>x </a:t>
            </a:r>
            <a:r>
              <a:rPr lang="en-US" dirty="0">
                <a:solidFill>
                  <a:schemeClr val="tx1"/>
                </a:solidFill>
              </a:rPr>
              <a:t>+ 2</a:t>
            </a:r>
            <a:r>
              <a:rPr lang="en-US" i="1" dirty="0">
                <a:solidFill>
                  <a:schemeClr val="tx1"/>
                </a:solidFill>
              </a:rPr>
              <a:t>x</a:t>
            </a:r>
            <a:r>
              <a:rPr lang="en-US" dirty="0">
                <a:solidFill>
                  <a:schemeClr val="tx1"/>
                </a:solidFill>
              </a:rPr>
              <a:t> + 2</a:t>
            </a:r>
            <a:r>
              <a:rPr lang="en-US" i="1" dirty="0">
                <a:solidFill>
                  <a:schemeClr val="tx1"/>
                </a:solidFill>
              </a:rPr>
              <a:t> </a:t>
            </a:r>
            <a:r>
              <a:rPr lang="en-US" dirty="0">
                <a:solidFill>
                  <a:schemeClr val="tx1"/>
                </a:solidFill>
              </a:rPr>
              <a:t>– 7	</a:t>
            </a:r>
            <a:r>
              <a:rPr lang="en-US" dirty="0" smtClean="0">
                <a:solidFill>
                  <a:schemeClr val="tx1"/>
                </a:solidFill>
              </a:rPr>
              <a:t>	Reorder </a:t>
            </a:r>
            <a:r>
              <a:rPr lang="en-US" dirty="0">
                <a:solidFill>
                  <a:schemeClr val="tx1"/>
                </a:solidFill>
              </a:rPr>
              <a:t>the terms: </a:t>
            </a:r>
            <a:r>
              <a:rPr lang="en-US" dirty="0" smtClean="0">
                <a:solidFill>
                  <a:schemeClr val="tx1"/>
                </a:solidFill>
              </a:rPr>
              <a:t/>
            </a:r>
            <a:br>
              <a:rPr lang="en-US" dirty="0" smtClean="0">
                <a:solidFill>
                  <a:schemeClr val="tx1"/>
                </a:solidFill>
              </a:rPr>
            </a:br>
            <a:r>
              <a:rPr lang="en-US" dirty="0" smtClean="0">
                <a:solidFill>
                  <a:schemeClr val="tx1"/>
                </a:solidFill>
              </a:rPr>
              <a:t>									variables </a:t>
            </a:r>
            <a:r>
              <a:rPr lang="en-US" dirty="0">
                <a:solidFill>
                  <a:schemeClr val="tx1"/>
                </a:solidFill>
              </a:rPr>
              <a:t>with </a:t>
            </a:r>
            <a:r>
              <a:rPr lang="en-US" dirty="0" smtClean="0">
                <a:solidFill>
                  <a:schemeClr val="tx1"/>
                </a:solidFill>
              </a:rPr>
              <a:t/>
            </a:r>
            <a:br>
              <a:rPr lang="en-US" dirty="0" smtClean="0">
                <a:solidFill>
                  <a:schemeClr val="tx1"/>
                </a:solidFill>
              </a:rPr>
            </a:br>
            <a:r>
              <a:rPr lang="en-US" dirty="0" smtClean="0">
                <a:solidFill>
                  <a:schemeClr val="tx1"/>
                </a:solidFill>
              </a:rPr>
              <a:t>									coefficients </a:t>
            </a:r>
            <a:r>
              <a:rPr lang="en-US" dirty="0">
                <a:solidFill>
                  <a:schemeClr val="tx1"/>
                </a:solidFill>
              </a:rPr>
              <a:t>first, </a:t>
            </a:r>
            <a:r>
              <a:rPr lang="en-US" dirty="0" smtClean="0">
                <a:solidFill>
                  <a:schemeClr val="tx1"/>
                </a:solidFill>
              </a:rPr>
              <a:t/>
            </a:r>
            <a:br>
              <a:rPr lang="en-US" dirty="0" smtClean="0">
                <a:solidFill>
                  <a:schemeClr val="tx1"/>
                </a:solidFill>
              </a:rPr>
            </a:br>
            <a:r>
              <a:rPr lang="en-US" dirty="0" smtClean="0">
                <a:solidFill>
                  <a:schemeClr val="tx1"/>
                </a:solidFill>
              </a:rPr>
              <a:t>									followed </a:t>
            </a:r>
            <a:r>
              <a:rPr lang="en-US" dirty="0">
                <a:solidFill>
                  <a:schemeClr val="tx1"/>
                </a:solidFill>
              </a:rPr>
              <a:t>by constants.	</a:t>
            </a:r>
            <a:endParaRPr lang="en-US" sz="2000" dirty="0">
              <a:solidFill>
                <a:schemeClr val="tx1"/>
              </a:solidFill>
            </a:endParaRPr>
          </a:p>
          <a:p>
            <a:pPr lvl="1" algn="l"/>
            <a:endParaRPr lang="en-US" dirty="0">
              <a:solidFill>
                <a:schemeClr val="tx1"/>
              </a:solidFill>
            </a:endParaRPr>
          </a:p>
          <a:p>
            <a:pPr lvl="1" algn="l"/>
            <a:endParaRPr lang="en-US" dirty="0">
              <a:solidFill>
                <a:srgbClr val="000000"/>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7</a:t>
            </a:fld>
            <a:endParaRPr lang="en-US" dirty="0"/>
          </a:p>
        </p:txBody>
      </p:sp>
      <p:sp>
        <p:nvSpPr>
          <p:cNvPr id="4" name="Footer Placeholder 3"/>
          <p:cNvSpPr>
            <a:spLocks noGrp="1"/>
          </p:cNvSpPr>
          <p:nvPr>
            <p:ph type="ftr" sz="quarter" idx="13"/>
          </p:nvPr>
        </p:nvSpPr>
        <p:spPr/>
        <p:txBody>
          <a:bodyPr/>
          <a:lstStyle/>
          <a:p>
            <a:pPr>
              <a:defRPr/>
            </a:pPr>
            <a:r>
              <a:rPr lang="en-US" smtClean="0"/>
              <a:t>3.7.1: Operating on Functions</a:t>
            </a:r>
            <a:endParaRPr lang="en-US" dirty="0"/>
          </a:p>
        </p:txBody>
      </p:sp>
    </p:spTree>
    <p:extLst>
      <p:ext uri="{BB962C8B-B14F-4D97-AF65-F5344CB8AC3E}">
        <p14:creationId xmlns:p14="http://schemas.microsoft.com/office/powerpoint/2010/main" val="41139948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pPr marL="514350" indent="-514350">
              <a:spcAft>
                <a:spcPts val="1200"/>
              </a:spcAft>
              <a:buFont typeface="+mj-lt"/>
              <a:buAutoNum type="arabicPeriod" startAt="3"/>
            </a:pPr>
            <a:r>
              <a:rPr lang="en-US" sz="2800" b="1" dirty="0">
                <a:solidFill>
                  <a:srgbClr val="660066"/>
                </a:solidFill>
              </a:rPr>
              <a:t>Simplify the equation</a:t>
            </a:r>
            <a:r>
              <a:rPr lang="en-US" sz="2800" b="1" dirty="0" smtClean="0">
                <a:solidFill>
                  <a:srgbClr val="660066"/>
                </a:solidFill>
              </a:rPr>
              <a:t>.</a:t>
            </a:r>
          </a:p>
          <a:p>
            <a:pPr lvl="1" algn="l"/>
            <a:r>
              <a:rPr lang="fr-FR" dirty="0">
                <a:solidFill>
                  <a:schemeClr val="tx1"/>
                </a:solidFill>
              </a:rPr>
              <a:t>(</a:t>
            </a:r>
            <a:r>
              <a:rPr lang="fr-FR" i="1" dirty="0">
                <a:solidFill>
                  <a:schemeClr val="tx1"/>
                </a:solidFill>
              </a:rPr>
              <a:t>f</a:t>
            </a:r>
            <a:r>
              <a:rPr lang="fr-FR" dirty="0">
                <a:solidFill>
                  <a:schemeClr val="tx1"/>
                </a:solidFill>
              </a:rPr>
              <a:t> + </a:t>
            </a:r>
            <a:r>
              <a:rPr lang="fr-FR" i="1" dirty="0">
                <a:solidFill>
                  <a:schemeClr val="tx1"/>
                </a:solidFill>
              </a:rPr>
              <a:t>g</a:t>
            </a:r>
            <a:r>
              <a:rPr lang="fr-FR" dirty="0">
                <a:solidFill>
                  <a:schemeClr val="tx1"/>
                </a:solidFill>
              </a:rPr>
              <a:t>)(</a:t>
            </a:r>
            <a:r>
              <a:rPr lang="fr-FR" i="1" dirty="0">
                <a:solidFill>
                  <a:schemeClr val="tx1"/>
                </a:solidFill>
              </a:rPr>
              <a:t>x</a:t>
            </a:r>
            <a:r>
              <a:rPr lang="fr-FR" dirty="0">
                <a:solidFill>
                  <a:schemeClr val="tx1"/>
                </a:solidFill>
              </a:rPr>
              <a:t>) = 3</a:t>
            </a:r>
            <a:r>
              <a:rPr lang="fr-FR" i="1" dirty="0">
                <a:solidFill>
                  <a:schemeClr val="tx1"/>
                </a:solidFill>
              </a:rPr>
              <a:t>x </a:t>
            </a:r>
            <a:r>
              <a:rPr lang="fr-FR" dirty="0">
                <a:solidFill>
                  <a:schemeClr val="tx1"/>
                </a:solidFill>
              </a:rPr>
              <a:t>+ 2</a:t>
            </a:r>
            <a:r>
              <a:rPr lang="fr-FR" i="1" dirty="0">
                <a:solidFill>
                  <a:schemeClr val="tx1"/>
                </a:solidFill>
              </a:rPr>
              <a:t>x</a:t>
            </a:r>
            <a:r>
              <a:rPr lang="fr-FR" dirty="0">
                <a:solidFill>
                  <a:schemeClr val="tx1"/>
                </a:solidFill>
              </a:rPr>
              <a:t> + 2</a:t>
            </a:r>
            <a:r>
              <a:rPr lang="fr-FR" i="1" dirty="0">
                <a:solidFill>
                  <a:schemeClr val="tx1"/>
                </a:solidFill>
              </a:rPr>
              <a:t> </a:t>
            </a:r>
            <a:r>
              <a:rPr lang="fr-FR" dirty="0">
                <a:solidFill>
                  <a:schemeClr val="tx1"/>
                </a:solidFill>
              </a:rPr>
              <a:t>– 7	</a:t>
            </a:r>
            <a:r>
              <a:rPr lang="fr-FR" dirty="0" smtClean="0">
                <a:solidFill>
                  <a:schemeClr val="tx1"/>
                </a:solidFill>
              </a:rPr>
              <a:t>	Equation</a:t>
            </a:r>
            <a:r>
              <a:rPr lang="fr-FR" dirty="0">
                <a:solidFill>
                  <a:schemeClr val="tx1"/>
                </a:solidFill>
              </a:rPr>
              <a:t>	</a:t>
            </a:r>
          </a:p>
          <a:p>
            <a:pPr lvl="1" algn="l"/>
            <a:r>
              <a:rPr lang="fr-FR" dirty="0">
                <a:solidFill>
                  <a:schemeClr val="tx1"/>
                </a:solidFill>
              </a:rPr>
              <a:t>(</a:t>
            </a:r>
            <a:r>
              <a:rPr lang="fr-FR" i="1" dirty="0">
                <a:solidFill>
                  <a:schemeClr val="tx1"/>
                </a:solidFill>
              </a:rPr>
              <a:t>f</a:t>
            </a:r>
            <a:r>
              <a:rPr lang="fr-FR" dirty="0">
                <a:solidFill>
                  <a:schemeClr val="tx1"/>
                </a:solidFill>
              </a:rPr>
              <a:t> + </a:t>
            </a:r>
            <a:r>
              <a:rPr lang="fr-FR" i="1" dirty="0">
                <a:solidFill>
                  <a:schemeClr val="tx1"/>
                </a:solidFill>
              </a:rPr>
              <a:t>g</a:t>
            </a:r>
            <a:r>
              <a:rPr lang="fr-FR" dirty="0">
                <a:solidFill>
                  <a:schemeClr val="tx1"/>
                </a:solidFill>
              </a:rPr>
              <a:t>)(</a:t>
            </a:r>
            <a:r>
              <a:rPr lang="fr-FR" i="1" dirty="0">
                <a:solidFill>
                  <a:schemeClr val="tx1"/>
                </a:solidFill>
              </a:rPr>
              <a:t>x</a:t>
            </a:r>
            <a:r>
              <a:rPr lang="fr-FR" dirty="0">
                <a:solidFill>
                  <a:schemeClr val="tx1"/>
                </a:solidFill>
              </a:rPr>
              <a:t>) = 5</a:t>
            </a:r>
            <a:r>
              <a:rPr lang="fr-FR" i="1" dirty="0">
                <a:solidFill>
                  <a:schemeClr val="tx1"/>
                </a:solidFill>
              </a:rPr>
              <a:t>x </a:t>
            </a:r>
            <a:r>
              <a:rPr lang="fr-FR" dirty="0">
                <a:solidFill>
                  <a:schemeClr val="tx1"/>
                </a:solidFill>
              </a:rPr>
              <a:t>– 5		</a:t>
            </a:r>
            <a:endParaRPr lang="fr-FR" dirty="0" smtClean="0">
              <a:solidFill>
                <a:schemeClr val="tx1"/>
              </a:solidFill>
            </a:endParaRPr>
          </a:p>
          <a:p>
            <a:pPr lvl="1" algn="l"/>
            <a:endParaRPr lang="fr-FR" dirty="0">
              <a:solidFill>
                <a:srgbClr val="000000"/>
              </a:solidFill>
            </a:endParaRPr>
          </a:p>
          <a:p>
            <a:pPr lvl="1" algn="l"/>
            <a:r>
              <a:rPr lang="en-US" dirty="0">
                <a:solidFill>
                  <a:srgbClr val="000000"/>
                </a:solidFill>
              </a:rPr>
              <a:t>The result of adding </a:t>
            </a:r>
            <a:r>
              <a:rPr lang="en-US" sz="500" dirty="0" smtClean="0">
                <a:solidFill>
                  <a:srgbClr val="000000"/>
                </a:solidFill>
              </a:rPr>
              <a:t> </a:t>
            </a:r>
            <a:r>
              <a:rPr lang="en-US" i="1" dirty="0" smtClean="0">
                <a:solidFill>
                  <a:srgbClr val="000000"/>
                </a:solidFill>
              </a:rPr>
              <a:t>f</a:t>
            </a:r>
            <a:r>
              <a:rPr lang="en-US" dirty="0">
                <a:solidFill>
                  <a:srgbClr val="000000"/>
                </a:solidFill>
              </a:rPr>
              <a:t>(</a:t>
            </a:r>
            <a:r>
              <a:rPr lang="en-US" i="1" dirty="0">
                <a:solidFill>
                  <a:srgbClr val="000000"/>
                </a:solidFill>
              </a:rPr>
              <a:t>x</a:t>
            </a:r>
            <a:r>
              <a:rPr lang="en-US" dirty="0">
                <a:solidFill>
                  <a:srgbClr val="000000"/>
                </a:solidFill>
              </a:rPr>
              <a:t>) = 3</a:t>
            </a:r>
            <a:r>
              <a:rPr lang="en-US" i="1" dirty="0">
                <a:solidFill>
                  <a:srgbClr val="000000"/>
                </a:solidFill>
              </a:rPr>
              <a:t>x</a:t>
            </a:r>
            <a:r>
              <a:rPr lang="en-US" dirty="0">
                <a:solidFill>
                  <a:srgbClr val="000000"/>
                </a:solidFill>
              </a:rPr>
              <a:t> + 2 and </a:t>
            </a:r>
            <a:r>
              <a:rPr lang="en-US" i="1" dirty="0">
                <a:solidFill>
                  <a:srgbClr val="000000"/>
                </a:solidFill>
              </a:rPr>
              <a:t>g</a:t>
            </a:r>
            <a:r>
              <a:rPr lang="en-US" dirty="0">
                <a:solidFill>
                  <a:srgbClr val="000000"/>
                </a:solidFill>
              </a:rPr>
              <a:t>(</a:t>
            </a:r>
            <a:r>
              <a:rPr lang="en-US" i="1" dirty="0">
                <a:solidFill>
                  <a:srgbClr val="000000"/>
                </a:solidFill>
              </a:rPr>
              <a:t>x</a:t>
            </a:r>
            <a:r>
              <a:rPr lang="en-US" dirty="0">
                <a:solidFill>
                  <a:srgbClr val="000000"/>
                </a:solidFill>
              </a:rPr>
              <a:t>) = 2</a:t>
            </a:r>
            <a:r>
              <a:rPr lang="en-US" i="1" dirty="0">
                <a:solidFill>
                  <a:srgbClr val="000000"/>
                </a:solidFill>
              </a:rPr>
              <a:t>x</a:t>
            </a:r>
            <a:r>
              <a:rPr lang="en-US" dirty="0">
                <a:solidFill>
                  <a:srgbClr val="000000"/>
                </a:solidFill>
              </a:rPr>
              <a:t> – 7 is </a:t>
            </a:r>
            <a:br>
              <a:rPr lang="en-US" dirty="0">
                <a:solidFill>
                  <a:srgbClr val="000000"/>
                </a:solidFill>
              </a:rPr>
            </a:br>
            <a:r>
              <a:rPr lang="en-US" dirty="0">
                <a:solidFill>
                  <a:srgbClr val="000000"/>
                </a:solidFill>
              </a:rPr>
              <a:t>(</a:t>
            </a:r>
            <a:r>
              <a:rPr lang="en-US" i="1" dirty="0">
                <a:solidFill>
                  <a:srgbClr val="000000"/>
                </a:solidFill>
              </a:rPr>
              <a:t>f</a:t>
            </a:r>
            <a:r>
              <a:rPr lang="en-US" dirty="0">
                <a:solidFill>
                  <a:srgbClr val="000000"/>
                </a:solidFill>
              </a:rPr>
              <a:t> + </a:t>
            </a:r>
            <a:r>
              <a:rPr lang="en-US" i="1" dirty="0">
                <a:solidFill>
                  <a:srgbClr val="000000"/>
                </a:solidFill>
              </a:rPr>
              <a:t>g</a:t>
            </a:r>
            <a:r>
              <a:rPr lang="en-US" dirty="0">
                <a:solidFill>
                  <a:srgbClr val="000000"/>
                </a:solidFill>
              </a:rPr>
              <a:t>)(</a:t>
            </a:r>
            <a:r>
              <a:rPr lang="en-US" i="1" dirty="0">
                <a:solidFill>
                  <a:srgbClr val="000000"/>
                </a:solidFill>
              </a:rPr>
              <a:t>x</a:t>
            </a:r>
            <a:r>
              <a:rPr lang="en-US" dirty="0">
                <a:solidFill>
                  <a:srgbClr val="000000"/>
                </a:solidFill>
              </a:rPr>
              <a:t>) = 5</a:t>
            </a:r>
            <a:r>
              <a:rPr lang="en-US" i="1" dirty="0">
                <a:solidFill>
                  <a:srgbClr val="000000"/>
                </a:solidFill>
              </a:rPr>
              <a:t>x </a:t>
            </a:r>
            <a:r>
              <a:rPr lang="en-US" dirty="0">
                <a:solidFill>
                  <a:srgbClr val="000000"/>
                </a:solidFill>
              </a:rPr>
              <a:t>– 5.</a:t>
            </a:r>
          </a:p>
          <a:p>
            <a:pPr lvl="1" algn="l"/>
            <a:endParaRPr lang="fr-FR" dirty="0">
              <a:solidFill>
                <a:schemeClr val="tx1"/>
              </a:solidFill>
            </a:endParaRPr>
          </a:p>
          <a:p>
            <a:pPr marL="514350" indent="-514350">
              <a:buFont typeface="+mj-lt"/>
              <a:buAutoNum type="arabicPeriod" startAt="3"/>
            </a:pPr>
            <a:endParaRPr lang="en-US" sz="2800" b="1" dirty="0">
              <a:solidFill>
                <a:srgbClr val="660066"/>
              </a:solidFill>
            </a:endParaRPr>
          </a:p>
          <a:p>
            <a:pPr lvl="1" algn="l"/>
            <a:endParaRPr lang="en-US" dirty="0">
              <a:solidFill>
                <a:srgbClr val="000000"/>
              </a:solidFill>
            </a:endParaRPr>
          </a:p>
          <a:p>
            <a:pPr lvl="1" algn="l"/>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8</a:t>
            </a:fld>
            <a:endParaRPr lang="en-US" dirty="0"/>
          </a:p>
        </p:txBody>
      </p:sp>
      <p:sp>
        <p:nvSpPr>
          <p:cNvPr id="4" name="Footer Placeholder 3"/>
          <p:cNvSpPr>
            <a:spLocks noGrp="1"/>
          </p:cNvSpPr>
          <p:nvPr>
            <p:ph type="ftr" sz="quarter" idx="13"/>
          </p:nvPr>
        </p:nvSpPr>
        <p:spPr/>
        <p:txBody>
          <a:bodyPr/>
          <a:lstStyle/>
          <a:p>
            <a:pPr>
              <a:defRPr/>
            </a:pPr>
            <a:r>
              <a:rPr lang="en-US" smtClean="0"/>
              <a:t>3.7.1: Operating on Functions</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172972008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9</a:t>
            </a:fld>
            <a:endParaRPr lang="en-US" dirty="0"/>
          </a:p>
        </p:txBody>
      </p:sp>
      <p:sp>
        <p:nvSpPr>
          <p:cNvPr id="4" name="Footer Placeholder 3"/>
          <p:cNvSpPr>
            <a:spLocks noGrp="1"/>
          </p:cNvSpPr>
          <p:nvPr>
            <p:ph type="ftr" sz="quarter" idx="13"/>
          </p:nvPr>
        </p:nvSpPr>
        <p:spPr/>
        <p:txBody>
          <a:bodyPr/>
          <a:lstStyle/>
          <a:p>
            <a:pPr>
              <a:defRPr/>
            </a:pPr>
            <a:r>
              <a:rPr lang="en-US" smtClean="0"/>
              <a:t>3.7.1: Operating on Functions</a:t>
            </a:r>
            <a:endParaRPr lang="en-US" dirty="0"/>
          </a:p>
        </p:txBody>
      </p:sp>
      <p:sp>
        <p:nvSpPr>
          <p:cNvPr id="5"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MS PGothic" charset="0"/>
                <a:cs typeface="MS PGothic" charset="0"/>
              </a:rPr>
              <a:t>Guided Practice: </a:t>
            </a:r>
            <a:r>
              <a:rPr lang="en-US" sz="2800" b="1" dirty="0" smtClean="0">
                <a:solidFill>
                  <a:srgbClr val="000090"/>
                </a:solidFill>
                <a:ea typeface="MS PGothic" charset="0"/>
                <a:cs typeface="MS PGothic" charset="0"/>
              </a:rPr>
              <a:t>Example 1, </a:t>
            </a:r>
            <a:r>
              <a:rPr lang="en-US" sz="2800" b="1" i="1" dirty="0" smtClean="0">
                <a:solidFill>
                  <a:srgbClr val="000090"/>
                </a:solidFill>
                <a:ea typeface="MS PGothic" charset="0"/>
                <a:cs typeface="MS PGothic" charset="0"/>
              </a:rPr>
              <a:t>continued</a:t>
            </a:r>
            <a:endParaRPr lang="en-US" sz="2800" b="1" dirty="0" smtClean="0">
              <a:solidFill>
                <a:srgbClr val="000090"/>
              </a:solidFill>
              <a:ea typeface="MS PGothic" charset="0"/>
              <a:cs typeface="MS PGothic" charset="0"/>
            </a:endParaRPr>
          </a:p>
          <a:p>
            <a:endParaRPr lang="en-US" dirty="0" smtClean="0">
              <a:ea typeface="MS PGothic" charset="0"/>
              <a:cs typeface="MS PGothic" charset="0"/>
            </a:endParaRPr>
          </a:p>
          <a:p>
            <a:endParaRPr lang="en-US" dirty="0">
              <a:ea typeface="MS PGothic" charset="0"/>
              <a:cs typeface="MS PGothic" charset="0"/>
            </a:endParaRPr>
          </a:p>
        </p:txBody>
      </p:sp>
      <p:pic>
        <p:nvPicPr>
          <p:cNvPr id="6"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1"/>
          <p:cNvSpPr txBox="1">
            <a:spLocks/>
          </p:cNvSpPr>
          <p:nvPr/>
        </p:nvSpPr>
        <p:spPr>
          <a:xfrm>
            <a:off x="8297863" y="5497513"/>
            <a:ext cx="728662" cy="282575"/>
          </a:xfrm>
          <a:prstGeom prst="rect">
            <a:avLst/>
          </a:prstGeom>
        </p:spPr>
        <p:txBody>
          <a:bodyPr vert="horz" lIns="91440" tIns="45720" rIns="91440" bIns="45720" rtlCol="0" anchor="ctr"/>
          <a:lstStyle>
            <a:defPPr>
              <a:defRPr lang="en-US"/>
            </a:defPPr>
            <a:lvl1pPr algn="r" defTabSz="457200" rtl="0" fontAlgn="auto">
              <a:spcBef>
                <a:spcPts val="0"/>
              </a:spcBef>
              <a:spcAft>
                <a:spcPts val="0"/>
              </a:spcAft>
              <a:defRPr sz="1800" b="1" i="0" kern="1200">
                <a:solidFill>
                  <a:srgbClr val="000000"/>
                </a:solidFill>
                <a:latin typeface="Arial"/>
                <a:ea typeface="+mn-ea"/>
                <a:cs typeface="Arial"/>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a:lstStyle>
          <a:p>
            <a:pPr>
              <a:defRPr/>
            </a:pPr>
            <a:fld id="{6083B6D6-545E-0746-921E-4688BEC884F2}" type="slidenum">
              <a:rPr lang="en-US" smtClean="0"/>
              <a:pPr>
                <a:defRPr/>
              </a:pPr>
              <a:t>9</a:t>
            </a:fld>
            <a:endParaRPr lang="en-US" dirty="0"/>
          </a:p>
        </p:txBody>
      </p:sp>
      <p:sp>
        <p:nvSpPr>
          <p:cNvPr id="10" name="Text Placeholder 2"/>
          <p:cNvSpPr txBox="1">
            <a:spLocks/>
          </p:cNvSpPr>
          <p:nvPr/>
        </p:nvSpPr>
        <p:spPr>
          <a:xfrm>
            <a:off x="1003524" y="6221014"/>
            <a:ext cx="5530850" cy="264966"/>
          </a:xfrm>
          <a:prstGeom prst="rect">
            <a:avLst/>
          </a:prstGeom>
        </p:spPr>
        <p:txBody>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335849504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9756</TotalTime>
  <Words>810</Words>
  <Application>Microsoft Macintosh PowerPoint</Application>
  <PresentationFormat>On-screen Show (4:3)</PresentationFormat>
  <Paragraphs>107</Paragraphs>
  <Slides>14</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6"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171</cp:revision>
  <dcterms:created xsi:type="dcterms:W3CDTF">2012-02-22T19:14:19Z</dcterms:created>
  <dcterms:modified xsi:type="dcterms:W3CDTF">2012-06-05T14:44:01Z</dcterms:modified>
  <cp:category/>
</cp:coreProperties>
</file>