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7" r:id="rId2"/>
    <p:sldId id="266" r:id="rId3"/>
    <p:sldId id="271" r:id="rId4"/>
    <p:sldId id="268" r:id="rId5"/>
    <p:sldId id="277" r:id="rId6"/>
    <p:sldId id="278" r:id="rId7"/>
    <p:sldId id="279" r:id="rId8"/>
    <p:sldId id="280" r:id="rId9"/>
    <p:sldId id="281" r:id="rId10"/>
    <p:sldId id="282" r:id="rId11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88" autoAdjust="0"/>
    <p:restoredTop sz="85357" autoAdjust="0"/>
  </p:normalViewPr>
  <p:slideViewPr>
    <p:cSldViewPr snapToGrid="0" snapToObjects="1" showGuides="1">
      <p:cViewPr varScale="1">
        <p:scale>
          <a:sx n="89" d="100"/>
          <a:sy n="89" d="100"/>
        </p:scale>
        <p:origin x="-82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1FCE4695-D592-6245-BD28-D420B012DF37}" type="datetimeFigureOut">
              <a:rPr lang="en-US">
                <a:latin typeface="Arial"/>
              </a:rPr>
              <a:pPr>
                <a:defRPr/>
              </a:pPr>
              <a:t>6/5/12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FDDA58FA-5B02-5649-8FAC-4C9EC286D128}" type="slidenum">
              <a:rPr lang="en-US">
                <a:latin typeface="Arial"/>
              </a:rPr>
              <a:pPr>
                <a:defRPr/>
              </a:p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78126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/>
              </a:defRPr>
            </a:lvl1pPr>
          </a:lstStyle>
          <a:p>
            <a:pPr>
              <a:defRPr/>
            </a:pPr>
            <a:fld id="{7DA85663-1D22-B64C-BC35-73335C8BE00D}" type="datetimeFigureOut">
              <a:rPr lang="en-US" smtClean="0"/>
              <a:pPr>
                <a:defRPr/>
              </a:pPr>
              <a:t>6/5/12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/>
              </a:defRPr>
            </a:lvl1pPr>
          </a:lstStyle>
          <a:p>
            <a:pPr>
              <a:defRPr/>
            </a:pPr>
            <a:fld id="{393DD960-72E1-464D-AE80-6FB8F79377F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263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http://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walch.com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/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wu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/CAU3L6S2Height</a:t>
            </a:r>
            <a:endParaRPr lang="en-US" u="none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4F0A7FD1-E825-A244-BC57-79E8F974E048}" type="slidenum">
              <a:rPr lang="en-US" sz="1200">
                <a:latin typeface="Arial"/>
              </a:rPr>
              <a:pPr eaLnBrk="1" hangingPunct="1"/>
              <a:t>1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Common Core Georgia Performance Standard: </a:t>
            </a:r>
            <a:r>
              <a:rPr lang="de-DE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MCC9–12.F.LE.2</a:t>
            </a: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  <a:ea typeface="ＭＳ Ｐゴシック" charset="0"/>
              <a:cs typeface="ＭＳ Ｐゴシック" charset="0"/>
            </a:endParaRPr>
          </a:p>
          <a:p>
            <a:pPr rtl="0"/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  <a:ea typeface="ＭＳ Ｐゴシック" charset="0"/>
              <a:cs typeface="ＭＳ Ｐゴシック" charset="0"/>
            </a:endParaRP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  <a:ea typeface="ＭＳ Ｐゴシック" charset="0"/>
              <a:cs typeface="ＭＳ Ｐゴシック" charset="0"/>
            </a:endParaRP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  <a:ea typeface="ＭＳ Ｐゴシック" charset="0"/>
              <a:cs typeface="ＭＳ Ｐゴシック" charset="0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5A357504-D104-4D4D-A267-0F27714739CE}" type="slidenum">
              <a:rPr lang="en-US" sz="1200">
                <a:latin typeface="Arial"/>
              </a:rPr>
              <a:pPr eaLnBrk="1" hangingPunct="1"/>
              <a:t>2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ea typeface="+mn-ea"/>
              <a:cs typeface="Arial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F11BBCF-B2A5-114C-BB98-96AF20AFD7C4}" type="slidenum">
              <a:rPr lang="en-US" sz="1200">
                <a:latin typeface="Arial"/>
              </a:rPr>
              <a:pPr eaLnBrk="1" hangingPunct="1"/>
              <a:t>4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3DD960-72E1-464D-AE80-6FB8F79377FC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0212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Connection to the Lesson</a:t>
            </a:r>
          </a:p>
          <a:p>
            <a:pPr marL="171450" indent="-171450" rtl="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In this lesson, students will make connections between tables, graphs, and equations.</a:t>
            </a:r>
          </a:p>
          <a:p>
            <a:pPr marL="171450" indent="-171450" rtl="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In this warm-up, students will practice translating from tables to graphs and equations to graphs before writing equations based on graphs and tables.</a:t>
            </a: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3DD960-72E1-464D-AE80-6FB8F79377FC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5390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Warmu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5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>
          <a:xfrm>
            <a:off x="1027152" y="6393706"/>
            <a:ext cx="5471926" cy="274021"/>
          </a:xfrm>
        </p:spPr>
        <p:txBody>
          <a:bodyPr/>
          <a:lstStyle>
            <a:lvl1pPr algn="l">
              <a:defRPr sz="1600">
                <a:solidFill>
                  <a:srgbClr val="008000"/>
                </a:solidFill>
              </a:defRPr>
            </a:lvl1pPr>
          </a:lstStyle>
          <a:p>
            <a:pPr>
              <a:defRPr/>
            </a:pPr>
            <a:r>
              <a:rPr lang="en-US" smtClean="0"/>
              <a:t>3.6.2: Constructing Functions from Graphs and Tables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892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3.6.2: Constructing Functions from Graphs and Tables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5F334-9AF5-7742-8D1F-C9E3D3CD4E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247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3.6.2: Constructing Functions from Graphs and Tables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D75DF-FFC0-0846-ACC4-2648BEA341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306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3.6.2: Constructing Functions from Graphs and Tables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4FFA6-7DBD-5841-8171-A5E6A1BFB3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813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3.6.2: Constructing Functions from Graphs and Tables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BB7A2-86AB-E949-A127-3C564BA739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127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3.6.2: Constructing Functions from Graphs and Tables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847F7-EF29-2443-8BB7-3C30905E45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818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3.6.2: Constructing Functions from Graphs and Tables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A1298-665B-9E4D-ADC7-F0DF6AFB89C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287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3.6.2: Constructing Functions from Graphs and Tables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0D841-8674-0147-A66E-9DBF623B75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537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3.6.2: Constructing Functions from Graphs and Tables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6D3C6-B11A-464F-8C26-10579C93A7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121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3.6.2: Constructing Functions from Graphs and Tables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A9030-65BA-8F40-ACBB-7EBBB0B2E4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49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3.6.2: Constructing Functions from Graphs and Tables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B9E9D-A502-EE43-844F-D0F4BEEFB3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3.6.2: Constructing Functions from Graphs and Tables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BFCA66DE-4B5C-DC46-8D49-E75625E6FCA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wu/CAU3L6S2Height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/>
            <a:r>
              <a:rPr lang="en-US" sz="4800" b="1" dirty="0"/>
              <a:t>Check it out!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438FB0B-076A-614A-B8EA-4B3FBF9E1B35}" type="slidenum">
              <a:rPr lang="en-US" b="1" smtClean="0"/>
              <a:pPr>
                <a:defRPr/>
              </a:pPr>
              <a:t>1</a:t>
            </a:fld>
            <a:endParaRPr lang="en-US" b="1" dirty="0"/>
          </a:p>
        </p:txBody>
      </p:sp>
      <p:pic>
        <p:nvPicPr>
          <p:cNvPr id="15364" name="Picture 5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3.6.2: Constructing Functions from Graphs and Tables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3.6.2: Constructing Functions from Graphs and Tables</a:t>
            </a:r>
            <a:endParaRPr lang="en-US" dirty="0"/>
          </a:p>
        </p:txBody>
      </p:sp>
      <p:pic>
        <p:nvPicPr>
          <p:cNvPr id="5" name="Picture 4" descr="5.5A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04" r="4374"/>
          <a:stretch/>
        </p:blipFill>
        <p:spPr>
          <a:xfrm>
            <a:off x="1854199" y="751416"/>
            <a:ext cx="5353050" cy="5165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245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ubtitle 1"/>
          <p:cNvSpPr txBox="1">
            <a:spLocks/>
          </p:cNvSpPr>
          <p:nvPr/>
        </p:nvSpPr>
        <p:spPr bwMode="auto">
          <a:xfrm>
            <a:off x="640446" y="793750"/>
            <a:ext cx="7855854" cy="498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dirty="0">
                <a:latin typeface="Arial"/>
                <a:cs typeface="Arial"/>
              </a:rPr>
              <a:t>Read the scenario and use the table to complete problem 1. For problems 2 and 3, read each scenario and create a graph of each linear function.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9AD4152-8DB3-F340-8D70-EFF88DEF0EA3}" type="slidenum">
              <a:rPr lang="en-US" b="1" smtClean="0"/>
              <a:pPr>
                <a:defRPr/>
              </a:pPr>
              <a:t>2</a:t>
            </a:fld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3.6.2: Constructing Functions from Graphs and Tables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 algn="l">
              <a:buFont typeface="+mj-lt"/>
              <a:buAutoNum type="arabicPeriod"/>
            </a:pPr>
            <a:r>
              <a:rPr lang="en-US" dirty="0" smtClean="0"/>
              <a:t>The </a:t>
            </a:r>
            <a:r>
              <a:rPr lang="en-US" dirty="0"/>
              <a:t>students in </a:t>
            </a:r>
            <a:r>
              <a:rPr lang="en-US" dirty="0" smtClean="0"/>
              <a:t>Mr</a:t>
            </a:r>
            <a:r>
              <a:rPr lang="en-US" dirty="0"/>
              <a:t>. Jacobs’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class </a:t>
            </a:r>
            <a:r>
              <a:rPr lang="en-US" dirty="0"/>
              <a:t>record their age in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months </a:t>
            </a:r>
            <a:r>
              <a:rPr lang="en-US" dirty="0"/>
              <a:t>and their height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 </a:t>
            </a:r>
            <a:r>
              <a:rPr lang="en-US" dirty="0"/>
              <a:t>centimeters. The data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from </a:t>
            </a:r>
            <a:r>
              <a:rPr lang="en-US" dirty="0"/>
              <a:t>10 of the students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is </a:t>
            </a:r>
            <a:r>
              <a:rPr lang="en-US" dirty="0"/>
              <a:t>in the table. Create a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graph </a:t>
            </a:r>
            <a:r>
              <a:rPr lang="en-US" dirty="0"/>
              <a:t>of the students’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ages </a:t>
            </a:r>
            <a:r>
              <a:rPr lang="en-US" dirty="0"/>
              <a:t>and heights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3.6.2: Constructing Functions from Graphs and Tables</a:t>
            </a:r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7853181"/>
              </p:ext>
            </p:extLst>
          </p:nvPr>
        </p:nvGraphicFramePr>
        <p:xfrm>
          <a:off x="4614332" y="1082155"/>
          <a:ext cx="3946672" cy="4663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73336"/>
                <a:gridCol w="197333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Age in </a:t>
                      </a:r>
                      <a:br>
                        <a:rPr lang="en-US" sz="2000" b="1" dirty="0" smtClean="0">
                          <a:latin typeface="Arial"/>
                          <a:cs typeface="Arial"/>
                        </a:rPr>
                      </a:br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months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Height in centimeters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162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146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165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149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164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180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158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126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156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140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166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183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160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176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161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193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167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184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156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125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272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42925" y="641350"/>
            <a:ext cx="7930974" cy="4997450"/>
          </a:xfrm>
        </p:spPr>
        <p:txBody>
          <a:bodyPr/>
          <a:lstStyle/>
          <a:p>
            <a:pPr marL="457200" indent="-457200" algn="l">
              <a:spcBef>
                <a:spcPts val="0"/>
              </a:spcBef>
              <a:buFont typeface="+mj-lt"/>
              <a:buAutoNum type="arabicPeriod" startAt="2"/>
            </a:pPr>
            <a:r>
              <a:rPr lang="en-US" dirty="0" smtClean="0"/>
              <a:t>Elliot </a:t>
            </a:r>
            <a:r>
              <a:rPr lang="en-US" dirty="0"/>
              <a:t>uses the equation </a:t>
            </a:r>
            <a:r>
              <a:rPr lang="en-US" i="1" dirty="0"/>
              <a:t>f 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= 65</a:t>
            </a:r>
            <a:r>
              <a:rPr lang="en-US" i="1" dirty="0"/>
              <a:t>x</a:t>
            </a:r>
            <a:r>
              <a:rPr lang="en-US" dirty="0"/>
              <a:t> to estimate the number of miles traveled after any number of hours, </a:t>
            </a:r>
            <a:r>
              <a:rPr lang="en-US" i="1" dirty="0"/>
              <a:t>x</a:t>
            </a:r>
            <a:r>
              <a:rPr lang="en-US" dirty="0"/>
              <a:t>, during a recent road trip</a:t>
            </a:r>
            <a:r>
              <a:rPr lang="en-US" dirty="0" smtClean="0"/>
              <a:t>.</a:t>
            </a:r>
          </a:p>
          <a:p>
            <a:pPr marL="457200" indent="-457200" algn="l">
              <a:buFont typeface="+mj-lt"/>
              <a:buAutoNum type="arabicPeriod" startAt="2"/>
            </a:pPr>
            <a:endParaRPr lang="en-US" dirty="0"/>
          </a:p>
          <a:p>
            <a:pPr marL="457200" indent="-457200" algn="l">
              <a:buFont typeface="+mj-lt"/>
              <a:buAutoNum type="arabicPeriod" startAt="2"/>
            </a:pPr>
            <a:endParaRPr lang="en-US" dirty="0"/>
          </a:p>
          <a:p>
            <a:pPr marL="457200" indent="-457200" algn="l">
              <a:buFont typeface="+mj-lt"/>
              <a:buAutoNum type="arabicPeriod" startAt="2"/>
            </a:pPr>
            <a:r>
              <a:rPr lang="en-US" dirty="0" smtClean="0"/>
              <a:t>A </a:t>
            </a:r>
            <a:r>
              <a:rPr lang="en-US" dirty="0"/>
              <a:t>store is having a sale. T-shirts are $5, and the store is offering $3 off any purchase. The total purchase cost of any number of T-shirts can be represented by the equation </a:t>
            </a:r>
            <a:r>
              <a:rPr lang="en-US" i="1" dirty="0"/>
              <a:t>f 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= 5</a:t>
            </a:r>
            <a:r>
              <a:rPr lang="en-US" i="1" dirty="0"/>
              <a:t>x</a:t>
            </a:r>
            <a:r>
              <a:rPr lang="en-US" dirty="0"/>
              <a:t> – 3.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86E977-F7B8-7042-8100-EBBB46C22565}" type="slidenum">
              <a:rPr lang="en-US" b="1" smtClean="0"/>
              <a:pPr>
                <a:defRPr/>
              </a:pPr>
              <a:t>4</a:t>
            </a:fld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785697" y="5639027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3.6.2: Constructing Functions from Graphs and Tables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en-US" dirty="0"/>
              <a:t>The students in Mr. Jacobs’ </a:t>
            </a:r>
            <a:br>
              <a:rPr lang="en-US" dirty="0"/>
            </a:br>
            <a:r>
              <a:rPr lang="en-US" dirty="0"/>
              <a:t>class record their age in </a:t>
            </a:r>
            <a:br>
              <a:rPr lang="en-US" dirty="0"/>
            </a:br>
            <a:r>
              <a:rPr lang="en-US" dirty="0"/>
              <a:t>months and their height </a:t>
            </a:r>
            <a:br>
              <a:rPr lang="en-US" dirty="0"/>
            </a:br>
            <a:r>
              <a:rPr lang="en-US" dirty="0"/>
              <a:t>in centimeters. The data </a:t>
            </a:r>
            <a:br>
              <a:rPr lang="en-US" dirty="0"/>
            </a:br>
            <a:r>
              <a:rPr lang="en-US" dirty="0"/>
              <a:t>from 10 of the students </a:t>
            </a:r>
            <a:br>
              <a:rPr lang="en-US" dirty="0"/>
            </a:br>
            <a:r>
              <a:rPr lang="en-US" dirty="0"/>
              <a:t>is in the table. Create a </a:t>
            </a:r>
            <a:br>
              <a:rPr lang="en-US" dirty="0"/>
            </a:br>
            <a:r>
              <a:rPr lang="en-US" dirty="0"/>
              <a:t>graph of the students’ </a:t>
            </a:r>
            <a:br>
              <a:rPr lang="en-US" dirty="0"/>
            </a:br>
            <a:r>
              <a:rPr lang="en-US" dirty="0"/>
              <a:t>ages and heights</a:t>
            </a:r>
            <a:r>
              <a:rPr lang="en-US" dirty="0" smtClean="0"/>
              <a:t>.</a:t>
            </a:r>
          </a:p>
          <a:p>
            <a:pPr marL="804672" indent="-457200" algn="l">
              <a:buFont typeface="Arial"/>
              <a:buChar char="•"/>
            </a:pPr>
            <a:r>
              <a:rPr lang="en-US" dirty="0">
                <a:solidFill>
                  <a:srgbClr val="660066"/>
                </a:solidFill>
              </a:rPr>
              <a:t>Each point will be </a:t>
            </a:r>
            <a:endParaRPr lang="en-US" dirty="0" smtClean="0">
              <a:solidFill>
                <a:srgbClr val="660066"/>
              </a:solidFill>
            </a:endParaRPr>
          </a:p>
          <a:p>
            <a:pPr marL="804672" algn="l">
              <a:spcBef>
                <a:spcPts val="0"/>
              </a:spcBef>
            </a:pPr>
            <a:r>
              <a:rPr lang="en-US" dirty="0" smtClean="0">
                <a:solidFill>
                  <a:srgbClr val="660066"/>
                </a:solidFill>
              </a:rPr>
              <a:t>graphed </a:t>
            </a:r>
            <a:r>
              <a:rPr lang="en-US" dirty="0">
                <a:solidFill>
                  <a:srgbClr val="660066"/>
                </a:solidFill>
              </a:rPr>
              <a:t>as (</a:t>
            </a:r>
            <a:r>
              <a:rPr lang="en-US" i="1" dirty="0">
                <a:solidFill>
                  <a:srgbClr val="660066"/>
                </a:solidFill>
              </a:rPr>
              <a:t>x</a:t>
            </a:r>
            <a:r>
              <a:rPr lang="en-US" dirty="0">
                <a:solidFill>
                  <a:srgbClr val="660066"/>
                </a:solidFill>
              </a:rPr>
              <a:t>, </a:t>
            </a:r>
            <a:r>
              <a:rPr lang="en-US" i="1" dirty="0">
                <a:solidFill>
                  <a:srgbClr val="660066"/>
                </a:solidFill>
              </a:rPr>
              <a:t>y</a:t>
            </a:r>
            <a:r>
              <a:rPr lang="en-US" dirty="0">
                <a:solidFill>
                  <a:srgbClr val="660066"/>
                </a:solidFill>
              </a:rPr>
              <a:t>).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3.6.2: Constructing Functions from Graphs and Tables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8449404"/>
              </p:ext>
            </p:extLst>
          </p:nvPr>
        </p:nvGraphicFramePr>
        <p:xfrm>
          <a:off x="4614332" y="1150195"/>
          <a:ext cx="3946672" cy="4663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73336"/>
                <a:gridCol w="197333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Age in </a:t>
                      </a:r>
                      <a:br>
                        <a:rPr lang="en-US" sz="2000" b="1" dirty="0" smtClean="0">
                          <a:latin typeface="Arial"/>
                          <a:cs typeface="Arial"/>
                        </a:rPr>
                      </a:br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months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Height in centimeters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162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146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165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149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164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180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158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126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156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140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166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183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160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176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161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193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167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184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156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125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9147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800100" lvl="1" indent="-342900" algn="l">
              <a:buFont typeface="Arial"/>
              <a:buChar char="•"/>
            </a:pPr>
            <a:r>
              <a:rPr lang="en-US" sz="2400" dirty="0" smtClean="0">
                <a:solidFill>
                  <a:srgbClr val="660066"/>
                </a:solidFill>
              </a:rPr>
              <a:t>Find </a:t>
            </a:r>
            <a:r>
              <a:rPr lang="en-US" sz="2400" dirty="0">
                <a:solidFill>
                  <a:srgbClr val="660066"/>
                </a:solidFill>
              </a:rPr>
              <a:t>the value of </a:t>
            </a:r>
            <a:r>
              <a:rPr lang="en-US" sz="2400" i="1" dirty="0">
                <a:solidFill>
                  <a:srgbClr val="660066"/>
                </a:solidFill>
              </a:rPr>
              <a:t>x</a:t>
            </a:r>
            <a:r>
              <a:rPr lang="en-US" sz="2400" dirty="0">
                <a:solidFill>
                  <a:srgbClr val="660066"/>
                </a:solidFill>
              </a:rPr>
              <a:t> in the horizontal </a:t>
            </a:r>
            <a:r>
              <a:rPr lang="en-US" sz="2400" i="1" dirty="0">
                <a:solidFill>
                  <a:srgbClr val="660066"/>
                </a:solidFill>
              </a:rPr>
              <a:t>x</a:t>
            </a:r>
            <a:r>
              <a:rPr lang="en-US" sz="2400" dirty="0">
                <a:solidFill>
                  <a:srgbClr val="660066"/>
                </a:solidFill>
              </a:rPr>
              <a:t>-axis, then find </a:t>
            </a:r>
            <a:r>
              <a:rPr lang="en-US" sz="2400" dirty="0" smtClean="0">
                <a:solidFill>
                  <a:srgbClr val="660066"/>
                </a:solidFill>
              </a:rPr>
              <a:t>the </a:t>
            </a:r>
            <a:r>
              <a:rPr lang="en-US" sz="2400" dirty="0">
                <a:solidFill>
                  <a:srgbClr val="660066"/>
                </a:solidFill>
              </a:rPr>
              <a:t>value of </a:t>
            </a:r>
            <a:r>
              <a:rPr lang="en-US" sz="2400" i="1" dirty="0">
                <a:solidFill>
                  <a:srgbClr val="660066"/>
                </a:solidFill>
              </a:rPr>
              <a:t>y</a:t>
            </a:r>
            <a:r>
              <a:rPr lang="en-US" sz="2400" dirty="0">
                <a:solidFill>
                  <a:srgbClr val="660066"/>
                </a:solidFill>
              </a:rPr>
              <a:t> in the vertical </a:t>
            </a:r>
            <a:r>
              <a:rPr lang="en-US" sz="2400" i="1" dirty="0">
                <a:solidFill>
                  <a:srgbClr val="660066"/>
                </a:solidFill>
              </a:rPr>
              <a:t>y</a:t>
            </a:r>
            <a:r>
              <a:rPr lang="en-US" sz="2400" dirty="0">
                <a:solidFill>
                  <a:srgbClr val="660066"/>
                </a:solidFill>
              </a:rPr>
              <a:t>-axis. Find the point at which these two values meet on the coordinate plane.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3.6.2: Constructing Functions from Graphs and Tables</a:t>
            </a:r>
            <a:endParaRPr lang="en-US" dirty="0"/>
          </a:p>
        </p:txBody>
      </p:sp>
      <p:pic>
        <p:nvPicPr>
          <p:cNvPr id="5" name="Picture 4" descr="3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8" t="5062" r="5296" b="1779"/>
          <a:stretch/>
        </p:blipFill>
        <p:spPr>
          <a:xfrm>
            <a:off x="2669646" y="2209800"/>
            <a:ext cx="3828533" cy="3697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840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457200" indent="-457200" algn="l">
              <a:buFont typeface="+mj-lt"/>
              <a:buAutoNum type="arabicPeriod" startAt="2"/>
            </a:pPr>
            <a:r>
              <a:rPr lang="en-US" dirty="0" smtClean="0"/>
              <a:t>Elliot </a:t>
            </a:r>
            <a:r>
              <a:rPr lang="en-US" dirty="0"/>
              <a:t>uses the equation </a:t>
            </a:r>
            <a:r>
              <a:rPr lang="en-US" i="1" dirty="0"/>
              <a:t>f 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= 65</a:t>
            </a:r>
            <a:r>
              <a:rPr lang="en-US" i="1" dirty="0"/>
              <a:t>x</a:t>
            </a:r>
            <a:r>
              <a:rPr lang="en-US" dirty="0"/>
              <a:t> to estimate the number of miles traveled after any number of hours, </a:t>
            </a:r>
            <a:r>
              <a:rPr lang="en-US" i="1" dirty="0"/>
              <a:t>x</a:t>
            </a:r>
            <a:r>
              <a:rPr lang="en-US" dirty="0"/>
              <a:t>, during a recent road trip.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Find two points on the line, and then draw a line through the two points. Evaluate the equation at two values of </a:t>
            </a:r>
            <a:r>
              <a:rPr lang="en-US" sz="2400" i="1" dirty="0">
                <a:solidFill>
                  <a:srgbClr val="660066"/>
                </a:solidFill>
              </a:rPr>
              <a:t>x</a:t>
            </a:r>
            <a:r>
              <a:rPr lang="en-US" sz="2400" dirty="0">
                <a:solidFill>
                  <a:srgbClr val="660066"/>
                </a:solidFill>
              </a:rPr>
              <a:t> to find the two points. Two easy values of </a:t>
            </a:r>
            <a:r>
              <a:rPr lang="en-US" sz="2400" i="1" dirty="0">
                <a:solidFill>
                  <a:srgbClr val="660066"/>
                </a:solidFill>
              </a:rPr>
              <a:t>x</a:t>
            </a:r>
            <a:r>
              <a:rPr lang="en-US" sz="2400" dirty="0">
                <a:solidFill>
                  <a:srgbClr val="660066"/>
                </a:solidFill>
              </a:rPr>
              <a:t> to use are 0 and 1.</a:t>
            </a:r>
          </a:p>
          <a:p>
            <a:pPr marL="1097280" lvl="2" algn="l"/>
            <a:r>
              <a:rPr lang="en-US" i="1" dirty="0">
                <a:solidFill>
                  <a:srgbClr val="660066"/>
                </a:solidFill>
              </a:rPr>
              <a:t>f </a:t>
            </a:r>
            <a:r>
              <a:rPr lang="en-US" dirty="0">
                <a:solidFill>
                  <a:srgbClr val="660066"/>
                </a:solidFill>
              </a:rPr>
              <a:t>(0) = 65 • (0) = 0</a:t>
            </a:r>
          </a:p>
          <a:p>
            <a:pPr marL="1097280" lvl="2" algn="l"/>
            <a:r>
              <a:rPr lang="en-US" i="1" dirty="0">
                <a:solidFill>
                  <a:srgbClr val="660066"/>
                </a:solidFill>
              </a:rPr>
              <a:t>f </a:t>
            </a:r>
            <a:r>
              <a:rPr lang="en-US" dirty="0">
                <a:solidFill>
                  <a:srgbClr val="660066"/>
                </a:solidFill>
              </a:rPr>
              <a:t>(1) = 65 • (1) = 65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Two points are (0, 0) and (1, 65).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3.6.2: Constructing Functions from Graphs and Tables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8092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3.6.2: Constructing Functions from Graphs and Tables</a:t>
            </a:r>
            <a:endParaRPr lang="en-US" dirty="0"/>
          </a:p>
        </p:txBody>
      </p:sp>
      <p:pic>
        <p:nvPicPr>
          <p:cNvPr id="5" name="Picture 4" descr="4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7" t="5906" r="6605" b="2671"/>
          <a:stretch/>
        </p:blipFill>
        <p:spPr>
          <a:xfrm>
            <a:off x="2053169" y="713845"/>
            <a:ext cx="5037668" cy="4783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145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0599" y="640567"/>
            <a:ext cx="8069483" cy="4998233"/>
          </a:xfrm>
        </p:spPr>
        <p:txBody>
          <a:bodyPr>
            <a:noAutofit/>
          </a:bodyPr>
          <a:lstStyle/>
          <a:p>
            <a:pPr marL="457200" indent="-457200" algn="l">
              <a:buFont typeface="+mj-lt"/>
              <a:buAutoNum type="arabicPeriod" startAt="3"/>
            </a:pPr>
            <a:r>
              <a:rPr lang="en-US" dirty="0" smtClean="0">
                <a:solidFill>
                  <a:srgbClr val="000000"/>
                </a:solidFill>
              </a:rPr>
              <a:t>A </a:t>
            </a:r>
            <a:r>
              <a:rPr lang="en-US" dirty="0">
                <a:solidFill>
                  <a:srgbClr val="000000"/>
                </a:solidFill>
              </a:rPr>
              <a:t>store is having a sale. T-shirts are $5, and the store is offering $3 off any purchase. The total purchase cost of any number of T-shirts can be represented by the equation </a:t>
            </a:r>
            <a:r>
              <a:rPr lang="en-US" i="1" dirty="0">
                <a:solidFill>
                  <a:srgbClr val="000000"/>
                </a:solidFill>
              </a:rPr>
              <a:t>f </a:t>
            </a:r>
            <a:r>
              <a:rPr lang="en-US" dirty="0">
                <a:solidFill>
                  <a:srgbClr val="000000"/>
                </a:solidFill>
              </a:rPr>
              <a:t>(</a:t>
            </a:r>
            <a:r>
              <a:rPr lang="en-US" i="1" dirty="0">
                <a:solidFill>
                  <a:srgbClr val="000000"/>
                </a:solidFill>
              </a:rPr>
              <a:t>x</a:t>
            </a:r>
            <a:r>
              <a:rPr lang="en-US" dirty="0">
                <a:solidFill>
                  <a:srgbClr val="000000"/>
                </a:solidFill>
              </a:rPr>
              <a:t>) = 5</a:t>
            </a:r>
            <a:r>
              <a:rPr lang="en-US" i="1" dirty="0">
                <a:solidFill>
                  <a:srgbClr val="000000"/>
                </a:solidFill>
              </a:rPr>
              <a:t>x</a:t>
            </a:r>
            <a:r>
              <a:rPr lang="en-US" dirty="0">
                <a:solidFill>
                  <a:srgbClr val="000000"/>
                </a:solidFill>
              </a:rPr>
              <a:t> – 3.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Find two points on the line, then draw a line through the two points. Evaluate the equation at two values of </a:t>
            </a:r>
            <a:r>
              <a:rPr lang="en-US" sz="2400" i="1" dirty="0">
                <a:solidFill>
                  <a:srgbClr val="660066"/>
                </a:solidFill>
              </a:rPr>
              <a:t>x</a:t>
            </a:r>
            <a:r>
              <a:rPr lang="en-US" sz="2400" dirty="0">
                <a:solidFill>
                  <a:srgbClr val="660066"/>
                </a:solidFill>
              </a:rPr>
              <a:t> to find the two points. Two values of </a:t>
            </a:r>
            <a:r>
              <a:rPr lang="en-US" sz="2400" i="1" dirty="0">
                <a:solidFill>
                  <a:srgbClr val="660066"/>
                </a:solidFill>
              </a:rPr>
              <a:t>x</a:t>
            </a:r>
            <a:r>
              <a:rPr lang="en-US" sz="2400" dirty="0">
                <a:solidFill>
                  <a:srgbClr val="660066"/>
                </a:solidFill>
              </a:rPr>
              <a:t> to are 3 and 5.</a:t>
            </a:r>
          </a:p>
          <a:p>
            <a:pPr marL="1097280" lvl="2" algn="l"/>
            <a:r>
              <a:rPr lang="en-US" i="1" dirty="0" smtClean="0">
                <a:solidFill>
                  <a:srgbClr val="660066"/>
                </a:solidFill>
              </a:rPr>
              <a:t>f </a:t>
            </a:r>
            <a:r>
              <a:rPr lang="en-US" dirty="0" smtClean="0">
                <a:solidFill>
                  <a:srgbClr val="660066"/>
                </a:solidFill>
              </a:rPr>
              <a:t>(3) = 5(3) – 3 = 12</a:t>
            </a:r>
          </a:p>
          <a:p>
            <a:pPr marL="1097280" lvl="2" algn="l"/>
            <a:r>
              <a:rPr lang="en-US" i="1" dirty="0" smtClean="0">
                <a:solidFill>
                  <a:srgbClr val="660066"/>
                </a:solidFill>
              </a:rPr>
              <a:t>f </a:t>
            </a:r>
            <a:r>
              <a:rPr lang="en-US" dirty="0" smtClean="0">
                <a:solidFill>
                  <a:srgbClr val="660066"/>
                </a:solidFill>
              </a:rPr>
              <a:t>(5) = 5(5) – 3 = 22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400" dirty="0" smtClean="0">
                <a:solidFill>
                  <a:srgbClr val="660066"/>
                </a:solidFill>
              </a:rPr>
              <a:t>Two </a:t>
            </a:r>
            <a:r>
              <a:rPr lang="en-US" sz="2400" dirty="0">
                <a:solidFill>
                  <a:srgbClr val="660066"/>
                </a:solidFill>
              </a:rPr>
              <a:t>points are (3, 12) and (5, 22).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3.6.2: Constructing Functions from Graphs and Tables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71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ordinate Algebra WarmUp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Coordinate Algebra WarmUp TEMPLATE.potx</Template>
  <TotalTime>1005</TotalTime>
  <Words>354</Words>
  <Application>Microsoft Macintosh PowerPoint</Application>
  <PresentationFormat>On-screen Show (4:3)</PresentationFormat>
  <Paragraphs>97</Paragraphs>
  <Slides>10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Coordinate Algebra WarmUp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Walch Education</cp:lastModifiedBy>
  <cp:revision>92</cp:revision>
  <dcterms:created xsi:type="dcterms:W3CDTF">2012-02-22T19:14:19Z</dcterms:created>
  <dcterms:modified xsi:type="dcterms:W3CDTF">2012-06-05T19:23:21Z</dcterms:modified>
  <cp:category/>
</cp:coreProperties>
</file>