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notesSlides/notesSlide3.xml" ContentType="application/vnd.openxmlformats-officedocument.presentationml.notesSlide+xml"/>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6" r:id="rId2"/>
    <p:sldId id="400" r:id="rId3"/>
    <p:sldId id="389" r:id="rId4"/>
    <p:sldId id="390" r:id="rId5"/>
    <p:sldId id="391" r:id="rId6"/>
    <p:sldId id="392" r:id="rId7"/>
    <p:sldId id="393" r:id="rId8"/>
    <p:sldId id="394" r:id="rId9"/>
    <p:sldId id="395" r:id="rId10"/>
    <p:sldId id="258" r:id="rId11"/>
    <p:sldId id="259" r:id="rId12"/>
    <p:sldId id="291" r:id="rId13"/>
    <p:sldId id="290" r:id="rId14"/>
    <p:sldId id="294" r:id="rId15"/>
    <p:sldId id="295" r:id="rId16"/>
    <p:sldId id="381" r:id="rId17"/>
    <p:sldId id="382" r:id="rId18"/>
    <p:sldId id="396" r:id="rId19"/>
    <p:sldId id="397" r:id="rId20"/>
    <p:sldId id="368" r:id="rId21"/>
    <p:sldId id="336" r:id="rId22"/>
    <p:sldId id="338" r:id="rId23"/>
    <p:sldId id="386" r:id="rId24"/>
    <p:sldId id="387" r:id="rId25"/>
    <p:sldId id="398" r:id="rId26"/>
    <p:sldId id="388" r:id="rId27"/>
    <p:sldId id="399" r:id="rId28"/>
    <p:sldId id="370" r:id="rId2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94660"/>
  </p:normalViewPr>
  <p:slideViewPr>
    <p:cSldViewPr snapToGrid="0" snapToObjects="1" showGuides="1">
      <p:cViewPr>
        <p:scale>
          <a:sx n="95" d="100"/>
          <a:sy n="95" d="100"/>
        </p:scale>
        <p:origin x="-416" y="-264"/>
      </p:cViewPr>
      <p:guideLst>
        <p:guide orient="horz" pos="1789"/>
        <p:guide pos="287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 Id="rId2" Type="http://schemas.openxmlformats.org/officeDocument/2006/relationships/image" Target="../media/image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 Id="rId2" Type="http://schemas.openxmlformats.org/officeDocument/2006/relationships/image" Target="../media/image15.emf"/><Relationship Id="rId3"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9/20/12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/CAU3L6S2BuildLinGraph</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3309329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/CAU3L6S2BuildExpoTable</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28</a:t>
            </a:fld>
            <a:endParaRPr lang="en-US" dirty="0"/>
          </a:p>
        </p:txBody>
      </p:sp>
    </p:spTree>
    <p:extLst>
      <p:ext uri="{BB962C8B-B14F-4D97-AF65-F5344CB8AC3E}">
        <p14:creationId xmlns:p14="http://schemas.microsoft.com/office/powerpoint/2010/main" val="3404648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3.6.2: Constructing Functions from Graphs and Tables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3.6.2: Constructing Functions from Graphs and Tables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3.6.2: Constructing Functions from Graphs and Tables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oleObject" Target="../embeddings/oleObject10.bin"/><Relationship Id="rId12" Type="http://schemas.openxmlformats.org/officeDocument/2006/relationships/image" Target="../media/image2.emf"/><Relationship Id="rId1" Type="http://schemas.openxmlformats.org/officeDocument/2006/relationships/vmlDrawing" Target="../drawings/vmlDrawing3.vml"/><Relationship Id="rId2" Type="http://schemas.openxmlformats.org/officeDocument/2006/relationships/slideLayout" Target="../slideLayouts/slideLayout1.xml"/><Relationship Id="rId3" Type="http://schemas.openxmlformats.org/officeDocument/2006/relationships/oleObject" Target="../embeddings/oleObject3.bin"/><Relationship Id="rId4" Type="http://schemas.openxmlformats.org/officeDocument/2006/relationships/image" Target="../media/image8.emf"/><Relationship Id="rId5" Type="http://schemas.openxmlformats.org/officeDocument/2006/relationships/oleObject" Target="../embeddings/oleObject4.bin"/><Relationship Id="rId6" Type="http://schemas.openxmlformats.org/officeDocument/2006/relationships/oleObject" Target="../embeddings/oleObject5.bin"/><Relationship Id="rId7" Type="http://schemas.openxmlformats.org/officeDocument/2006/relationships/oleObject" Target="../embeddings/oleObject6.bin"/><Relationship Id="rId8" Type="http://schemas.openxmlformats.org/officeDocument/2006/relationships/oleObject" Target="../embeddings/oleObject7.bin"/><Relationship Id="rId9" Type="http://schemas.openxmlformats.org/officeDocument/2006/relationships/oleObject" Target="../embeddings/oleObject8.bin"/><Relationship Id="rId10"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2.emf"/><Relationship Id="rId5" Type="http://schemas.openxmlformats.org/officeDocument/2006/relationships/oleObject" Target="../embeddings/oleObject12.bin"/><Relationship Id="rId6" Type="http://schemas.openxmlformats.org/officeDocument/2006/relationships/image" Target="../media/image10.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3L6S2BuildLinGraph" TargetMode="External"/><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11" Type="http://schemas.openxmlformats.org/officeDocument/2006/relationships/oleObject" Target="../embeddings/oleObject20.bin"/><Relationship Id="rId12" Type="http://schemas.openxmlformats.org/officeDocument/2006/relationships/oleObject" Target="../embeddings/oleObject21.bin"/><Relationship Id="rId13" Type="http://schemas.openxmlformats.org/officeDocument/2006/relationships/oleObject" Target="../embeddings/oleObject22.bin"/><Relationship Id="rId14" Type="http://schemas.openxmlformats.org/officeDocument/2006/relationships/oleObject" Target="../embeddings/oleObject23.bin"/><Relationship Id="rId1" Type="http://schemas.openxmlformats.org/officeDocument/2006/relationships/vmlDrawing" Target="../drawings/vmlDrawing5.vml"/><Relationship Id="rId2" Type="http://schemas.openxmlformats.org/officeDocument/2006/relationships/slideLayout" Target="../slideLayouts/slideLayout1.xml"/><Relationship Id="rId3" Type="http://schemas.openxmlformats.org/officeDocument/2006/relationships/oleObject" Target="../embeddings/oleObject13.bin"/><Relationship Id="rId4" Type="http://schemas.openxmlformats.org/officeDocument/2006/relationships/image" Target="../media/image12.emf"/><Relationship Id="rId5" Type="http://schemas.openxmlformats.org/officeDocument/2006/relationships/oleObject" Target="../embeddings/oleObject14.bin"/><Relationship Id="rId6" Type="http://schemas.openxmlformats.org/officeDocument/2006/relationships/oleObject" Target="../embeddings/oleObject15.bin"/><Relationship Id="rId7" Type="http://schemas.openxmlformats.org/officeDocument/2006/relationships/oleObject" Target="../embeddings/oleObject16.bin"/><Relationship Id="rId8" Type="http://schemas.openxmlformats.org/officeDocument/2006/relationships/oleObject" Target="../embeddings/oleObject17.bin"/><Relationship Id="rId9" Type="http://schemas.openxmlformats.org/officeDocument/2006/relationships/oleObject" Target="../embeddings/oleObject18.bin"/><Relationship Id="rId10" Type="http://schemas.openxmlformats.org/officeDocument/2006/relationships/oleObject" Target="../embeddings/oleObject19.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4.bin"/><Relationship Id="rId4" Type="http://schemas.openxmlformats.org/officeDocument/2006/relationships/image" Target="../media/image14.emf"/><Relationship Id="rId5" Type="http://schemas.openxmlformats.org/officeDocument/2006/relationships/oleObject" Target="../embeddings/oleObject25.bin"/><Relationship Id="rId6" Type="http://schemas.openxmlformats.org/officeDocument/2006/relationships/image" Target="../media/image15.emf"/><Relationship Id="rId7" Type="http://schemas.openxmlformats.org/officeDocument/2006/relationships/oleObject" Target="../embeddings/oleObject26.bin"/><Relationship Id="rId8" Type="http://schemas.openxmlformats.org/officeDocument/2006/relationships/image" Target="../media/image16.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alch.com/ei/CAU3L6S2BuildExpoTable" TargetMode="External"/><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oleObject" Target="../embeddings/oleObject2.bin"/><Relationship Id="rId5"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Tables and graphs can be represented by equations. Data represented in a table can either be analyzed as a pattern, like the data presented in the previous lesson, or it can be graphed first. The shape of a graph helps identify which type of equation can be used to represent the data. Data that is represented using a linear equation has a constant slope and the graph is a straight line.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800"/>
              </a:spcAft>
              <a:buFont typeface="Arial"/>
              <a:buChar char="•"/>
            </a:pPr>
            <a:r>
              <a:rPr lang="en-US" dirty="0"/>
              <a:t>The graph of a linear equation is a straight line.</a:t>
            </a:r>
          </a:p>
          <a:p>
            <a:pPr marL="342900" indent="-342900">
              <a:spcAft>
                <a:spcPts val="800"/>
              </a:spcAft>
              <a:buFont typeface="Arial"/>
              <a:buChar char="•"/>
            </a:pPr>
            <a:r>
              <a:rPr lang="en-US" dirty="0"/>
              <a:t>Linear equations have a constant slope, or rate of change.</a:t>
            </a:r>
          </a:p>
          <a:p>
            <a:pPr marL="342900" indent="-342900">
              <a:spcAft>
                <a:spcPts val="800"/>
              </a:spcAft>
              <a:buFont typeface="Arial"/>
              <a:buChar char="•"/>
            </a:pPr>
            <a:r>
              <a:rPr lang="en-US" dirty="0"/>
              <a:t>Linear equations can be written as functions.</a:t>
            </a:r>
          </a:p>
          <a:p>
            <a:pPr marL="342900" indent="-342900">
              <a:spcAft>
                <a:spcPts val="800"/>
              </a:spcAft>
              <a:buFont typeface="Arial"/>
              <a:buChar char="•"/>
            </a:pPr>
            <a:r>
              <a:rPr lang="en-US" dirty="0" smtClean="0"/>
              <a:t>The </a:t>
            </a:r>
            <a:r>
              <a:rPr lang="en-US" dirty="0"/>
              <a:t>general form of a linear function is </a:t>
            </a:r>
            <a:r>
              <a:rPr lang="en-US" i="1" dirty="0"/>
              <a:t>f </a:t>
            </a:r>
            <a:r>
              <a:rPr lang="en-US" dirty="0"/>
              <a:t>(</a:t>
            </a:r>
            <a:r>
              <a:rPr lang="en-US" i="1" dirty="0"/>
              <a:t>x</a:t>
            </a:r>
            <a:r>
              <a:rPr lang="en-US" dirty="0"/>
              <a:t>) = </a:t>
            </a:r>
            <a:r>
              <a:rPr lang="en-US" i="1" dirty="0"/>
              <a:t>mx</a:t>
            </a:r>
            <a:r>
              <a:rPr lang="en-US" dirty="0"/>
              <a:t> + </a:t>
            </a:r>
            <a:r>
              <a:rPr lang="en-US" i="1" dirty="0"/>
              <a:t>b</a:t>
            </a:r>
            <a:r>
              <a:rPr lang="en-US" dirty="0"/>
              <a:t>, where </a:t>
            </a:r>
            <a:r>
              <a:rPr lang="en-US" i="1" dirty="0"/>
              <a:t>m</a:t>
            </a:r>
            <a:r>
              <a:rPr lang="en-US" dirty="0"/>
              <a:t> is the slope and </a:t>
            </a:r>
            <a:r>
              <a:rPr lang="en-US" i="1" dirty="0"/>
              <a:t>b</a:t>
            </a:r>
            <a:r>
              <a:rPr lang="en-US" dirty="0"/>
              <a:t> is the </a:t>
            </a:r>
            <a:r>
              <a:rPr lang="en-US" i="1" dirty="0"/>
              <a:t>y</a:t>
            </a:r>
            <a:r>
              <a:rPr lang="en-US" dirty="0"/>
              <a:t>-intercept</a:t>
            </a:r>
            <a:r>
              <a:rPr lang="en-US" dirty="0" smtClean="0"/>
              <a:t>.</a:t>
            </a:r>
          </a:p>
          <a:p>
            <a:pPr marL="342900" indent="-342900">
              <a:spcAft>
                <a:spcPts val="800"/>
              </a:spcAft>
              <a:buFont typeface="Arial"/>
              <a:buChar char="•"/>
            </a:pPr>
            <a:r>
              <a:rPr lang="en-US" dirty="0" smtClean="0"/>
              <a:t>The </a:t>
            </a:r>
            <a:r>
              <a:rPr lang="en-US" dirty="0"/>
              <a:t>slope of a linear function can be calculated using any two points, (</a:t>
            </a:r>
            <a:r>
              <a:rPr lang="en-US" i="1" dirty="0"/>
              <a:t>x</a:t>
            </a:r>
            <a:r>
              <a:rPr lang="en-US" baseline="-25000" dirty="0"/>
              <a:t>1</a:t>
            </a:r>
            <a:r>
              <a:rPr lang="en-US" dirty="0"/>
              <a:t>, </a:t>
            </a:r>
            <a:r>
              <a:rPr lang="en-US" i="1" dirty="0" smtClean="0"/>
              <a:t>y</a:t>
            </a:r>
            <a:r>
              <a:rPr lang="en-US" baseline="-25000" dirty="0"/>
              <a:t>1</a:t>
            </a:r>
            <a:r>
              <a:rPr lang="en-US" dirty="0" smtClean="0"/>
              <a:t>) </a:t>
            </a:r>
            <a:r>
              <a:rPr lang="en-US" dirty="0"/>
              <a:t>and (</a:t>
            </a:r>
            <a:r>
              <a:rPr lang="en-US" i="1" dirty="0"/>
              <a:t>x</a:t>
            </a:r>
            <a:r>
              <a:rPr lang="en-US" baseline="-25000" dirty="0"/>
              <a:t>2</a:t>
            </a:r>
            <a:r>
              <a:rPr lang="en-US" dirty="0"/>
              <a:t>, </a:t>
            </a:r>
            <a:r>
              <a:rPr lang="en-US" i="1" dirty="0" smtClean="0"/>
              <a:t>y</a:t>
            </a:r>
            <a:r>
              <a:rPr lang="en-US" baseline="-25000" dirty="0"/>
              <a:t>2</a:t>
            </a:r>
            <a:r>
              <a:rPr lang="en-US" dirty="0" smtClean="0"/>
              <a:t>)</a:t>
            </a:r>
            <a:r>
              <a:rPr lang="en-US" dirty="0"/>
              <a:t>: the formula is </a:t>
            </a:r>
            <a:r>
              <a:rPr lang="en-US" dirty="0" smtClean="0"/>
              <a:t/>
            </a:r>
            <a:br>
              <a:rPr lang="en-US" dirty="0" smtClean="0"/>
            </a:br>
            <a:endParaRPr lang="en-US" dirty="0" smtClean="0"/>
          </a:p>
          <a:p>
            <a:pPr>
              <a:spcAft>
                <a:spcPts val="1200"/>
              </a:spcAft>
            </a:pPr>
            <a:r>
              <a:rPr lang="en-US" dirty="0"/>
              <a:t>		</a:t>
            </a:r>
            <a:r>
              <a:rPr lang="en-US" dirty="0" smtClean="0"/>
              <a:t>	 .</a:t>
            </a:r>
            <a:endParaRPr lang="en-US" dirty="0"/>
          </a:p>
          <a:p>
            <a:pPr marL="342900" indent="-342900">
              <a:spcAft>
                <a:spcPts val="1200"/>
              </a:spcAft>
              <a:buFont typeface="Arial"/>
              <a:buChar char="•"/>
            </a:pP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6"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7"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8"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9"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20"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21"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22"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895096773"/>
              </p:ext>
            </p:extLst>
          </p:nvPr>
        </p:nvGraphicFramePr>
        <p:xfrm>
          <a:off x="1015283" y="4795294"/>
          <a:ext cx="1171106" cy="984794"/>
        </p:xfrm>
        <a:graphic>
          <a:graphicData uri="http://schemas.openxmlformats.org/presentationml/2006/ole">
            <mc:AlternateContent xmlns:mc="http://schemas.openxmlformats.org/markup-compatibility/2006">
              <mc:Choice xmlns:v="urn:schemas-microsoft-com:vml" Requires="v">
                <p:oleObj spid="_x0000_s76023" name="Equation" r:id="rId11" imgW="1117600" imgH="939800" progId="Equation.DSMT4">
                  <p:embed/>
                </p:oleObj>
              </mc:Choice>
              <mc:Fallback>
                <p:oleObj name="Equation" r:id="rId11" imgW="1117600" imgH="939800" progId="Equation.DSMT4">
                  <p:embed/>
                  <p:pic>
                    <p:nvPicPr>
                      <p:cNvPr id="0" name=""/>
                      <p:cNvPicPr/>
                      <p:nvPr/>
                    </p:nvPicPr>
                    <p:blipFill>
                      <a:blip r:embed="rId12"/>
                      <a:stretch>
                        <a:fillRect/>
                      </a:stretch>
                    </p:blipFill>
                    <p:spPr>
                      <a:xfrm>
                        <a:off x="1015283" y="4795294"/>
                        <a:ext cx="1171106" cy="984794"/>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a:spcAft>
                <a:spcPts val="1200"/>
              </a:spcAft>
              <a:buFont typeface="Arial"/>
              <a:buChar char="•"/>
            </a:pPr>
            <a:r>
              <a:rPr lang="en-US" dirty="0" smtClean="0"/>
              <a:t>The </a:t>
            </a:r>
            <a:r>
              <a:rPr lang="en-US" i="1" dirty="0"/>
              <a:t>y</a:t>
            </a:r>
            <a:r>
              <a:rPr lang="en-US" dirty="0"/>
              <a:t>-intercept is the point at which the graph of the equation crosses the </a:t>
            </a:r>
            <a:r>
              <a:rPr lang="en-US" i="1" dirty="0"/>
              <a:t>y</a:t>
            </a:r>
            <a:r>
              <a:rPr lang="en-US" dirty="0"/>
              <a:t>-axis.</a:t>
            </a:r>
          </a:p>
          <a:p>
            <a:pPr marL="342900" indent="-342900">
              <a:spcAft>
                <a:spcPts val="1200"/>
              </a:spcAft>
              <a:buFont typeface="Arial"/>
              <a:buChar char="•"/>
            </a:pPr>
            <a:r>
              <a:rPr lang="en-US" dirty="0"/>
              <a:t>Exponential equations have a slope that is constantly changing.</a:t>
            </a:r>
          </a:p>
          <a:p>
            <a:pPr marL="342900" indent="-342900">
              <a:spcAft>
                <a:spcPts val="1200"/>
              </a:spcAft>
              <a:buFont typeface="Arial"/>
              <a:buChar char="•"/>
            </a:pPr>
            <a:r>
              <a:rPr lang="en-US" dirty="0"/>
              <a:t>Exponential equations can be written as functions.</a:t>
            </a:r>
          </a:p>
          <a:p>
            <a:pPr marL="342900" indent="-342900">
              <a:buFont typeface="Arial"/>
              <a:buChar char="•"/>
            </a:pPr>
            <a:r>
              <a:rPr lang="en-US" dirty="0"/>
              <a:t>The general form of an exponential function is </a:t>
            </a:r>
            <a:endParaRPr lang="en-US" dirty="0" smtClean="0"/>
          </a:p>
          <a:p>
            <a:pPr marL="347472">
              <a:spcBef>
                <a:spcPts val="0"/>
              </a:spcBef>
            </a:pPr>
            <a:r>
              <a:rPr lang="en-US" i="1" dirty="0" smtClean="0"/>
              <a:t>f</a:t>
            </a:r>
            <a:r>
              <a:rPr lang="en-US" dirty="0"/>
              <a:t>(</a:t>
            </a:r>
            <a:r>
              <a:rPr lang="en-US" i="1" dirty="0"/>
              <a:t>x</a:t>
            </a:r>
            <a:r>
              <a:rPr lang="en-US" dirty="0"/>
              <a:t>) = </a:t>
            </a:r>
            <a:r>
              <a:rPr lang="en-US" i="1" dirty="0" err="1"/>
              <a:t>ab</a:t>
            </a:r>
            <a:r>
              <a:rPr lang="en-US" dirty="0"/>
              <a:t> </a:t>
            </a:r>
            <a:r>
              <a:rPr lang="en-US" i="1" baseline="30000" dirty="0">
                <a:solidFill>
                  <a:srgbClr val="000000"/>
                </a:solidFill>
              </a:rPr>
              <a:t>x</a:t>
            </a:r>
            <a:r>
              <a:rPr lang="en-US" dirty="0" smtClean="0"/>
              <a:t>, </a:t>
            </a:r>
            <a:r>
              <a:rPr lang="en-US" dirty="0"/>
              <a:t>where </a:t>
            </a:r>
            <a:r>
              <a:rPr lang="en-US" i="1" dirty="0"/>
              <a:t>a </a:t>
            </a:r>
            <a:r>
              <a:rPr lang="en-US" dirty="0"/>
              <a:t>and </a:t>
            </a:r>
            <a:r>
              <a:rPr lang="en-US" i="1" dirty="0"/>
              <a:t>b</a:t>
            </a:r>
            <a:r>
              <a:rPr lang="en-US" dirty="0"/>
              <a:t> are real numbers.</a:t>
            </a:r>
            <a:endParaRPr lang="en-US" sz="2000" dirty="0" smtClean="0">
              <a:ea typeface="+mn-ea"/>
            </a:endParaRP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lnSpc>
                <a:spcPct val="110000"/>
              </a:lnSpc>
              <a:spcAft>
                <a:spcPts val="1200"/>
              </a:spcAft>
              <a:buFont typeface="Arial"/>
              <a:buChar char="•"/>
            </a:pPr>
            <a:r>
              <a:rPr lang="en-US" dirty="0"/>
              <a:t>The graph of an exponential equation is a curve.</a:t>
            </a:r>
          </a:p>
          <a:p>
            <a:pPr marL="342900" indent="-342900">
              <a:lnSpc>
                <a:spcPct val="110000"/>
              </a:lnSpc>
              <a:buFont typeface="Arial"/>
              <a:buChar char="•"/>
            </a:pPr>
            <a:r>
              <a:rPr lang="en-US" dirty="0" smtClean="0"/>
              <a:t>The </a:t>
            </a:r>
            <a:r>
              <a:rPr lang="en-US" dirty="0"/>
              <a:t>common ratio, </a:t>
            </a:r>
            <a:r>
              <a:rPr lang="en-US" i="1" dirty="0"/>
              <a:t>b</a:t>
            </a:r>
            <a:r>
              <a:rPr lang="en-US" dirty="0"/>
              <a:t>, between independent quantities in an exponential pattern, and the value of the equation at </a:t>
            </a:r>
            <a:r>
              <a:rPr lang="en-US" i="1" dirty="0"/>
              <a:t>x</a:t>
            </a:r>
            <a:r>
              <a:rPr lang="en-US" dirty="0"/>
              <a:t> = 0, </a:t>
            </a:r>
            <a:r>
              <a:rPr lang="en-US" i="1" dirty="0"/>
              <a:t>f</a:t>
            </a:r>
            <a:r>
              <a:rPr lang="en-US" dirty="0"/>
              <a:t>(0), can be used to write the general equation of the function: </a:t>
            </a:r>
            <a:r>
              <a:rPr lang="en-US" i="1" dirty="0"/>
              <a:t>f</a:t>
            </a:r>
            <a:r>
              <a:rPr lang="en-US" dirty="0"/>
              <a:t>(</a:t>
            </a:r>
            <a:r>
              <a:rPr lang="en-US" i="1" dirty="0"/>
              <a:t>x</a:t>
            </a:r>
            <a:r>
              <a:rPr lang="en-US" dirty="0"/>
              <a:t>) = </a:t>
            </a:r>
            <a:r>
              <a:rPr lang="en-US" i="1" dirty="0"/>
              <a:t>f</a:t>
            </a:r>
            <a:r>
              <a:rPr lang="en-US" dirty="0"/>
              <a:t> (0) • </a:t>
            </a:r>
            <a:r>
              <a:rPr lang="en-US" i="1" dirty="0"/>
              <a:t>b</a:t>
            </a:r>
            <a:r>
              <a:rPr lang="en-US" dirty="0"/>
              <a:t> </a:t>
            </a:r>
            <a:r>
              <a:rPr lang="en-US" i="1" baseline="30000" dirty="0">
                <a:solidFill>
                  <a:srgbClr val="000000"/>
                </a:solidFill>
              </a:rPr>
              <a:t>x</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smtClean="0"/>
              <a:t>looking </a:t>
            </a:r>
            <a:r>
              <a:rPr lang="en-US" dirty="0"/>
              <a:t>for a common difference between dependent quantities when the independent values are not one unit apart</a:t>
            </a:r>
          </a:p>
          <a:p>
            <a:pPr marL="342900" indent="-342900">
              <a:spcAft>
                <a:spcPts val="1200"/>
              </a:spcAft>
              <a:buFont typeface="Arial"/>
              <a:buChar char="•"/>
            </a:pPr>
            <a:r>
              <a:rPr lang="en-US" dirty="0"/>
              <a:t>incorrectly calculating the slope</a:t>
            </a:r>
          </a:p>
          <a:p>
            <a:pPr marL="342900" indent="-342900">
              <a:spcAft>
                <a:spcPts val="1200"/>
              </a:spcAft>
              <a:buFont typeface="Arial"/>
              <a:buChar char="•"/>
            </a:pPr>
            <a:r>
              <a:rPr lang="en-US" dirty="0"/>
              <a:t>trying to match an exponential graph to a linear equation</a:t>
            </a:r>
          </a:p>
          <a:p>
            <a:pPr marL="342900" indent="-342900">
              <a:buFont typeface="Arial"/>
              <a:buChar char="•"/>
            </a:pPr>
            <a:r>
              <a:rPr lang="en-US" dirty="0"/>
              <a:t>trying to match a linear graph to an exponential equation</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13</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3.6.2: Constructing Functions from Graphs and Tables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34230"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Determine the </a:t>
            </a:r>
            <a:r>
              <a:rPr lang="en-US" dirty="0" smtClean="0"/>
              <a:t/>
            </a:r>
            <a:br>
              <a:rPr lang="en-US" dirty="0" smtClean="0"/>
            </a:br>
            <a:r>
              <a:rPr lang="en-US" dirty="0" smtClean="0"/>
              <a:t>equation </a:t>
            </a:r>
            <a:r>
              <a:rPr lang="en-US" dirty="0"/>
              <a:t>that </a:t>
            </a:r>
            <a:r>
              <a:rPr lang="en-US" dirty="0" smtClean="0"/>
              <a:t/>
            </a:r>
            <a:br>
              <a:rPr lang="en-US" dirty="0" smtClean="0"/>
            </a:br>
            <a:r>
              <a:rPr lang="en-US" dirty="0" smtClean="0"/>
              <a:t>represents </a:t>
            </a:r>
            <a:r>
              <a:rPr lang="en-US" dirty="0"/>
              <a:t>the </a:t>
            </a:r>
            <a:r>
              <a:rPr lang="en-US" dirty="0" smtClean="0"/>
              <a:t/>
            </a:r>
            <a:br>
              <a:rPr lang="en-US" dirty="0" smtClean="0"/>
            </a:br>
            <a:r>
              <a:rPr lang="en-US" dirty="0" smtClean="0"/>
              <a:t>relationship </a:t>
            </a:r>
            <a:r>
              <a:rPr lang="en-US" dirty="0"/>
              <a:t>between </a:t>
            </a:r>
            <a:r>
              <a:rPr lang="en-US" dirty="0" smtClean="0"/>
              <a:t/>
            </a:r>
            <a:br>
              <a:rPr lang="en-US" dirty="0" smtClean="0"/>
            </a:br>
            <a:r>
              <a:rPr lang="en-US" i="1" dirty="0" smtClean="0"/>
              <a:t>x</a:t>
            </a:r>
            <a:r>
              <a:rPr lang="en-US" dirty="0" smtClean="0"/>
              <a:t> </a:t>
            </a:r>
            <a:r>
              <a:rPr lang="en-US" dirty="0"/>
              <a:t>and </a:t>
            </a:r>
            <a:r>
              <a:rPr lang="en-US" i="1" dirty="0"/>
              <a:t>y</a:t>
            </a:r>
            <a:r>
              <a:rPr lang="en-US" dirty="0"/>
              <a:t> in the graph </a:t>
            </a:r>
            <a:r>
              <a:rPr lang="en-US" dirty="0" smtClean="0"/>
              <a:t/>
            </a:r>
            <a:br>
              <a:rPr lang="en-US" dirty="0" smtClean="0"/>
            </a:br>
            <a:r>
              <a:rPr lang="en-US" dirty="0" smtClean="0"/>
              <a:t>to the right.</a:t>
            </a:r>
            <a:endParaRPr lang="en-US" dirty="0"/>
          </a:p>
          <a:p>
            <a:pPr>
              <a:lnSpc>
                <a:spcPct val="150000"/>
              </a:lnSpc>
            </a:pPr>
            <a:r>
              <a:rPr lang="en-US" dirty="0" smtClean="0"/>
              <a:t>  </a:t>
            </a:r>
            <a:endParaRPr lang="en-US" dirty="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14</a:t>
            </a:fld>
            <a:endParaRPr lang="en-US" dirty="0"/>
          </a:p>
        </p:txBody>
      </p:sp>
      <p:sp>
        <p:nvSpPr>
          <p:cNvPr id="3" name="Footer Placeholder 2"/>
          <p:cNvSpPr>
            <a:spLocks noGrp="1"/>
          </p:cNvSpPr>
          <p:nvPr>
            <p:ph type="ftr" sz="quarter" idx="13"/>
          </p:nvPr>
        </p:nvSpPr>
        <p:spPr/>
        <p:txBody>
          <a:bodyPr/>
          <a:lstStyle/>
          <a:p>
            <a:pPr>
              <a:defRPr/>
            </a:pPr>
            <a:r>
              <a:rPr lang="en-US" smtClean="0"/>
              <a:t>3.6.2: Constructing Functions from Graphs and Tables</a:t>
            </a:r>
            <a:endParaRPr lang="en-US" dirty="0"/>
          </a:p>
        </p:txBody>
      </p:sp>
      <p:pic>
        <p:nvPicPr>
          <p:cNvPr id="4" name="Picture 3" descr="7.pdf"/>
          <p:cNvPicPr>
            <a:picLocks noChangeAspect="1"/>
          </p:cNvPicPr>
          <p:nvPr/>
        </p:nvPicPr>
        <p:blipFill rotWithShape="1">
          <a:blip r:embed="rId2">
            <a:extLst>
              <a:ext uri="{28A0092B-C50C-407E-A947-70E740481C1C}">
                <a14:useLocalDpi xmlns:a14="http://schemas.microsoft.com/office/drawing/2010/main" val="0"/>
              </a:ext>
            </a:extLst>
          </a:blip>
          <a:srcRect l="5500" t="6179" r="6027" b="5189"/>
          <a:stretch/>
        </p:blipFill>
        <p:spPr>
          <a:xfrm>
            <a:off x="3709464" y="1304770"/>
            <a:ext cx="4766116" cy="4432958"/>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smtClean="0">
                <a:solidFill>
                  <a:srgbClr val="660066"/>
                </a:solidFill>
              </a:rPr>
              <a:t>Determine </a:t>
            </a:r>
            <a:r>
              <a:rPr lang="en-US" sz="2800" b="1" dirty="0">
                <a:solidFill>
                  <a:srgbClr val="660066"/>
                </a:solidFill>
              </a:rPr>
              <a:t>which type of equation, linear or exponential, will fit </a:t>
            </a:r>
            <a:r>
              <a:rPr lang="en-US" sz="2800" b="1" dirty="0" smtClean="0">
                <a:solidFill>
                  <a:srgbClr val="660066"/>
                </a:solidFill>
              </a:rPr>
              <a:t>the </a:t>
            </a:r>
            <a:r>
              <a:rPr lang="en-US" sz="2800" b="1" dirty="0">
                <a:solidFill>
                  <a:srgbClr val="660066"/>
                </a:solidFill>
              </a:rPr>
              <a:t>graph.</a:t>
            </a:r>
          </a:p>
          <a:p>
            <a:pPr lvl="1" algn="l"/>
            <a:r>
              <a:rPr lang="en-US" dirty="0">
                <a:solidFill>
                  <a:srgbClr val="000000"/>
                </a:solidFill>
              </a:rPr>
              <a:t>The graph of a linear equation is a straight line, and a graph of an exponential equation is a curve. A linear equation can be used to represent the graph.</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15</a:t>
            </a:fld>
            <a:endParaRPr lang="en-US" dirty="0"/>
          </a:p>
        </p:txBody>
      </p:sp>
      <p:sp>
        <p:nvSpPr>
          <p:cNvPr id="2" name="Footer Placeholder 1"/>
          <p:cNvSpPr>
            <a:spLocks noGrp="1"/>
          </p:cNvSpPr>
          <p:nvPr>
            <p:ph type="ftr" sz="quarter" idx="13"/>
          </p:nvPr>
        </p:nvSpPr>
        <p:spPr/>
        <p:txBody>
          <a:bodyPr/>
          <a:lstStyle/>
          <a:p>
            <a:pPr>
              <a:defRPr/>
            </a:pPr>
            <a:r>
              <a:rPr lang="en-US" smtClean="0"/>
              <a:t>3.6.2: Constructing Functions from Graphs and Tables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p>
          <a:p>
            <a:pPr marL="514350" indent="-557784">
              <a:buFont typeface="+mj-lt"/>
              <a:buAutoNum type="arabicPeriod" startAt="2"/>
            </a:pPr>
            <a:r>
              <a:rPr lang="en-US" sz="2800" b="1" dirty="0">
                <a:solidFill>
                  <a:srgbClr val="660066"/>
                </a:solidFill>
              </a:rPr>
              <a:t>Identify at least three points from the graph.</a:t>
            </a:r>
          </a:p>
          <a:p>
            <a:pPr marL="512064" lvl="1" algn="l"/>
            <a:r>
              <a:rPr lang="en-US" dirty="0">
                <a:solidFill>
                  <a:schemeClr val="tx1"/>
                </a:solidFill>
              </a:rPr>
              <a:t>From the graph, three points are: (0, –4), (1, –1), </a:t>
            </a:r>
            <a:r>
              <a:rPr lang="en-US" dirty="0" smtClean="0">
                <a:solidFill>
                  <a:schemeClr val="tx1"/>
                </a:solidFill>
              </a:rPr>
              <a:t/>
            </a:r>
            <a:br>
              <a:rPr lang="en-US" dirty="0" smtClean="0">
                <a:solidFill>
                  <a:schemeClr val="tx1"/>
                </a:solidFill>
              </a:rPr>
            </a:br>
            <a:r>
              <a:rPr lang="en-US" dirty="0" smtClean="0">
                <a:solidFill>
                  <a:schemeClr val="tx1"/>
                </a:solidFill>
              </a:rPr>
              <a:t>and </a:t>
            </a:r>
            <a:r>
              <a:rPr lang="en-US" dirty="0">
                <a:solidFill>
                  <a:schemeClr val="tx1"/>
                </a:solidFill>
              </a:rPr>
              <a:t>(2, 2).</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57784">
              <a:buFont typeface="+mj-lt"/>
              <a:buAutoNum type="arabicPeriod" startAt="3"/>
            </a:pPr>
            <a:r>
              <a:rPr lang="en-US" sz="2800" b="1" dirty="0">
                <a:solidFill>
                  <a:srgbClr val="660066"/>
                </a:solidFill>
              </a:rPr>
              <a:t>Find the slope of the line, using any two of the points.</a:t>
            </a:r>
          </a:p>
          <a:p>
            <a:pPr marL="512064" lvl="1" algn="l">
              <a:lnSpc>
                <a:spcPct val="200000"/>
              </a:lnSpc>
            </a:pPr>
            <a:r>
              <a:rPr lang="en-US" dirty="0">
                <a:solidFill>
                  <a:schemeClr val="tx1"/>
                </a:solidFill>
              </a:rPr>
              <a:t>The slope of the line is </a:t>
            </a:r>
            <a:r>
              <a:rPr lang="en-US" dirty="0" smtClean="0">
                <a:solidFill>
                  <a:schemeClr val="tx1"/>
                </a:solidFill>
              </a:rPr>
              <a:t>                for </a:t>
            </a:r>
            <a:r>
              <a:rPr lang="en-US" dirty="0">
                <a:solidFill>
                  <a:schemeClr val="tx1"/>
                </a:solidFill>
              </a:rPr>
              <a:t>any two points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a:solidFill>
                  <a:schemeClr val="tx1"/>
                </a:solidFill>
              </a:rPr>
              <a:t>y</a:t>
            </a:r>
            <a:r>
              <a:rPr lang="en-US" baseline="-25000" dirty="0">
                <a:solidFill>
                  <a:schemeClr val="tx1"/>
                </a:solidFill>
              </a:rPr>
              <a:t>1</a:t>
            </a:r>
            <a:r>
              <a:rPr lang="en-US" dirty="0">
                <a:solidFill>
                  <a:schemeClr val="tx1"/>
                </a:solidFill>
              </a:rPr>
              <a:t>) and (</a:t>
            </a:r>
            <a:r>
              <a:rPr lang="en-US" i="1" dirty="0">
                <a:solidFill>
                  <a:schemeClr val="tx1"/>
                </a:solidFill>
              </a:rPr>
              <a:t>x</a:t>
            </a:r>
            <a:r>
              <a:rPr lang="en-US" baseline="-25000" dirty="0">
                <a:solidFill>
                  <a:schemeClr val="tx1"/>
                </a:solidFill>
              </a:rPr>
              <a:t>2</a:t>
            </a:r>
            <a:r>
              <a:rPr lang="en-US" dirty="0">
                <a:solidFill>
                  <a:schemeClr val="tx1"/>
                </a:solidFill>
              </a:rPr>
              <a:t>, </a:t>
            </a:r>
            <a:r>
              <a:rPr lang="en-US" i="1" dirty="0">
                <a:solidFill>
                  <a:schemeClr val="tx1"/>
                </a:solidFill>
              </a:rPr>
              <a:t>y</a:t>
            </a:r>
            <a:r>
              <a:rPr lang="en-US" baseline="-25000" dirty="0">
                <a:solidFill>
                  <a:schemeClr val="tx1"/>
                </a:solidFill>
              </a:rPr>
              <a:t>2</a:t>
            </a:r>
            <a:r>
              <a:rPr lang="en-US" dirty="0">
                <a:solidFill>
                  <a:schemeClr val="tx1"/>
                </a:solidFill>
              </a:rPr>
              <a:t>). Using the points (0, –4) and </a:t>
            </a:r>
            <a:r>
              <a:rPr lang="en-US" dirty="0" smtClean="0">
                <a:solidFill>
                  <a:schemeClr val="tx1"/>
                </a:solidFill>
              </a:rPr>
              <a:t/>
            </a:r>
            <a:br>
              <a:rPr lang="en-US" dirty="0" smtClean="0">
                <a:solidFill>
                  <a:schemeClr val="tx1"/>
                </a:solidFill>
              </a:rPr>
            </a:br>
            <a:r>
              <a:rPr lang="en-US" dirty="0" smtClean="0">
                <a:solidFill>
                  <a:schemeClr val="tx1"/>
                </a:solidFill>
              </a:rPr>
              <a:t>(</a:t>
            </a:r>
            <a:r>
              <a:rPr lang="en-US" dirty="0">
                <a:solidFill>
                  <a:schemeClr val="tx1"/>
                </a:solidFill>
              </a:rPr>
              <a:t>1, –1), the slope </a:t>
            </a:r>
            <a:r>
              <a:rPr lang="en-US" dirty="0" smtClean="0">
                <a:solidFill>
                  <a:schemeClr val="tx1"/>
                </a:solidFill>
              </a:rPr>
              <a:t>is                        </a:t>
            </a:r>
            <a:r>
              <a:rPr lang="en-US" dirty="0">
                <a:solidFill>
                  <a:schemeClr val="tx1"/>
                </a:solidFill>
              </a:rPr>
              <a:t>.</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740032328"/>
              </p:ext>
            </p:extLst>
          </p:nvPr>
        </p:nvGraphicFramePr>
        <p:xfrm>
          <a:off x="4424228" y="2145374"/>
          <a:ext cx="1171106" cy="984794"/>
        </p:xfrm>
        <a:graphic>
          <a:graphicData uri="http://schemas.openxmlformats.org/presentationml/2006/ole">
            <mc:AlternateContent xmlns:mc="http://schemas.openxmlformats.org/markup-compatibility/2006">
              <mc:Choice xmlns:v="urn:schemas-microsoft-com:vml" Requires="v">
                <p:oleObj spid="_x0000_s90130" name="Equation" r:id="rId3" imgW="1117600" imgH="939800" progId="Equation.DSMT4">
                  <p:embed/>
                </p:oleObj>
              </mc:Choice>
              <mc:Fallback>
                <p:oleObj name="Equation" r:id="rId3" imgW="1117600" imgH="939800" progId="Equation.DSMT4">
                  <p:embed/>
                  <p:pic>
                    <p:nvPicPr>
                      <p:cNvPr id="0" name=""/>
                      <p:cNvPicPr/>
                      <p:nvPr/>
                    </p:nvPicPr>
                    <p:blipFill>
                      <a:blip r:embed="rId4"/>
                      <a:stretch>
                        <a:fillRect/>
                      </a:stretch>
                    </p:blipFill>
                    <p:spPr>
                      <a:xfrm>
                        <a:off x="4424228" y="2145374"/>
                        <a:ext cx="1171106" cy="984794"/>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771966597"/>
              </p:ext>
            </p:extLst>
          </p:nvPr>
        </p:nvGraphicFramePr>
        <p:xfrm>
          <a:off x="3925218" y="3596607"/>
          <a:ext cx="1916112" cy="998538"/>
        </p:xfrm>
        <a:graphic>
          <a:graphicData uri="http://schemas.openxmlformats.org/presentationml/2006/ole">
            <mc:AlternateContent xmlns:mc="http://schemas.openxmlformats.org/markup-compatibility/2006">
              <mc:Choice xmlns:v="urn:schemas-microsoft-com:vml" Requires="v">
                <p:oleObj spid="_x0000_s90131" name="Equation" r:id="rId5" imgW="1828800" imgH="952500" progId="Equation.DSMT4">
                  <p:embed/>
                </p:oleObj>
              </mc:Choice>
              <mc:Fallback>
                <p:oleObj name="Equation" r:id="rId5" imgW="1828800" imgH="952500" progId="Equation.DSMT4">
                  <p:embed/>
                  <p:pic>
                    <p:nvPicPr>
                      <p:cNvPr id="0" name=""/>
                      <p:cNvPicPr/>
                      <p:nvPr/>
                    </p:nvPicPr>
                    <p:blipFill>
                      <a:blip r:embed="rId6"/>
                      <a:stretch>
                        <a:fillRect/>
                      </a:stretch>
                    </p:blipFill>
                    <p:spPr>
                      <a:xfrm>
                        <a:off x="3925218" y="3596607"/>
                        <a:ext cx="1916112" cy="998538"/>
                      </a:xfrm>
                      <a:prstGeom prst="rect">
                        <a:avLst/>
                      </a:prstGeom>
                    </p:spPr>
                  </p:pic>
                </p:oleObj>
              </mc:Fallback>
            </mc:AlternateContent>
          </a:graphicData>
        </a:graphic>
      </p:graphicFrame>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487400" cy="4998233"/>
          </a:xfrm>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dirty="0">
                <a:solidFill>
                  <a:srgbClr val="660066"/>
                </a:solidFill>
              </a:rPr>
              <a:t>Find the </a:t>
            </a:r>
            <a:r>
              <a:rPr lang="en-US" sz="2800" b="1" i="1" dirty="0">
                <a:solidFill>
                  <a:srgbClr val="660066"/>
                </a:solidFill>
              </a:rPr>
              <a:t>y</a:t>
            </a:r>
            <a:r>
              <a:rPr lang="en-US" sz="2800" b="1" dirty="0">
                <a:solidFill>
                  <a:srgbClr val="660066"/>
                </a:solidFill>
              </a:rPr>
              <a:t>-intercept of the line.</a:t>
            </a:r>
          </a:p>
          <a:p>
            <a:pPr lvl="1" algn="l"/>
            <a:r>
              <a:rPr lang="en-US" dirty="0">
                <a:solidFill>
                  <a:schemeClr val="tx1"/>
                </a:solidFill>
              </a:rPr>
              <a:t>The </a:t>
            </a:r>
            <a:r>
              <a:rPr lang="en-US" i="1" dirty="0">
                <a:solidFill>
                  <a:schemeClr val="tx1"/>
                </a:solidFill>
              </a:rPr>
              <a:t>y</a:t>
            </a:r>
            <a:r>
              <a:rPr lang="en-US" dirty="0">
                <a:solidFill>
                  <a:schemeClr val="tx1"/>
                </a:solidFill>
              </a:rPr>
              <a:t>-intercept can either be found by solving the equation </a:t>
            </a:r>
            <a:r>
              <a:rPr lang="en-US" i="1" dirty="0">
                <a:solidFill>
                  <a:schemeClr val="tx1"/>
                </a:solidFill>
              </a:rPr>
              <a:t>f</a:t>
            </a:r>
            <a:r>
              <a:rPr lang="en-US" dirty="0">
                <a:solidFill>
                  <a:schemeClr val="tx1"/>
                </a:solidFill>
              </a:rPr>
              <a:t>(</a:t>
            </a:r>
            <a:r>
              <a:rPr lang="en-US" i="1" dirty="0">
                <a:solidFill>
                  <a:schemeClr val="tx1"/>
                </a:solidFill>
              </a:rPr>
              <a:t>x</a:t>
            </a:r>
            <a:r>
              <a:rPr lang="en-US" dirty="0">
                <a:solidFill>
                  <a:schemeClr val="tx1"/>
                </a:solidFill>
              </a:rPr>
              <a:t>) = </a:t>
            </a:r>
            <a:r>
              <a:rPr lang="en-US" i="1" dirty="0">
                <a:solidFill>
                  <a:schemeClr val="tx1"/>
                </a:solidFill>
              </a:rPr>
              <a:t>mx</a:t>
            </a:r>
            <a:r>
              <a:rPr lang="en-US" dirty="0">
                <a:solidFill>
                  <a:schemeClr val="tx1"/>
                </a:solidFill>
              </a:rPr>
              <a:t> + </a:t>
            </a:r>
            <a:r>
              <a:rPr lang="en-US" i="1" dirty="0">
                <a:solidFill>
                  <a:schemeClr val="tx1"/>
                </a:solidFill>
              </a:rPr>
              <a:t>b</a:t>
            </a:r>
            <a:r>
              <a:rPr lang="en-US" dirty="0">
                <a:solidFill>
                  <a:schemeClr val="tx1"/>
                </a:solidFill>
              </a:rPr>
              <a:t> for </a:t>
            </a:r>
            <a:r>
              <a:rPr lang="en-US" i="1" dirty="0">
                <a:solidFill>
                  <a:schemeClr val="tx1"/>
                </a:solidFill>
              </a:rPr>
              <a:t>b</a:t>
            </a:r>
            <a:r>
              <a:rPr lang="en-US" dirty="0">
                <a:solidFill>
                  <a:schemeClr val="tx1"/>
                </a:solidFill>
              </a:rPr>
              <a:t>, or by finding the value of </a:t>
            </a:r>
            <a:r>
              <a:rPr lang="en-US" i="1" dirty="0">
                <a:solidFill>
                  <a:schemeClr val="tx1"/>
                </a:solidFill>
              </a:rPr>
              <a:t>y</a:t>
            </a:r>
            <a:r>
              <a:rPr lang="en-US" dirty="0">
                <a:solidFill>
                  <a:schemeClr val="tx1"/>
                </a:solidFill>
              </a:rPr>
              <a:t> when </a:t>
            </a:r>
            <a:r>
              <a:rPr lang="en-US" i="1" dirty="0">
                <a:solidFill>
                  <a:schemeClr val="tx1"/>
                </a:solidFill>
              </a:rPr>
              <a:t>x</a:t>
            </a:r>
            <a:r>
              <a:rPr lang="en-US" dirty="0">
                <a:solidFill>
                  <a:schemeClr val="tx1"/>
                </a:solidFill>
              </a:rPr>
              <a:t> = 0. On the graph, we can see the point (0, –4). The </a:t>
            </a:r>
            <a:r>
              <a:rPr lang="en-US" i="1" dirty="0">
                <a:solidFill>
                  <a:schemeClr val="tx1"/>
                </a:solidFill>
              </a:rPr>
              <a:t>y</a:t>
            </a:r>
            <a:r>
              <a:rPr lang="en-US" dirty="0">
                <a:solidFill>
                  <a:schemeClr val="tx1"/>
                </a:solidFill>
              </a:rPr>
              <a:t>-intercept is –4. </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extLst>
      <p:ext uri="{BB962C8B-B14F-4D97-AF65-F5344CB8AC3E}">
        <p14:creationId xmlns:p14="http://schemas.microsoft.com/office/powerpoint/2010/main" val="9943901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57784">
              <a:buFont typeface="+mj-lt"/>
              <a:buAutoNum type="arabicPeriod" startAt="5"/>
            </a:pPr>
            <a:r>
              <a:rPr lang="en-US" sz="2800" b="1" dirty="0">
                <a:solidFill>
                  <a:srgbClr val="660066"/>
                </a:solidFill>
              </a:rPr>
              <a:t>Use the slope and </a:t>
            </a:r>
            <a:r>
              <a:rPr lang="en-US" sz="2800" b="1" i="1" dirty="0">
                <a:solidFill>
                  <a:srgbClr val="660066"/>
                </a:solidFill>
              </a:rPr>
              <a:t>y</a:t>
            </a:r>
            <a:r>
              <a:rPr lang="en-US" sz="2800" b="1" dirty="0">
                <a:solidFill>
                  <a:srgbClr val="660066"/>
                </a:solidFill>
              </a:rPr>
              <a:t>-intercept to find an equation of the line.</a:t>
            </a:r>
          </a:p>
          <a:p>
            <a:pPr marL="512064" lvl="1" algn="l"/>
            <a:r>
              <a:rPr lang="en-US" dirty="0">
                <a:solidFill>
                  <a:schemeClr val="tx1"/>
                </a:solidFill>
              </a:rPr>
              <a:t>The general form of the linear function is </a:t>
            </a:r>
            <a:r>
              <a:rPr lang="en-US" i="1" dirty="0">
                <a:solidFill>
                  <a:schemeClr val="tx1"/>
                </a:solidFill>
              </a:rPr>
              <a:t>f </a:t>
            </a:r>
            <a:r>
              <a:rPr lang="en-US" dirty="0">
                <a:solidFill>
                  <a:schemeClr val="tx1"/>
                </a:solidFill>
              </a:rPr>
              <a:t>(</a:t>
            </a:r>
            <a:r>
              <a:rPr lang="en-US" i="1" dirty="0">
                <a:solidFill>
                  <a:schemeClr val="tx1"/>
                </a:solidFill>
              </a:rPr>
              <a:t>x</a:t>
            </a:r>
            <a:r>
              <a:rPr lang="en-US" dirty="0">
                <a:solidFill>
                  <a:schemeClr val="tx1"/>
                </a:solidFill>
              </a:rPr>
              <a:t>) = </a:t>
            </a:r>
            <a:r>
              <a:rPr lang="en-US" i="1" dirty="0">
                <a:solidFill>
                  <a:schemeClr val="tx1"/>
                </a:solidFill>
              </a:rPr>
              <a:t>mx</a:t>
            </a:r>
            <a:r>
              <a:rPr lang="en-US" dirty="0">
                <a:solidFill>
                  <a:schemeClr val="tx1"/>
                </a:solidFill>
              </a:rPr>
              <a:t> + </a:t>
            </a:r>
            <a:r>
              <a:rPr lang="en-US" i="1" dirty="0">
                <a:solidFill>
                  <a:schemeClr val="tx1"/>
                </a:solidFill>
              </a:rPr>
              <a:t>b</a:t>
            </a:r>
            <a:r>
              <a:rPr lang="en-US" dirty="0">
                <a:solidFill>
                  <a:schemeClr val="tx1"/>
                </a:solidFill>
              </a:rPr>
              <a:t>, where </a:t>
            </a:r>
            <a:r>
              <a:rPr lang="en-US" i="1" dirty="0">
                <a:solidFill>
                  <a:schemeClr val="tx1"/>
                </a:solidFill>
              </a:rPr>
              <a:t>m</a:t>
            </a:r>
            <a:r>
              <a:rPr lang="en-US" dirty="0">
                <a:solidFill>
                  <a:schemeClr val="tx1"/>
                </a:solidFill>
              </a:rPr>
              <a:t> is </a:t>
            </a:r>
            <a:r>
              <a:rPr lang="en-US" dirty="0" smtClean="0">
                <a:solidFill>
                  <a:schemeClr val="tx1"/>
                </a:solidFill>
              </a:rPr>
              <a:t>the </a:t>
            </a:r>
            <a:r>
              <a:rPr lang="en-US" dirty="0">
                <a:solidFill>
                  <a:schemeClr val="tx1"/>
                </a:solidFill>
              </a:rPr>
              <a:t>slope and </a:t>
            </a:r>
            <a:r>
              <a:rPr lang="en-US" i="1" dirty="0">
                <a:solidFill>
                  <a:schemeClr val="tx1"/>
                </a:solidFill>
              </a:rPr>
              <a:t>b</a:t>
            </a:r>
            <a:r>
              <a:rPr lang="en-US" dirty="0">
                <a:solidFill>
                  <a:schemeClr val="tx1"/>
                </a:solidFill>
              </a:rPr>
              <a:t> is the </a:t>
            </a:r>
            <a:r>
              <a:rPr lang="en-US" i="1" dirty="0">
                <a:solidFill>
                  <a:schemeClr val="tx1"/>
                </a:solidFill>
              </a:rPr>
              <a:t>y</a:t>
            </a:r>
            <a:r>
              <a:rPr lang="en-US" dirty="0">
                <a:solidFill>
                  <a:schemeClr val="tx1"/>
                </a:solidFill>
              </a:rPr>
              <a:t>-intercept. The equation to represent the line is </a:t>
            </a:r>
            <a:r>
              <a:rPr lang="en-US" i="1" dirty="0">
                <a:solidFill>
                  <a:schemeClr val="tx1"/>
                </a:solidFill>
              </a:rPr>
              <a:t>f </a:t>
            </a:r>
            <a:r>
              <a:rPr lang="en-US" dirty="0">
                <a:solidFill>
                  <a:schemeClr val="tx1"/>
                </a:solidFill>
              </a:rPr>
              <a:t>(</a:t>
            </a:r>
            <a:r>
              <a:rPr lang="en-US" i="1" dirty="0">
                <a:solidFill>
                  <a:schemeClr val="tx1"/>
                </a:solidFill>
              </a:rPr>
              <a:t>x</a:t>
            </a:r>
            <a:r>
              <a:rPr lang="en-US" dirty="0">
                <a:solidFill>
                  <a:schemeClr val="tx1"/>
                </a:solidFill>
              </a:rPr>
              <a:t>) = 3</a:t>
            </a:r>
            <a:r>
              <a:rPr lang="en-US" i="1" dirty="0">
                <a:solidFill>
                  <a:schemeClr val="tx1"/>
                </a:solidFill>
              </a:rPr>
              <a:t>x</a:t>
            </a:r>
            <a:r>
              <a:rPr lang="en-US" dirty="0">
                <a:solidFill>
                  <a:schemeClr val="tx1"/>
                </a:solidFill>
              </a:rPr>
              <a:t> – 4. Check the equation by evaluating it at the values of </a:t>
            </a:r>
            <a:r>
              <a:rPr lang="en-US" i="1" dirty="0">
                <a:solidFill>
                  <a:schemeClr val="tx1"/>
                </a:solidFill>
              </a:rPr>
              <a:t>x</a:t>
            </a:r>
            <a:r>
              <a:rPr lang="en-US" dirty="0">
                <a:solidFill>
                  <a:schemeClr val="tx1"/>
                </a:solidFill>
              </a:rPr>
              <a:t> from previously identified points.</a:t>
            </a:r>
          </a:p>
          <a:p>
            <a:pPr lvl="2" algn="l"/>
            <a:r>
              <a:rPr lang="fr-FR" sz="2000" i="1" dirty="0">
                <a:solidFill>
                  <a:schemeClr val="tx1"/>
                </a:solidFill>
              </a:rPr>
              <a:t>x</a:t>
            </a:r>
            <a:r>
              <a:rPr lang="fr-FR" sz="2000" dirty="0">
                <a:solidFill>
                  <a:schemeClr val="tx1"/>
                </a:solidFill>
              </a:rPr>
              <a:t> = 0, </a:t>
            </a:r>
            <a:r>
              <a:rPr lang="fr-FR" sz="2000" i="1" dirty="0">
                <a:solidFill>
                  <a:schemeClr val="tx1"/>
                </a:solidFill>
              </a:rPr>
              <a:t>f</a:t>
            </a:r>
            <a:r>
              <a:rPr lang="fr-FR" sz="2000" dirty="0">
                <a:solidFill>
                  <a:schemeClr val="tx1"/>
                </a:solidFill>
              </a:rPr>
              <a:t> (0) = 3(0) – 4 = –4</a:t>
            </a:r>
          </a:p>
          <a:p>
            <a:pPr lvl="2" algn="l"/>
            <a:r>
              <a:rPr lang="fr-FR" sz="2000" i="1" dirty="0">
                <a:solidFill>
                  <a:schemeClr val="tx1"/>
                </a:solidFill>
              </a:rPr>
              <a:t>x</a:t>
            </a:r>
            <a:r>
              <a:rPr lang="fr-FR" sz="2000" dirty="0">
                <a:solidFill>
                  <a:schemeClr val="tx1"/>
                </a:solidFill>
              </a:rPr>
              <a:t> = 1, </a:t>
            </a:r>
            <a:r>
              <a:rPr lang="fr-FR" sz="2000" i="1" dirty="0">
                <a:solidFill>
                  <a:schemeClr val="tx1"/>
                </a:solidFill>
              </a:rPr>
              <a:t>f</a:t>
            </a:r>
            <a:r>
              <a:rPr lang="fr-FR" sz="2000" dirty="0">
                <a:solidFill>
                  <a:schemeClr val="tx1"/>
                </a:solidFill>
              </a:rPr>
              <a:t> (1) = 3(1) – 4 = –1</a:t>
            </a:r>
          </a:p>
          <a:p>
            <a:pPr lvl="2" algn="l"/>
            <a:r>
              <a:rPr lang="fr-FR" sz="2000" i="1" dirty="0">
                <a:solidFill>
                  <a:schemeClr val="tx1"/>
                </a:solidFill>
              </a:rPr>
              <a:t>x</a:t>
            </a:r>
            <a:r>
              <a:rPr lang="fr-FR" sz="2000" dirty="0">
                <a:solidFill>
                  <a:schemeClr val="tx1"/>
                </a:solidFill>
              </a:rPr>
              <a:t> = 2, </a:t>
            </a:r>
            <a:r>
              <a:rPr lang="fr-FR" sz="2000" i="1" dirty="0">
                <a:solidFill>
                  <a:schemeClr val="tx1"/>
                </a:solidFill>
              </a:rPr>
              <a:t>f</a:t>
            </a:r>
            <a:r>
              <a:rPr lang="fr-FR" sz="2000" dirty="0">
                <a:solidFill>
                  <a:schemeClr val="tx1"/>
                </a:solidFill>
              </a:rPr>
              <a:t> (2) = 3(2) – 4 = 2</a:t>
            </a:r>
          </a:p>
          <a:p>
            <a:pPr marL="512064" lvl="1" algn="l"/>
            <a:r>
              <a:rPr lang="fr-FR" dirty="0">
                <a:solidFill>
                  <a:schemeClr val="tx1"/>
                </a:solidFill>
              </a:rPr>
              <a:t>The </a:t>
            </a:r>
            <a:r>
              <a:rPr lang="en-US" dirty="0" smtClean="0">
                <a:solidFill>
                  <a:schemeClr val="tx1"/>
                </a:solidFill>
              </a:rPr>
              <a:t>relationship can be represented using the equation </a:t>
            </a:r>
            <a:r>
              <a:rPr lang="en-US" i="1" dirty="0" smtClean="0">
                <a:solidFill>
                  <a:schemeClr val="tx1"/>
                </a:solidFill>
              </a:rPr>
              <a:t>f </a:t>
            </a:r>
            <a:r>
              <a:rPr lang="en-US" dirty="0" smtClean="0">
                <a:solidFill>
                  <a:schemeClr val="tx1"/>
                </a:solidFill>
              </a:rPr>
              <a:t>(</a:t>
            </a:r>
            <a:r>
              <a:rPr lang="en-US" i="1" dirty="0" smtClean="0">
                <a:solidFill>
                  <a:schemeClr val="tx1"/>
                </a:solidFill>
              </a:rPr>
              <a:t>x</a:t>
            </a:r>
            <a:r>
              <a:rPr lang="en-US" dirty="0" smtClean="0">
                <a:solidFill>
                  <a:schemeClr val="tx1"/>
                </a:solidFill>
              </a:rPr>
              <a:t>) = 3</a:t>
            </a:r>
            <a:r>
              <a:rPr lang="en-US" i="1" dirty="0" smtClean="0">
                <a:solidFill>
                  <a:schemeClr val="tx1"/>
                </a:solidFill>
              </a:rPr>
              <a:t>x</a:t>
            </a:r>
            <a:r>
              <a:rPr lang="en-US" dirty="0" smtClean="0">
                <a:solidFill>
                  <a:schemeClr val="tx1"/>
                </a:solidFill>
              </a:rPr>
              <a:t> – 4.</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dirty="0" smtClean="0"/>
              <a:t>3.6.2: Constructing Functions from Graphs and Tables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312005264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42110"/>
            <a:ext cx="7954546" cy="4997450"/>
          </a:xfrm>
        </p:spPr>
        <p:txBody>
          <a:bodyPr rtlCol="0"/>
          <a:lstStyle/>
          <a:p>
            <a:pPr eaLnBrk="1" fontAlgn="auto" hangingPunct="1">
              <a:spcAft>
                <a:spcPts val="0"/>
              </a:spcAft>
              <a:defRPr/>
            </a:pPr>
            <a:r>
              <a:rPr lang="en-US" sz="2800" b="1" dirty="0"/>
              <a:t>Introduction, </a:t>
            </a:r>
            <a:r>
              <a:rPr lang="en-US" sz="2800" b="1" i="1" dirty="0"/>
              <a:t>continued</a:t>
            </a:r>
          </a:p>
          <a:p>
            <a:r>
              <a:rPr lang="en-US" dirty="0" smtClean="0"/>
              <a:t>The </a:t>
            </a:r>
            <a:r>
              <a:rPr lang="en-US" dirty="0"/>
              <a:t>general form of a linear equation is </a:t>
            </a:r>
            <a:r>
              <a:rPr lang="en-US" i="1" dirty="0"/>
              <a:t>y</a:t>
            </a:r>
            <a:r>
              <a:rPr lang="en-US" dirty="0"/>
              <a:t> = </a:t>
            </a:r>
            <a:r>
              <a:rPr lang="en-US" i="1" dirty="0"/>
              <a:t>mx</a:t>
            </a:r>
            <a:r>
              <a:rPr lang="en-US" dirty="0"/>
              <a:t> + </a:t>
            </a:r>
            <a:r>
              <a:rPr lang="en-US" i="1" dirty="0"/>
              <a:t>b</a:t>
            </a:r>
            <a:r>
              <a:rPr lang="en-US" dirty="0"/>
              <a:t>, where </a:t>
            </a:r>
            <a:r>
              <a:rPr lang="en-US" i="1" dirty="0"/>
              <a:t>m</a:t>
            </a:r>
            <a:r>
              <a:rPr lang="en-US" dirty="0"/>
              <a:t> is the slope and </a:t>
            </a:r>
            <a:r>
              <a:rPr lang="en-US" i="1" dirty="0"/>
              <a:t>b</a:t>
            </a:r>
            <a:r>
              <a:rPr lang="en-US" dirty="0"/>
              <a:t> is the </a:t>
            </a:r>
            <a:r>
              <a:rPr lang="en-US" i="1" dirty="0"/>
              <a:t>y</a:t>
            </a:r>
            <a:r>
              <a:rPr lang="en-US" dirty="0"/>
              <a:t>-intercept. The </a:t>
            </a:r>
            <a:r>
              <a:rPr lang="en-US" i="1" dirty="0"/>
              <a:t>y</a:t>
            </a:r>
            <a:r>
              <a:rPr lang="en-US" dirty="0"/>
              <a:t>-intercept</a:t>
            </a:r>
            <a:r>
              <a:rPr lang="en-US" b="1" dirty="0"/>
              <a:t> </a:t>
            </a:r>
            <a:r>
              <a:rPr lang="en-US" dirty="0"/>
              <a:t>is the point at which the graph intersects the </a:t>
            </a:r>
            <a:r>
              <a:rPr lang="en-US" i="1" dirty="0"/>
              <a:t>y</a:t>
            </a:r>
            <a:r>
              <a:rPr lang="en-US" dirty="0"/>
              <a:t>-axis. To find the equation of a line, first find the slope, then replace </a:t>
            </a:r>
            <a:r>
              <a:rPr lang="en-US" i="1" dirty="0"/>
              <a:t>x</a:t>
            </a:r>
            <a:r>
              <a:rPr lang="en-US" dirty="0"/>
              <a:t> and </a:t>
            </a:r>
            <a:r>
              <a:rPr lang="en-US" i="1" dirty="0"/>
              <a:t>y</a:t>
            </a:r>
            <a:r>
              <a:rPr lang="en-US" dirty="0"/>
              <a:t> in the general equation with </a:t>
            </a:r>
            <a:r>
              <a:rPr lang="en-US" i="1" dirty="0"/>
              <a:t>x</a:t>
            </a:r>
            <a:r>
              <a:rPr lang="en-US" dirty="0"/>
              <a:t> and </a:t>
            </a:r>
            <a:r>
              <a:rPr lang="en-US" i="1" dirty="0"/>
              <a:t>y</a:t>
            </a:r>
            <a:r>
              <a:rPr lang="en-US" dirty="0"/>
              <a:t> from an ordered pair on the graph. Then, solve the equation for </a:t>
            </a:r>
            <a:r>
              <a:rPr lang="en-US" i="1" dirty="0"/>
              <a:t>b</a:t>
            </a:r>
            <a:r>
              <a:rPr lang="en-US" dirty="0"/>
              <a:t>.</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extLst>
      <p:ext uri="{BB962C8B-B14F-4D97-AF65-F5344CB8AC3E}">
        <p14:creationId xmlns:p14="http://schemas.microsoft.com/office/powerpoint/2010/main" val="301601037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2,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20</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pPr>
              <a:spcAft>
                <a:spcPts val="1200"/>
              </a:spcAft>
            </a:pPr>
            <a:r>
              <a:rPr lang="en-US" dirty="0"/>
              <a:t>A clothing store discounts items on a regular schedule. Each week, the price of </a:t>
            </a:r>
            <a:r>
              <a:rPr lang="en-US" dirty="0" smtClean="0"/>
              <a:t/>
            </a:r>
            <a:br>
              <a:rPr lang="en-US" dirty="0" smtClean="0"/>
            </a:br>
            <a:r>
              <a:rPr lang="en-US" dirty="0" smtClean="0"/>
              <a:t>an </a:t>
            </a:r>
            <a:r>
              <a:rPr lang="en-US" dirty="0"/>
              <a:t>item is reduced. The </a:t>
            </a:r>
            <a:r>
              <a:rPr lang="en-US" dirty="0" smtClean="0"/>
              <a:t/>
            </a:r>
            <a:br>
              <a:rPr lang="en-US" dirty="0" smtClean="0"/>
            </a:br>
            <a:r>
              <a:rPr lang="en-US" dirty="0" smtClean="0"/>
              <a:t>prices </a:t>
            </a:r>
            <a:r>
              <a:rPr lang="en-US" dirty="0"/>
              <a:t>for one item are in </a:t>
            </a:r>
            <a:r>
              <a:rPr lang="en-US" dirty="0" smtClean="0"/>
              <a:t/>
            </a:r>
            <a:br>
              <a:rPr lang="en-US" dirty="0" smtClean="0"/>
            </a:br>
            <a:r>
              <a:rPr lang="en-US" dirty="0" smtClean="0"/>
              <a:t>the </a:t>
            </a:r>
            <a:r>
              <a:rPr lang="en-US" dirty="0"/>
              <a:t>table </a:t>
            </a:r>
            <a:r>
              <a:rPr lang="en-US" dirty="0" smtClean="0"/>
              <a:t>to the right. </a:t>
            </a:r>
            <a:br>
              <a:rPr lang="en-US" dirty="0" smtClean="0"/>
            </a:br>
            <a:r>
              <a:rPr lang="en-US" dirty="0" smtClean="0"/>
              <a:t>Week </a:t>
            </a:r>
            <a:r>
              <a:rPr lang="en-US" dirty="0"/>
              <a:t>0 is the starting </a:t>
            </a:r>
            <a:r>
              <a:rPr lang="en-US" dirty="0" smtClean="0"/>
              <a:t/>
            </a:r>
            <a:br>
              <a:rPr lang="en-US" dirty="0" smtClean="0"/>
            </a:br>
            <a:r>
              <a:rPr lang="en-US" dirty="0" smtClean="0"/>
              <a:t>price </a:t>
            </a:r>
            <a:r>
              <a:rPr lang="en-US" dirty="0"/>
              <a:t>of the item</a:t>
            </a:r>
            <a:r>
              <a:rPr lang="en-US" dirty="0" smtClean="0"/>
              <a:t>.</a:t>
            </a:r>
            <a:endParaRPr lang="en-US" dirty="0"/>
          </a:p>
          <a:p>
            <a:r>
              <a:rPr lang="en-US" dirty="0"/>
              <a:t>Determine a linear or exponential equation that represents the relationship between the week and the price of the item.</a:t>
            </a:r>
          </a:p>
          <a:p>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21</a:t>
            </a:fld>
            <a:endParaRPr lang="en-US" dirty="0"/>
          </a:p>
        </p:txBody>
      </p:sp>
      <p:sp>
        <p:nvSpPr>
          <p:cNvPr id="3" name="Footer Placeholder 2"/>
          <p:cNvSpPr>
            <a:spLocks noGrp="1"/>
          </p:cNvSpPr>
          <p:nvPr>
            <p:ph type="ftr" sz="quarter" idx="13"/>
          </p:nvPr>
        </p:nvSpPr>
        <p:spPr/>
        <p:txBody>
          <a:bodyPr/>
          <a:lstStyle/>
          <a:p>
            <a:pPr>
              <a:defRPr/>
            </a:pPr>
            <a:r>
              <a:rPr lang="en-US" smtClean="0"/>
              <a:t>3.6.2: Constructing Functions from Graphs and Tables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0435352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682357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321944287"/>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382515127"/>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86998369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339979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1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40833417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67558729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1" name="Equation" r:id="rId11" imgW="190500" imgH="330200" progId="Equation.DSMT4">
                  <p:embed/>
                </p:oleObj>
              </mc:Choice>
              <mc:Fallback>
                <p:oleObj name="Equation" r:id="rId11"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821693582"/>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2" name="Equation" r:id="rId12" imgW="190500" imgH="330200" progId="Equation.DSMT4">
                  <p:embed/>
                </p:oleObj>
              </mc:Choice>
              <mc:Fallback>
                <p:oleObj name="Equation" r:id="rId12"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582149752"/>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3" name="Equation" r:id="rId13" imgW="190500" imgH="330200" progId="Equation.DSMT4">
                  <p:embed/>
                </p:oleObj>
              </mc:Choice>
              <mc:Fallback>
                <p:oleObj name="Equation" r:id="rId13"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693012490"/>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4" name="Equation" r:id="rId14" imgW="190500" imgH="330200" progId="Equation.DSMT4">
                  <p:embed/>
                </p:oleObj>
              </mc:Choice>
              <mc:Fallback>
                <p:oleObj name="Equation" r:id="rId14"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88741155"/>
              </p:ext>
            </p:extLst>
          </p:nvPr>
        </p:nvGraphicFramePr>
        <p:xfrm>
          <a:off x="4361447" y="2242554"/>
          <a:ext cx="4104105" cy="1981200"/>
        </p:xfrm>
        <a:graphic>
          <a:graphicData uri="http://schemas.openxmlformats.org/drawingml/2006/table">
            <a:tbl>
              <a:tblPr firstRow="1" bandRow="1">
                <a:tableStyleId>{5940675A-B579-460E-94D1-54222C63F5DA}</a:tableStyleId>
              </a:tblPr>
              <a:tblGrid>
                <a:gridCol w="1149684"/>
                <a:gridCol w="2954421"/>
              </a:tblGrid>
              <a:tr h="370840">
                <a:tc>
                  <a:txBody>
                    <a:bodyPr/>
                    <a:lstStyle/>
                    <a:p>
                      <a:pPr algn="ctr"/>
                      <a:r>
                        <a:rPr lang="en-US" sz="2000" b="1" dirty="0" smtClean="0">
                          <a:latin typeface="Arial"/>
                          <a:cs typeface="Arial"/>
                        </a:rPr>
                        <a:t>Week</a:t>
                      </a:r>
                      <a:endParaRPr lang="en-US" sz="2000" b="1" dirty="0">
                        <a:latin typeface="Arial"/>
                        <a:cs typeface="Arial"/>
                      </a:endParaRPr>
                    </a:p>
                  </a:txBody>
                  <a:tcPr>
                    <a:solidFill>
                      <a:schemeClr val="bg1">
                        <a:lumMod val="85000"/>
                      </a:schemeClr>
                    </a:solidFill>
                  </a:tcPr>
                </a:tc>
                <a:tc>
                  <a:txBody>
                    <a:bodyPr/>
                    <a:lstStyle/>
                    <a:p>
                      <a:pPr algn="ctr"/>
                      <a:r>
                        <a:rPr lang="en-US" sz="2000" b="1" dirty="0" smtClean="0">
                          <a:latin typeface="Arial"/>
                          <a:cs typeface="Arial"/>
                        </a:rPr>
                        <a:t>Price in dollars ($)</a:t>
                      </a:r>
                      <a:endParaRPr lang="en-US" sz="2000" b="1" dirty="0">
                        <a:latin typeface="Arial"/>
                        <a:cs typeface="Arial"/>
                      </a:endParaRPr>
                    </a:p>
                  </a:txBody>
                  <a:tcPr>
                    <a:solidFill>
                      <a:schemeClr val="bg1">
                        <a:lumMod val="85000"/>
                      </a:schemeClr>
                    </a:solidFill>
                  </a:tcPr>
                </a:tc>
              </a:tr>
              <a:tr h="370840">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100.00</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60.00</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36.00</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21.60</a:t>
                      </a:r>
                      <a:endParaRPr lang="en-US" sz="2000"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Create a graph of the data.</a:t>
            </a:r>
          </a:p>
          <a:p>
            <a:pPr lvl="1" algn="l"/>
            <a:r>
              <a:rPr lang="en-US" dirty="0">
                <a:solidFill>
                  <a:schemeClr val="tx1"/>
                </a:solidFill>
              </a:rPr>
              <a:t>Let the </a:t>
            </a:r>
            <a:r>
              <a:rPr lang="en-US" i="1" dirty="0">
                <a:solidFill>
                  <a:schemeClr val="tx1"/>
                </a:solidFill>
              </a:rPr>
              <a:t>x</a:t>
            </a:r>
            <a:r>
              <a:rPr lang="en-US" dirty="0">
                <a:solidFill>
                  <a:schemeClr val="tx1"/>
                </a:solidFill>
              </a:rPr>
              <a:t>-axis </a:t>
            </a:r>
            <a:r>
              <a:rPr lang="en-US" dirty="0" smtClean="0">
                <a:solidFill>
                  <a:schemeClr val="tx1"/>
                </a:solidFill>
              </a:rPr>
              <a:t/>
            </a:r>
            <a:br>
              <a:rPr lang="en-US" dirty="0" smtClean="0">
                <a:solidFill>
                  <a:schemeClr val="tx1"/>
                </a:solidFill>
              </a:rPr>
            </a:br>
            <a:r>
              <a:rPr lang="en-US" dirty="0" smtClean="0">
                <a:solidFill>
                  <a:schemeClr val="tx1"/>
                </a:solidFill>
              </a:rPr>
              <a:t>represent </a:t>
            </a:r>
            <a:r>
              <a:rPr lang="en-US" dirty="0">
                <a:solidFill>
                  <a:schemeClr val="tx1"/>
                </a:solidFill>
              </a:rPr>
              <a:t>the </a:t>
            </a:r>
            <a:r>
              <a:rPr lang="en-US" dirty="0" smtClean="0">
                <a:solidFill>
                  <a:schemeClr val="tx1"/>
                </a:solidFill>
              </a:rPr>
              <a:t/>
            </a:r>
            <a:br>
              <a:rPr lang="en-US" dirty="0" smtClean="0">
                <a:solidFill>
                  <a:schemeClr val="tx1"/>
                </a:solidFill>
              </a:rPr>
            </a:br>
            <a:r>
              <a:rPr lang="en-US" dirty="0" smtClean="0">
                <a:solidFill>
                  <a:schemeClr val="tx1"/>
                </a:solidFill>
              </a:rPr>
              <a:t>week</a:t>
            </a:r>
            <a:r>
              <a:rPr lang="en-US" dirty="0">
                <a:solidFill>
                  <a:schemeClr val="tx1"/>
                </a:solidFill>
              </a:rPr>
              <a:t>, and the </a:t>
            </a:r>
            <a:r>
              <a:rPr lang="en-US" dirty="0" smtClean="0">
                <a:solidFill>
                  <a:schemeClr val="tx1"/>
                </a:solidFill>
              </a:rPr>
              <a:t/>
            </a:r>
            <a:br>
              <a:rPr lang="en-US" dirty="0" smtClean="0">
                <a:solidFill>
                  <a:schemeClr val="tx1"/>
                </a:solidFill>
              </a:rPr>
            </a:br>
            <a:r>
              <a:rPr lang="en-US" i="1" dirty="0" smtClean="0">
                <a:solidFill>
                  <a:schemeClr val="tx1"/>
                </a:solidFill>
              </a:rPr>
              <a:t>y</a:t>
            </a:r>
            <a:r>
              <a:rPr lang="en-US" dirty="0">
                <a:solidFill>
                  <a:schemeClr val="tx1"/>
                </a:solidFill>
              </a:rPr>
              <a:t>-axis represent </a:t>
            </a:r>
            <a:r>
              <a:rPr lang="en-US" dirty="0" smtClean="0">
                <a:solidFill>
                  <a:schemeClr val="tx1"/>
                </a:solidFill>
              </a:rPr>
              <a:t/>
            </a:r>
            <a:br>
              <a:rPr lang="en-US" dirty="0" smtClean="0">
                <a:solidFill>
                  <a:schemeClr val="tx1"/>
                </a:solidFill>
              </a:rPr>
            </a:br>
            <a:r>
              <a:rPr lang="en-US" dirty="0" smtClean="0">
                <a:solidFill>
                  <a:schemeClr val="tx1"/>
                </a:solidFill>
              </a:rPr>
              <a:t>the </a:t>
            </a:r>
            <a:r>
              <a:rPr lang="en-US" dirty="0">
                <a:solidFill>
                  <a:schemeClr val="tx1"/>
                </a:solidFill>
              </a:rPr>
              <a:t>price </a:t>
            </a:r>
            <a:r>
              <a:rPr lang="en-US" dirty="0" smtClean="0">
                <a:solidFill>
                  <a:schemeClr val="tx1"/>
                </a:solidFill>
              </a:rPr>
              <a:t>in </a:t>
            </a:r>
            <a:r>
              <a:rPr lang="en-US" dirty="0">
                <a:solidFill>
                  <a:schemeClr val="tx1"/>
                </a:solidFill>
              </a:rPr>
              <a:t>dollars.</a:t>
            </a:r>
          </a:p>
          <a:p>
            <a:pPr lvl="1" algn="l"/>
            <a:endParaRPr lang="en-US" dirty="0" smtClean="0">
              <a:solidFill>
                <a:schemeClr val="tx1"/>
              </a:solidFill>
            </a:endParaRPr>
          </a:p>
          <a:p>
            <a:pPr lvl="1" algn="l"/>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pic>
        <p:nvPicPr>
          <p:cNvPr id="3" name="Picture 2" descr="8.pdf"/>
          <p:cNvPicPr>
            <a:picLocks noChangeAspect="1"/>
          </p:cNvPicPr>
          <p:nvPr/>
        </p:nvPicPr>
        <p:blipFill rotWithShape="1">
          <a:blip r:embed="rId2">
            <a:extLst>
              <a:ext uri="{28A0092B-C50C-407E-A947-70E740481C1C}">
                <a14:useLocalDpi xmlns:a14="http://schemas.microsoft.com/office/drawing/2010/main" val="0"/>
              </a:ext>
            </a:extLst>
          </a:blip>
          <a:srcRect l="1841" t="6174" r="5382" b="2237"/>
          <a:stretch/>
        </p:blipFill>
        <p:spPr>
          <a:xfrm>
            <a:off x="3905156" y="1688945"/>
            <a:ext cx="4392707" cy="4026055"/>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buFont typeface="+mj-lt"/>
              <a:buAutoNum type="arabicPeriod" startAt="2"/>
            </a:pPr>
            <a:r>
              <a:rPr lang="en-US" sz="2800" b="1" dirty="0">
                <a:solidFill>
                  <a:srgbClr val="660066"/>
                </a:solidFill>
              </a:rPr>
              <a:t>Determine if a linear or exponential equation could represent the data.</a:t>
            </a:r>
          </a:p>
          <a:p>
            <a:pPr marL="512064" lvl="1" algn="l"/>
            <a:r>
              <a:rPr lang="en-US" dirty="0">
                <a:solidFill>
                  <a:schemeClr val="tx1"/>
                </a:solidFill>
              </a:rPr>
              <a:t>The </a:t>
            </a:r>
            <a:r>
              <a:rPr lang="en-US" i="1" dirty="0">
                <a:solidFill>
                  <a:schemeClr val="tx1"/>
                </a:solidFill>
              </a:rPr>
              <a:t>x</a:t>
            </a:r>
            <a:r>
              <a:rPr lang="en-US" dirty="0">
                <a:solidFill>
                  <a:schemeClr val="tx1"/>
                </a:solidFill>
              </a:rPr>
              <a:t>-values of the points vary by 1. Look at the vertical distance between each pair of points. It appears to be decreasing, and is not remaining constant. An exponential equation could represent the data.</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Find the common ratio between the terms. </a:t>
            </a:r>
          </a:p>
          <a:p>
            <a:pPr lvl="1" algn="l"/>
            <a:r>
              <a:rPr lang="en-US" dirty="0">
                <a:solidFill>
                  <a:schemeClr val="tx1"/>
                </a:solidFill>
              </a:rPr>
              <a:t>The four points are at the </a:t>
            </a:r>
            <a:r>
              <a:rPr lang="en-US" i="1" dirty="0">
                <a:solidFill>
                  <a:schemeClr val="tx1"/>
                </a:solidFill>
              </a:rPr>
              <a:t>x</a:t>
            </a:r>
            <a:r>
              <a:rPr lang="en-US" dirty="0">
                <a:solidFill>
                  <a:schemeClr val="tx1"/>
                </a:solidFill>
              </a:rPr>
              <a:t>-values 0, 1, 2, and 3, so the </a:t>
            </a:r>
            <a:r>
              <a:rPr lang="en-US" i="1" dirty="0">
                <a:solidFill>
                  <a:schemeClr val="tx1"/>
                </a:solidFill>
              </a:rPr>
              <a:t>x</a:t>
            </a:r>
            <a:r>
              <a:rPr lang="en-US" dirty="0">
                <a:solidFill>
                  <a:schemeClr val="tx1"/>
                </a:solidFill>
              </a:rPr>
              <a:t>-values are each one unit apart. Look at the pattern of the </a:t>
            </a:r>
            <a:r>
              <a:rPr lang="en-US" i="1" dirty="0">
                <a:solidFill>
                  <a:schemeClr val="tx1"/>
                </a:solidFill>
              </a:rPr>
              <a:t>y</a:t>
            </a:r>
            <a:r>
              <a:rPr lang="en-US" dirty="0">
                <a:solidFill>
                  <a:schemeClr val="tx1"/>
                </a:solidFill>
              </a:rPr>
              <a:t>-values: 100, 60, 36, and 21.60. Divide each </a:t>
            </a:r>
            <a:r>
              <a:rPr lang="en-US" i="1" dirty="0">
                <a:solidFill>
                  <a:schemeClr val="tx1"/>
                </a:solidFill>
              </a:rPr>
              <a:t>y</a:t>
            </a:r>
            <a:r>
              <a:rPr lang="en-US" dirty="0">
                <a:solidFill>
                  <a:schemeClr val="tx1"/>
                </a:solidFill>
              </a:rPr>
              <a:t>-value by the previous </a:t>
            </a:r>
            <a:r>
              <a:rPr lang="en-US" i="1" dirty="0">
                <a:solidFill>
                  <a:schemeClr val="tx1"/>
                </a:solidFill>
              </a:rPr>
              <a:t>y</a:t>
            </a:r>
            <a:r>
              <a:rPr lang="en-US" dirty="0">
                <a:solidFill>
                  <a:schemeClr val="tx1"/>
                </a:solidFill>
              </a:rPr>
              <a:t>-value to identify the common ratio.</a:t>
            </a:r>
          </a:p>
          <a:p>
            <a:pPr lvl="1" algn="l"/>
            <a:r>
              <a:rPr lang="en-US" dirty="0" smtClean="0">
                <a:solidFill>
                  <a:srgbClr val="000000"/>
                </a:solidFill>
              </a:rPr>
              <a:t> </a:t>
            </a: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endParaRPr lang="en-US" sz="2800" b="1" i="1" baseline="30000" dirty="0" smtClean="0">
              <a:solidFill>
                <a:srgbClr val="000090"/>
              </a:solidFill>
            </a:endParaRPr>
          </a:p>
          <a:p>
            <a:endParaRPr lang="en-US" sz="2800" b="1" i="1" baseline="30000" dirty="0">
              <a:solidFill>
                <a:srgbClr val="000090"/>
              </a:solidFill>
            </a:endParaRPr>
          </a:p>
          <a:p>
            <a:pPr lvl="1" algn="l"/>
            <a:r>
              <a:rPr lang="en-US" dirty="0">
                <a:solidFill>
                  <a:schemeClr val="tx1"/>
                </a:solidFill>
              </a:rPr>
              <a:t>The common ratio </a:t>
            </a:r>
            <a:r>
              <a:rPr lang="en-US">
                <a:solidFill>
                  <a:schemeClr val="tx1"/>
                </a:solidFill>
              </a:rPr>
              <a:t>is </a:t>
            </a:r>
            <a:r>
              <a:rPr lang="en-US" smtClean="0">
                <a:solidFill>
                  <a:schemeClr val="tx1"/>
                </a:solidFill>
              </a:rPr>
              <a:t>0.60.</a:t>
            </a:r>
            <a:endParaRPr lang="en-US" dirty="0">
              <a:solidFill>
                <a:schemeClr val="tx1"/>
              </a:solidFill>
            </a:endParaRPr>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969847956"/>
              </p:ext>
            </p:extLst>
          </p:nvPr>
        </p:nvGraphicFramePr>
        <p:xfrm>
          <a:off x="2612699" y="1396997"/>
          <a:ext cx="3970421" cy="3348792"/>
        </p:xfrm>
        <a:graphic>
          <a:graphicData uri="http://schemas.openxmlformats.org/drawingml/2006/table">
            <a:tbl>
              <a:tblPr firstRow="1" bandRow="1">
                <a:tableStyleId>{5940675A-B579-460E-94D1-54222C63F5DA}</a:tableStyleId>
              </a:tblPr>
              <a:tblGrid>
                <a:gridCol w="1296737"/>
                <a:gridCol w="2673684"/>
              </a:tblGrid>
              <a:tr h="260687">
                <a:tc>
                  <a:txBody>
                    <a:bodyPr/>
                    <a:lstStyle/>
                    <a:p>
                      <a:pPr algn="ctr"/>
                      <a:r>
                        <a:rPr lang="en-US" sz="2200" b="1" i="1" dirty="0" smtClean="0">
                          <a:latin typeface="Arial"/>
                          <a:cs typeface="Arial"/>
                        </a:rPr>
                        <a:t>y</a:t>
                      </a:r>
                      <a:endParaRPr lang="en-US" sz="2200" b="1" i="1" dirty="0">
                        <a:latin typeface="Arial"/>
                        <a:cs typeface="Arial"/>
                      </a:endParaRPr>
                    </a:p>
                  </a:txBody>
                  <a:tcPr anchor="ctr">
                    <a:solidFill>
                      <a:schemeClr val="bg1">
                        <a:lumMod val="85000"/>
                      </a:schemeClr>
                    </a:solidFill>
                  </a:tcPr>
                </a:tc>
                <a:tc>
                  <a:txBody>
                    <a:bodyPr/>
                    <a:lstStyle/>
                    <a:p>
                      <a:pPr algn="ctr"/>
                      <a:r>
                        <a:rPr lang="en-US" sz="2200" b="1" i="0" dirty="0" smtClean="0">
                          <a:latin typeface="Arial"/>
                          <a:cs typeface="Arial"/>
                        </a:rPr>
                        <a:t>Ratio</a:t>
                      </a:r>
                      <a:endParaRPr lang="en-US" sz="2200" b="1" i="0" dirty="0">
                        <a:latin typeface="Arial"/>
                        <a:cs typeface="Arial"/>
                      </a:endParaRPr>
                    </a:p>
                  </a:txBody>
                  <a:tcPr anchor="ctr">
                    <a:solidFill>
                      <a:schemeClr val="bg1">
                        <a:lumMod val="85000"/>
                      </a:schemeClr>
                    </a:solidFill>
                  </a:tcPr>
                </a:tc>
              </a:tr>
              <a:tr h="229138">
                <a:tc>
                  <a:txBody>
                    <a:bodyPr/>
                    <a:lstStyle/>
                    <a:p>
                      <a:pPr algn="ctr"/>
                      <a:r>
                        <a:rPr lang="en-US" sz="2200" dirty="0" smtClean="0">
                          <a:latin typeface="Arial"/>
                          <a:cs typeface="Arial"/>
                        </a:rPr>
                        <a:t>100</a:t>
                      </a:r>
                      <a:endParaRPr lang="en-US" sz="2200" dirty="0">
                        <a:latin typeface="Arial"/>
                        <a:cs typeface="Arial"/>
                      </a:endParaRPr>
                    </a:p>
                  </a:txBody>
                  <a:tcPr anchor="ctr">
                    <a:solidFill>
                      <a:schemeClr val="bg1"/>
                    </a:solidFill>
                  </a:tcPr>
                </a:tc>
                <a:tc>
                  <a:txBody>
                    <a:bodyPr/>
                    <a:lstStyle/>
                    <a:p>
                      <a:pPr algn="ctr"/>
                      <a:endParaRPr lang="en-US" sz="2200" dirty="0">
                        <a:latin typeface="Arial"/>
                        <a:cs typeface="Arial"/>
                      </a:endParaRPr>
                    </a:p>
                  </a:txBody>
                  <a:tcPr anchor="ctr">
                    <a:solidFill>
                      <a:schemeClr val="bg1"/>
                    </a:solidFill>
                  </a:tcPr>
                </a:tc>
              </a:tr>
              <a:tr h="824300">
                <a:tc>
                  <a:txBody>
                    <a:bodyPr/>
                    <a:lstStyle/>
                    <a:p>
                      <a:pPr algn="ctr"/>
                      <a:r>
                        <a:rPr lang="en-US" sz="2200" dirty="0" smtClean="0">
                          <a:latin typeface="Arial"/>
                          <a:cs typeface="Arial"/>
                        </a:rPr>
                        <a:t>60</a:t>
                      </a:r>
                      <a:endParaRPr lang="en-US" sz="2200" dirty="0">
                        <a:latin typeface="Arial"/>
                        <a:cs typeface="Arial"/>
                      </a:endParaRPr>
                    </a:p>
                  </a:txBody>
                  <a:tcPr anchor="ctr">
                    <a:solidFill>
                      <a:schemeClr val="bg1"/>
                    </a:solidFill>
                  </a:tcPr>
                </a:tc>
                <a:tc>
                  <a:txBody>
                    <a:bodyPr/>
                    <a:lstStyle/>
                    <a:p>
                      <a:pPr algn="ctr"/>
                      <a:endParaRPr lang="en-US" sz="2200" dirty="0">
                        <a:latin typeface="Arial"/>
                        <a:cs typeface="Arial"/>
                      </a:endParaRPr>
                    </a:p>
                  </a:txBody>
                  <a:tcPr anchor="ctr">
                    <a:solidFill>
                      <a:schemeClr val="bg1"/>
                    </a:solidFill>
                  </a:tcPr>
                </a:tc>
              </a:tr>
              <a:tr h="855579">
                <a:tc>
                  <a:txBody>
                    <a:bodyPr/>
                    <a:lstStyle/>
                    <a:p>
                      <a:pPr algn="ctr"/>
                      <a:r>
                        <a:rPr lang="en-US" sz="2200" dirty="0" smtClean="0">
                          <a:latin typeface="Arial"/>
                          <a:cs typeface="Arial"/>
                        </a:rPr>
                        <a:t>36</a:t>
                      </a:r>
                      <a:endParaRPr lang="en-US" sz="2200" dirty="0">
                        <a:latin typeface="Arial"/>
                        <a:cs typeface="Arial"/>
                      </a:endParaRPr>
                    </a:p>
                  </a:txBody>
                  <a:tcPr anchor="ctr">
                    <a:solidFill>
                      <a:schemeClr val="bg1"/>
                    </a:solidFill>
                  </a:tcPr>
                </a:tc>
                <a:tc>
                  <a:txBody>
                    <a:bodyPr/>
                    <a:lstStyle/>
                    <a:p>
                      <a:pPr algn="ctr"/>
                      <a:endParaRPr lang="en-US" sz="2200" dirty="0">
                        <a:latin typeface="Arial"/>
                        <a:cs typeface="Arial"/>
                      </a:endParaRPr>
                    </a:p>
                  </a:txBody>
                  <a:tcPr anchor="ctr">
                    <a:solidFill>
                      <a:schemeClr val="bg1"/>
                    </a:solidFill>
                  </a:tcPr>
                </a:tc>
              </a:tr>
              <a:tr h="815473">
                <a:tc>
                  <a:txBody>
                    <a:bodyPr/>
                    <a:lstStyle/>
                    <a:p>
                      <a:pPr algn="ctr"/>
                      <a:r>
                        <a:rPr lang="en-US" sz="2200" dirty="0" smtClean="0">
                          <a:latin typeface="Arial"/>
                          <a:cs typeface="Arial"/>
                        </a:rPr>
                        <a:t>21.6</a:t>
                      </a:r>
                      <a:endParaRPr lang="en-US" sz="2200" dirty="0">
                        <a:latin typeface="Arial"/>
                        <a:cs typeface="Arial"/>
                      </a:endParaRPr>
                    </a:p>
                  </a:txBody>
                  <a:tcPr anchor="ctr">
                    <a:solidFill>
                      <a:schemeClr val="bg1"/>
                    </a:solidFill>
                  </a:tcPr>
                </a:tc>
                <a:tc>
                  <a:txBody>
                    <a:bodyPr/>
                    <a:lstStyle/>
                    <a:p>
                      <a:pPr algn="ctr"/>
                      <a:endParaRPr lang="en-US" sz="2200" dirty="0">
                        <a:latin typeface="Arial"/>
                        <a:cs typeface="Arial"/>
                      </a:endParaRPr>
                    </a:p>
                  </a:txBody>
                  <a:tcPr anchor="ctr">
                    <a:solidFill>
                      <a:schemeClr val="bg1"/>
                    </a:solidFill>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461619208"/>
              </p:ext>
            </p:extLst>
          </p:nvPr>
        </p:nvGraphicFramePr>
        <p:xfrm>
          <a:off x="4608513" y="2303463"/>
          <a:ext cx="1273175" cy="723900"/>
        </p:xfrm>
        <a:graphic>
          <a:graphicData uri="http://schemas.openxmlformats.org/presentationml/2006/ole">
            <mc:AlternateContent xmlns:mc="http://schemas.openxmlformats.org/markup-compatibility/2006">
              <mc:Choice xmlns:v="urn:schemas-microsoft-com:vml" Requires="v">
                <p:oleObj spid="_x0000_s93205" name="Equation" r:id="rId3" imgW="1409700" imgH="800100" progId="Equation.DSMT4">
                  <p:embed/>
                </p:oleObj>
              </mc:Choice>
              <mc:Fallback>
                <p:oleObj name="Equation" r:id="rId3" imgW="1409700" imgH="800100" progId="Equation.DSMT4">
                  <p:embed/>
                  <p:pic>
                    <p:nvPicPr>
                      <p:cNvPr id="0" name=""/>
                      <p:cNvPicPr/>
                      <p:nvPr/>
                    </p:nvPicPr>
                    <p:blipFill>
                      <a:blip r:embed="rId4"/>
                      <a:stretch>
                        <a:fillRect/>
                      </a:stretch>
                    </p:blipFill>
                    <p:spPr>
                      <a:xfrm>
                        <a:off x="4608513" y="2303463"/>
                        <a:ext cx="1273175" cy="7239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437903001"/>
              </p:ext>
            </p:extLst>
          </p:nvPr>
        </p:nvGraphicFramePr>
        <p:xfrm>
          <a:off x="4670425" y="3138488"/>
          <a:ext cx="1149350" cy="723900"/>
        </p:xfrm>
        <a:graphic>
          <a:graphicData uri="http://schemas.openxmlformats.org/presentationml/2006/ole">
            <mc:AlternateContent xmlns:mc="http://schemas.openxmlformats.org/markup-compatibility/2006">
              <mc:Choice xmlns:v="urn:schemas-microsoft-com:vml" Requires="v">
                <p:oleObj spid="_x0000_s93206" name="Equation" r:id="rId5" imgW="1270000" imgH="800100" progId="Equation.DSMT4">
                  <p:embed/>
                </p:oleObj>
              </mc:Choice>
              <mc:Fallback>
                <p:oleObj name="Equation" r:id="rId5" imgW="1270000" imgH="800100" progId="Equation.DSMT4">
                  <p:embed/>
                  <p:pic>
                    <p:nvPicPr>
                      <p:cNvPr id="0" name=""/>
                      <p:cNvPicPr/>
                      <p:nvPr/>
                    </p:nvPicPr>
                    <p:blipFill>
                      <a:blip r:embed="rId6"/>
                      <a:stretch>
                        <a:fillRect/>
                      </a:stretch>
                    </p:blipFill>
                    <p:spPr>
                      <a:xfrm>
                        <a:off x="4670425" y="3138488"/>
                        <a:ext cx="1149350" cy="7239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36238454"/>
              </p:ext>
            </p:extLst>
          </p:nvPr>
        </p:nvGraphicFramePr>
        <p:xfrm>
          <a:off x="4556125" y="3968750"/>
          <a:ext cx="1377950" cy="723900"/>
        </p:xfrm>
        <a:graphic>
          <a:graphicData uri="http://schemas.openxmlformats.org/presentationml/2006/ole">
            <mc:AlternateContent xmlns:mc="http://schemas.openxmlformats.org/markup-compatibility/2006">
              <mc:Choice xmlns:v="urn:schemas-microsoft-com:vml" Requires="v">
                <p:oleObj spid="_x0000_s93207" name="Equation" r:id="rId7" imgW="1524000" imgH="800100" progId="Equation.DSMT4">
                  <p:embed/>
                </p:oleObj>
              </mc:Choice>
              <mc:Fallback>
                <p:oleObj name="Equation" r:id="rId7" imgW="1524000" imgH="800100" progId="Equation.DSMT4">
                  <p:embed/>
                  <p:pic>
                    <p:nvPicPr>
                      <p:cNvPr id="0" name=""/>
                      <p:cNvPicPr/>
                      <p:nvPr/>
                    </p:nvPicPr>
                    <p:blipFill>
                      <a:blip r:embed="rId8"/>
                      <a:stretch>
                        <a:fillRect/>
                      </a:stretch>
                    </p:blipFill>
                    <p:spPr>
                      <a:xfrm>
                        <a:off x="4556125" y="3968750"/>
                        <a:ext cx="1377950" cy="723900"/>
                      </a:xfrm>
                      <a:prstGeom prst="rect">
                        <a:avLst/>
                      </a:prstGeom>
                    </p:spPr>
                  </p:pic>
                </p:oleObj>
              </mc:Fallback>
            </mc:AlternateContent>
          </a:graphicData>
        </a:graphic>
      </p:graphicFrame>
    </p:spTree>
    <p:extLst>
      <p:ext uri="{BB962C8B-B14F-4D97-AF65-F5344CB8AC3E}">
        <p14:creationId xmlns:p14="http://schemas.microsoft.com/office/powerpoint/2010/main" val="25045069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buFont typeface="+mj-lt"/>
              <a:buAutoNum type="arabicPeriod" startAt="4"/>
            </a:pPr>
            <a:r>
              <a:rPr lang="en-US" sz="2800" b="1" dirty="0" smtClean="0">
                <a:solidFill>
                  <a:srgbClr val="660066"/>
                </a:solidFill>
              </a:rPr>
              <a:t>Use </a:t>
            </a:r>
            <a:r>
              <a:rPr lang="en-US" sz="2800" b="1" dirty="0">
                <a:solidFill>
                  <a:srgbClr val="660066"/>
                </a:solidFill>
              </a:rPr>
              <a:t>the value of the equation at </a:t>
            </a:r>
            <a:r>
              <a:rPr lang="en-US" sz="2800" b="1" i="1" dirty="0">
                <a:solidFill>
                  <a:srgbClr val="660066"/>
                </a:solidFill>
              </a:rPr>
              <a:t>x</a:t>
            </a:r>
            <a:r>
              <a:rPr lang="en-US" sz="2800" b="1" dirty="0">
                <a:solidFill>
                  <a:srgbClr val="660066"/>
                </a:solidFill>
              </a:rPr>
              <a:t> = 0 and the common ratio to write an equation to represent the relationship.</a:t>
            </a:r>
          </a:p>
          <a:p>
            <a:pPr marL="512064" lvl="1" algn="l"/>
            <a:r>
              <a:rPr lang="en-US" dirty="0">
                <a:solidFill>
                  <a:srgbClr val="000000"/>
                </a:solidFill>
              </a:rPr>
              <a:t>At week 0, the price is $100. The common ratio is 0.60. An equation to represent the relationship is </a:t>
            </a:r>
            <a:r>
              <a:rPr lang="en-US" dirty="0" smtClean="0">
                <a:solidFill>
                  <a:srgbClr val="000000"/>
                </a:solidFill>
              </a:rPr>
              <a:t/>
            </a:r>
            <a:br>
              <a:rPr lang="en-US" dirty="0" smtClean="0">
                <a:solidFill>
                  <a:srgbClr val="000000"/>
                </a:solidFill>
              </a:rPr>
            </a:br>
            <a:r>
              <a:rPr lang="en-US" i="1" dirty="0" smtClean="0">
                <a:solidFill>
                  <a:srgbClr val="000000"/>
                </a:solidFill>
              </a:rPr>
              <a:t>f</a:t>
            </a:r>
            <a:r>
              <a:rPr lang="en-US" i="1" dirty="0">
                <a:solidFill>
                  <a:srgbClr val="000000"/>
                </a:solidFill>
              </a:rPr>
              <a:t> </a:t>
            </a:r>
            <a:r>
              <a:rPr lang="en-US" dirty="0">
                <a:solidFill>
                  <a:srgbClr val="000000"/>
                </a:solidFill>
              </a:rPr>
              <a:t>(</a:t>
            </a:r>
            <a:r>
              <a:rPr lang="en-US" i="1" dirty="0">
                <a:solidFill>
                  <a:srgbClr val="000000"/>
                </a:solidFill>
              </a:rPr>
              <a:t>x</a:t>
            </a:r>
            <a:r>
              <a:rPr lang="en-US" dirty="0">
                <a:solidFill>
                  <a:srgbClr val="000000"/>
                </a:solidFill>
              </a:rPr>
              <a:t>) = 100 • (0.60)</a:t>
            </a:r>
            <a:r>
              <a:rPr lang="en-US" i="1" baseline="30000" dirty="0">
                <a:solidFill>
                  <a:srgbClr val="000000"/>
                </a:solidFill>
              </a:rPr>
              <a:t>x</a:t>
            </a:r>
            <a:r>
              <a:rPr lang="en-US" dirty="0">
                <a:solidFill>
                  <a:srgbClr val="000000"/>
                </a:solidFill>
              </a:rPr>
              <a:t>. Evaluate the equation at the given values of </a:t>
            </a:r>
            <a:r>
              <a:rPr lang="en-US" i="1" dirty="0">
                <a:solidFill>
                  <a:srgbClr val="000000"/>
                </a:solidFill>
              </a:rPr>
              <a:t>x</a:t>
            </a:r>
            <a:r>
              <a:rPr lang="en-US" dirty="0">
                <a:solidFill>
                  <a:srgbClr val="000000"/>
                </a:solidFill>
              </a:rPr>
              <a:t> to check the equation.</a:t>
            </a:r>
          </a:p>
          <a:p>
            <a:pPr lvl="2" algn="l"/>
            <a:r>
              <a:rPr lang="fr-FR" sz="2000" i="1" dirty="0">
                <a:solidFill>
                  <a:srgbClr val="000000"/>
                </a:solidFill>
              </a:rPr>
              <a:t>x</a:t>
            </a:r>
            <a:r>
              <a:rPr lang="fr-FR" sz="2000" dirty="0">
                <a:solidFill>
                  <a:srgbClr val="000000"/>
                </a:solidFill>
              </a:rPr>
              <a:t> = 0, </a:t>
            </a:r>
            <a:r>
              <a:rPr lang="fr-FR" sz="2000" i="1" dirty="0">
                <a:solidFill>
                  <a:srgbClr val="000000"/>
                </a:solidFill>
              </a:rPr>
              <a:t>f</a:t>
            </a:r>
            <a:r>
              <a:rPr lang="fr-FR" sz="2000" dirty="0">
                <a:solidFill>
                  <a:srgbClr val="000000"/>
                </a:solidFill>
              </a:rPr>
              <a:t> (0) = 100 • (0.60)</a:t>
            </a:r>
            <a:r>
              <a:rPr lang="fr-FR" sz="2000" baseline="30000" dirty="0">
                <a:solidFill>
                  <a:srgbClr val="000000"/>
                </a:solidFill>
              </a:rPr>
              <a:t>0</a:t>
            </a:r>
            <a:r>
              <a:rPr lang="fr-FR" sz="2000" dirty="0">
                <a:solidFill>
                  <a:srgbClr val="000000"/>
                </a:solidFill>
              </a:rPr>
              <a:t> = 100</a:t>
            </a:r>
          </a:p>
          <a:p>
            <a:pPr lvl="2" algn="l"/>
            <a:r>
              <a:rPr lang="fr-FR" sz="2000" i="1" dirty="0">
                <a:solidFill>
                  <a:srgbClr val="000000"/>
                </a:solidFill>
              </a:rPr>
              <a:t>x</a:t>
            </a:r>
            <a:r>
              <a:rPr lang="fr-FR" sz="2000" dirty="0">
                <a:solidFill>
                  <a:srgbClr val="000000"/>
                </a:solidFill>
              </a:rPr>
              <a:t> = 1, </a:t>
            </a:r>
            <a:r>
              <a:rPr lang="fr-FR" sz="2000" i="1" dirty="0">
                <a:solidFill>
                  <a:srgbClr val="000000"/>
                </a:solidFill>
              </a:rPr>
              <a:t>f</a:t>
            </a:r>
            <a:r>
              <a:rPr lang="fr-FR" sz="2000" dirty="0">
                <a:solidFill>
                  <a:srgbClr val="000000"/>
                </a:solidFill>
              </a:rPr>
              <a:t> (1) = 100 • (0.60)</a:t>
            </a:r>
            <a:r>
              <a:rPr lang="fr-FR" sz="2000" baseline="30000" dirty="0">
                <a:solidFill>
                  <a:srgbClr val="000000"/>
                </a:solidFill>
              </a:rPr>
              <a:t>1</a:t>
            </a:r>
            <a:r>
              <a:rPr lang="fr-FR" sz="2000" dirty="0">
                <a:solidFill>
                  <a:srgbClr val="000000"/>
                </a:solidFill>
              </a:rPr>
              <a:t> = 60</a:t>
            </a:r>
          </a:p>
          <a:p>
            <a:pPr lvl="2" algn="l"/>
            <a:r>
              <a:rPr lang="fr-FR" sz="2000" i="1" dirty="0">
                <a:solidFill>
                  <a:srgbClr val="000000"/>
                </a:solidFill>
              </a:rPr>
              <a:t>x</a:t>
            </a:r>
            <a:r>
              <a:rPr lang="fr-FR" sz="2000" dirty="0">
                <a:solidFill>
                  <a:srgbClr val="000000"/>
                </a:solidFill>
              </a:rPr>
              <a:t> = 2, </a:t>
            </a:r>
            <a:r>
              <a:rPr lang="fr-FR" sz="2000" i="1" dirty="0">
                <a:solidFill>
                  <a:srgbClr val="000000"/>
                </a:solidFill>
              </a:rPr>
              <a:t>f</a:t>
            </a:r>
            <a:r>
              <a:rPr lang="fr-FR" sz="2000" dirty="0">
                <a:solidFill>
                  <a:srgbClr val="000000"/>
                </a:solidFill>
              </a:rPr>
              <a:t> (2) = 100 • (0.60)</a:t>
            </a:r>
            <a:r>
              <a:rPr lang="fr-FR" sz="2000" baseline="30000" dirty="0">
                <a:solidFill>
                  <a:srgbClr val="000000"/>
                </a:solidFill>
              </a:rPr>
              <a:t>2</a:t>
            </a:r>
            <a:r>
              <a:rPr lang="fr-FR" sz="2000" dirty="0">
                <a:solidFill>
                  <a:srgbClr val="000000"/>
                </a:solidFill>
              </a:rPr>
              <a:t> = 36</a:t>
            </a:r>
          </a:p>
          <a:p>
            <a:pPr lvl="2" algn="l"/>
            <a:r>
              <a:rPr lang="fr-FR" sz="2000" i="1" dirty="0">
                <a:solidFill>
                  <a:srgbClr val="000000"/>
                </a:solidFill>
              </a:rPr>
              <a:t>x</a:t>
            </a:r>
            <a:r>
              <a:rPr lang="fr-FR" sz="2000" dirty="0">
                <a:solidFill>
                  <a:srgbClr val="000000"/>
                </a:solidFill>
              </a:rPr>
              <a:t> = 3, </a:t>
            </a:r>
            <a:r>
              <a:rPr lang="fr-FR" sz="2000" i="1" dirty="0">
                <a:solidFill>
                  <a:srgbClr val="000000"/>
                </a:solidFill>
              </a:rPr>
              <a:t>f</a:t>
            </a:r>
            <a:r>
              <a:rPr lang="fr-FR" sz="2000" dirty="0">
                <a:solidFill>
                  <a:srgbClr val="000000"/>
                </a:solidFill>
              </a:rPr>
              <a:t> (3) = 100 • (0.60)</a:t>
            </a:r>
            <a:r>
              <a:rPr lang="fr-FR" sz="2000" baseline="30000" dirty="0">
                <a:solidFill>
                  <a:srgbClr val="000000"/>
                </a:solidFill>
              </a:rPr>
              <a:t>3</a:t>
            </a:r>
            <a:r>
              <a:rPr lang="fr-FR" sz="2000" dirty="0">
                <a:solidFill>
                  <a:srgbClr val="000000"/>
                </a:solidFill>
              </a:rPr>
              <a:t> = </a:t>
            </a:r>
            <a:r>
              <a:rPr lang="fr-FR" sz="2000" dirty="0" smtClean="0">
                <a:solidFill>
                  <a:srgbClr val="000000"/>
                </a:solidFill>
              </a:rPr>
              <a:t>21.6</a:t>
            </a:r>
            <a:endParaRPr lang="fr-FR" sz="20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26</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Tree>
    <p:extLst>
      <p:ext uri="{BB962C8B-B14F-4D97-AF65-F5344CB8AC3E}">
        <p14:creationId xmlns:p14="http://schemas.microsoft.com/office/powerpoint/2010/main" val="2574887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lvl="1" algn="l"/>
            <a:r>
              <a:rPr lang="en-US" dirty="0" smtClean="0">
                <a:solidFill>
                  <a:srgbClr val="000000"/>
                </a:solidFill>
              </a:rPr>
              <a:t>The price of the clothing item, </a:t>
            </a:r>
            <a:r>
              <a:rPr lang="en-US" i="1" dirty="0" smtClean="0">
                <a:solidFill>
                  <a:srgbClr val="000000"/>
                </a:solidFill>
              </a:rPr>
              <a:t>y</a:t>
            </a:r>
            <a:r>
              <a:rPr lang="en-US" dirty="0" smtClean="0">
                <a:solidFill>
                  <a:srgbClr val="000000"/>
                </a:solidFill>
              </a:rPr>
              <a:t>, at any week, </a:t>
            </a:r>
            <a:r>
              <a:rPr lang="en-US" i="1" dirty="0" smtClean="0">
                <a:solidFill>
                  <a:srgbClr val="000000"/>
                </a:solidFill>
              </a:rPr>
              <a:t>x</a:t>
            </a:r>
            <a:r>
              <a:rPr lang="en-US" dirty="0" smtClean="0">
                <a:solidFill>
                  <a:srgbClr val="000000"/>
                </a:solidFill>
              </a:rPr>
              <a:t>, can be represented by the equation </a:t>
            </a:r>
            <a:r>
              <a:rPr lang="en-US" i="1" dirty="0" smtClean="0">
                <a:solidFill>
                  <a:srgbClr val="000000"/>
                </a:solidFill>
              </a:rPr>
              <a:t>f</a:t>
            </a:r>
            <a:r>
              <a:rPr lang="en-US" dirty="0" smtClean="0">
                <a:solidFill>
                  <a:srgbClr val="000000"/>
                </a:solidFill>
              </a:rPr>
              <a:t> (</a:t>
            </a:r>
            <a:r>
              <a:rPr lang="en-US" i="1" dirty="0" smtClean="0">
                <a:solidFill>
                  <a:srgbClr val="000000"/>
                </a:solidFill>
              </a:rPr>
              <a:t>x</a:t>
            </a:r>
            <a:r>
              <a:rPr lang="en-US" dirty="0" smtClean="0">
                <a:solidFill>
                  <a:srgbClr val="000000"/>
                </a:solidFill>
              </a:rPr>
              <a:t>) = 100 • (0.60) </a:t>
            </a:r>
            <a:r>
              <a:rPr lang="en-US" i="1" baseline="30000" dirty="0" smtClean="0">
                <a:solidFill>
                  <a:srgbClr val="000000"/>
                </a:solidFill>
              </a:rPr>
              <a:t>x</a:t>
            </a:r>
            <a:r>
              <a:rPr lang="en-US" dirty="0" smtClean="0">
                <a:solidFill>
                  <a:srgbClr val="000000"/>
                </a:solidFill>
              </a:rPr>
              <a:t>.</a:t>
            </a:r>
          </a:p>
          <a:p>
            <a:pPr lvl="1" algn="l">
              <a:spcAft>
                <a:spcPts val="1200"/>
              </a:spcAft>
            </a:pPr>
            <a:endParaRPr lang="en-US" sz="4400" dirty="0">
              <a:solidFill>
                <a:srgbClr val="000000"/>
              </a:solidFill>
            </a:endParaRP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27</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55156980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3.6.2: Constructing Functions from Graphs and Tables</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pPr>
              <a:lnSpc>
                <a:spcPct val="150000"/>
              </a:lnSpc>
            </a:pPr>
            <a:r>
              <a:rPr lang="en-US" dirty="0" smtClean="0"/>
              <a:t>The slope of a line is the change in the independent variable divided by the change in the dependent variable, and describes the rate of change of the variables. Using the points (</a:t>
            </a:r>
            <a:r>
              <a:rPr lang="en-US" i="1" dirty="0" smtClean="0"/>
              <a:t>x</a:t>
            </a:r>
            <a:r>
              <a:rPr lang="en-US" baseline="-25000" dirty="0" smtClean="0"/>
              <a:t>1</a:t>
            </a:r>
            <a:r>
              <a:rPr lang="en-US" dirty="0" smtClean="0"/>
              <a:t>, </a:t>
            </a:r>
            <a:r>
              <a:rPr lang="en-US" i="1" dirty="0" smtClean="0"/>
              <a:t>y</a:t>
            </a:r>
            <a:r>
              <a:rPr lang="en-US" baseline="-25000" dirty="0" smtClean="0"/>
              <a:t>1</a:t>
            </a:r>
            <a:r>
              <a:rPr lang="en-US" dirty="0" smtClean="0"/>
              <a:t>) and (</a:t>
            </a:r>
            <a:r>
              <a:rPr lang="en-US" i="1" dirty="0" smtClean="0"/>
              <a:t>x</a:t>
            </a:r>
            <a:r>
              <a:rPr lang="en-US" baseline="-25000" dirty="0" smtClean="0"/>
              <a:t>2</a:t>
            </a:r>
            <a:r>
              <a:rPr lang="en-US" dirty="0" smtClean="0"/>
              <a:t>, </a:t>
            </a:r>
            <a:r>
              <a:rPr lang="en-US" i="1" dirty="0" smtClean="0"/>
              <a:t>y</a:t>
            </a:r>
            <a:r>
              <a:rPr lang="en-US" baseline="-25000" dirty="0" smtClean="0"/>
              <a:t>2</a:t>
            </a:r>
            <a:r>
              <a:rPr lang="en-US" dirty="0" smtClean="0"/>
              <a:t>), the slope can be calculated by finding               . The slope is similar to the common difference between terms, except the slope can be found between points that have </a:t>
            </a:r>
            <a:r>
              <a:rPr lang="en-US" i="1" dirty="0" smtClean="0"/>
              <a:t>x</a:t>
            </a:r>
            <a:r>
              <a:rPr lang="en-US" dirty="0" smtClean="0"/>
              <a:t>-values that are more than one unit apart. </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461066593"/>
              </p:ext>
            </p:extLst>
          </p:nvPr>
        </p:nvGraphicFramePr>
        <p:xfrm>
          <a:off x="2191416" y="3195721"/>
          <a:ext cx="1062456" cy="893429"/>
        </p:xfrm>
        <a:graphic>
          <a:graphicData uri="http://schemas.openxmlformats.org/presentationml/2006/ole">
            <mc:AlternateContent xmlns:mc="http://schemas.openxmlformats.org/markup-compatibility/2006">
              <mc:Choice xmlns:v="urn:schemas-microsoft-com:vml" Requires="v">
                <p:oleObj spid="_x0000_s88077" name="Equation" r:id="rId3" imgW="1117600" imgH="939800" progId="Equation.DSMT4">
                  <p:embed/>
                </p:oleObj>
              </mc:Choice>
              <mc:Fallback>
                <p:oleObj name="Equation" r:id="rId3" imgW="1117600" imgH="939800" progId="Equation.DSMT4">
                  <p:embed/>
                  <p:pic>
                    <p:nvPicPr>
                      <p:cNvPr id="0" name=""/>
                      <p:cNvPicPr/>
                      <p:nvPr/>
                    </p:nvPicPr>
                    <p:blipFill>
                      <a:blip r:embed="rId4"/>
                      <a:stretch>
                        <a:fillRect/>
                      </a:stretch>
                    </p:blipFill>
                    <p:spPr>
                      <a:xfrm>
                        <a:off x="2191416" y="3195721"/>
                        <a:ext cx="1062456" cy="893429"/>
                      </a:xfrm>
                      <a:prstGeom prst="rect">
                        <a:avLst/>
                      </a:prstGeom>
                    </p:spPr>
                  </p:pic>
                </p:oleObj>
              </mc:Fallback>
            </mc:AlternateContent>
          </a:graphicData>
        </a:graphic>
      </p:graphicFrame>
    </p:spTree>
    <p:extLst>
      <p:ext uri="{BB962C8B-B14F-4D97-AF65-F5344CB8AC3E}">
        <p14:creationId xmlns:p14="http://schemas.microsoft.com/office/powerpoint/2010/main" val="30384020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6"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r>
              <a:rPr lang="en-US" dirty="0"/>
              <a:t>The slope allows us to compare the change between any two points on a graph or in a table</a:t>
            </a:r>
            <a:r>
              <a:rPr lang="en-US" dirty="0" smtClean="0"/>
              <a:t>. An </a:t>
            </a:r>
            <a:r>
              <a:rPr lang="en-US" dirty="0"/>
              <a:t>exponential equation has a slope that is constantly changing, either increasing or decreasing</a:t>
            </a:r>
            <a:r>
              <a:rPr lang="en-US" dirty="0" smtClean="0"/>
              <a:t>.</a:t>
            </a:r>
            <a:r>
              <a:rPr lang="en-US" baseline="30000" dirty="0"/>
              <a:t> </a:t>
            </a:r>
            <a:r>
              <a:rPr lang="en-US" dirty="0"/>
              <a:t>Graphically, exponential equations are a curve. The general form of an exponential equation is </a:t>
            </a:r>
            <a:r>
              <a:rPr lang="en-US" i="1" dirty="0" smtClean="0"/>
              <a:t>y </a:t>
            </a:r>
            <a:r>
              <a:rPr lang="en-US" dirty="0" smtClean="0"/>
              <a:t>= </a:t>
            </a:r>
            <a:r>
              <a:rPr lang="en-US" i="1" dirty="0" smtClean="0"/>
              <a:t>ab</a:t>
            </a:r>
            <a:r>
              <a:rPr lang="en-US" i="1" baseline="30000" dirty="0"/>
              <a:t> x</a:t>
            </a:r>
            <a:r>
              <a:rPr lang="en-US" dirty="0"/>
              <a:t>, where </a:t>
            </a:r>
            <a:r>
              <a:rPr lang="en-US" i="1" dirty="0"/>
              <a:t>a</a:t>
            </a:r>
            <a:r>
              <a:rPr lang="en-US" dirty="0"/>
              <a:t> and </a:t>
            </a:r>
            <a:r>
              <a:rPr lang="en-US" i="1" dirty="0"/>
              <a:t>b</a:t>
            </a:r>
            <a:r>
              <a:rPr lang="en-US" dirty="0"/>
              <a:t> are real numbers, and </a:t>
            </a:r>
            <a:r>
              <a:rPr lang="en-US" i="1" dirty="0"/>
              <a:t>b</a:t>
            </a:r>
            <a:r>
              <a:rPr lang="en-US" dirty="0"/>
              <a:t> is the common ratio. The values of </a:t>
            </a:r>
            <a:r>
              <a:rPr lang="en-US" i="1" dirty="0"/>
              <a:t>a</a:t>
            </a:r>
            <a:r>
              <a:rPr lang="en-US" dirty="0"/>
              <a:t> and </a:t>
            </a:r>
            <a:r>
              <a:rPr lang="en-US" i="1" dirty="0"/>
              <a:t>b</a:t>
            </a:r>
            <a:r>
              <a:rPr lang="en-US" dirty="0"/>
              <a:t> change the shape of the graph of an exponential function. On the following </a:t>
            </a:r>
            <a:r>
              <a:rPr lang="en-US" dirty="0" smtClean="0"/>
              <a:t>slides, </a:t>
            </a:r>
            <a:r>
              <a:rPr lang="en-US" dirty="0"/>
              <a:t>you’ll find four examples of functions with different </a:t>
            </a:r>
            <a:r>
              <a:rPr lang="en-US" i="1" dirty="0"/>
              <a:t>a</a:t>
            </a:r>
            <a:r>
              <a:rPr lang="en-US" dirty="0"/>
              <a:t> and </a:t>
            </a:r>
            <a:r>
              <a:rPr lang="en-US" i="1" dirty="0"/>
              <a:t>b</a:t>
            </a:r>
            <a:r>
              <a:rPr lang="en-US" dirty="0"/>
              <a:t> values.</a:t>
            </a:r>
          </a:p>
          <a:p>
            <a:endParaRPr lang="en-US" dirty="0"/>
          </a:p>
          <a:p>
            <a:endParaRPr lang="en-US" dirty="0"/>
          </a:p>
          <a:p>
            <a:pPr>
              <a:lnSpc>
                <a:spcPct val="140000"/>
              </a:lnSpc>
            </a:pPr>
            <a:endParaRPr lang="en-US" dirty="0"/>
          </a:p>
        </p:txBody>
      </p:sp>
    </p:spTree>
    <p:extLst>
      <p:ext uri="{BB962C8B-B14F-4D97-AF65-F5344CB8AC3E}">
        <p14:creationId xmlns:p14="http://schemas.microsoft.com/office/powerpoint/2010/main" val="17713277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pPr lvl="1" algn="l"/>
            <a:r>
              <a:rPr lang="en-US" i="1" dirty="0">
                <a:solidFill>
                  <a:srgbClr val="000000"/>
                </a:solidFill>
              </a:rPr>
              <a:t>a</a:t>
            </a:r>
            <a:r>
              <a:rPr lang="en-US" dirty="0">
                <a:solidFill>
                  <a:srgbClr val="000000"/>
                </a:solidFill>
              </a:rPr>
              <a:t> &gt; 0 and </a:t>
            </a:r>
            <a:r>
              <a:rPr lang="en-US" i="1" dirty="0">
                <a:solidFill>
                  <a:srgbClr val="000000"/>
                </a:solidFill>
              </a:rPr>
              <a:t>b</a:t>
            </a:r>
            <a:r>
              <a:rPr lang="en-US" dirty="0">
                <a:solidFill>
                  <a:srgbClr val="000000"/>
                </a:solidFill>
              </a:rPr>
              <a:t> &gt; 1</a:t>
            </a:r>
          </a:p>
          <a:p>
            <a:pPr lvl="1" algn="l"/>
            <a:r>
              <a:rPr lang="en-US" i="1" dirty="0">
                <a:solidFill>
                  <a:srgbClr val="000000"/>
                </a:solidFill>
              </a:rPr>
              <a:t>f </a:t>
            </a:r>
            <a:r>
              <a:rPr lang="en-US" dirty="0">
                <a:solidFill>
                  <a:srgbClr val="000000"/>
                </a:solidFill>
              </a:rPr>
              <a:t>(</a:t>
            </a:r>
            <a:r>
              <a:rPr lang="en-US" i="1" dirty="0">
                <a:solidFill>
                  <a:srgbClr val="000000"/>
                </a:solidFill>
              </a:rPr>
              <a:t>x</a:t>
            </a:r>
            <a:r>
              <a:rPr lang="en-US" dirty="0">
                <a:solidFill>
                  <a:srgbClr val="000000"/>
                </a:solidFill>
              </a:rPr>
              <a:t>) = 2 </a:t>
            </a:r>
            <a:r>
              <a:rPr lang="en-US" i="1" baseline="30000" dirty="0">
                <a:solidFill>
                  <a:srgbClr val="000000"/>
                </a:solidFill>
              </a:rPr>
              <a:t>x</a:t>
            </a:r>
            <a:endParaRPr lang="en-US" baseline="30000" dirty="0">
              <a:solidFill>
                <a:srgbClr val="000000"/>
              </a:solidFill>
            </a:endParaRPr>
          </a:p>
          <a:p>
            <a:endParaRPr lang="en-US" dirty="0"/>
          </a:p>
          <a:p>
            <a:pPr>
              <a:lnSpc>
                <a:spcPct val="140000"/>
              </a:lnSpc>
            </a:pPr>
            <a:endParaRPr lang="en-US" dirty="0"/>
          </a:p>
        </p:txBody>
      </p:sp>
      <p:pic>
        <p:nvPicPr>
          <p:cNvPr id="6" name="Picture 5" descr="27.pdf"/>
          <p:cNvPicPr>
            <a:picLocks noChangeAspect="1"/>
          </p:cNvPicPr>
          <p:nvPr/>
        </p:nvPicPr>
        <p:blipFill rotWithShape="1">
          <a:blip r:embed="rId2">
            <a:extLst>
              <a:ext uri="{28A0092B-C50C-407E-A947-70E740481C1C}">
                <a14:useLocalDpi xmlns:a14="http://schemas.microsoft.com/office/drawing/2010/main" val="0"/>
              </a:ext>
            </a:extLst>
          </a:blip>
          <a:srcRect l="4826" t="6671" r="5263" b="6926"/>
          <a:stretch/>
        </p:blipFill>
        <p:spPr>
          <a:xfrm>
            <a:off x="3420935" y="1152357"/>
            <a:ext cx="5041274" cy="4168274"/>
          </a:xfrm>
          <a:prstGeom prst="rect">
            <a:avLst/>
          </a:prstGeom>
        </p:spPr>
      </p:pic>
    </p:spTree>
    <p:extLst>
      <p:ext uri="{BB962C8B-B14F-4D97-AF65-F5344CB8AC3E}">
        <p14:creationId xmlns:p14="http://schemas.microsoft.com/office/powerpoint/2010/main" val="341206073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pPr lvl="1" algn="l"/>
            <a:r>
              <a:rPr lang="en-US" i="1" dirty="0">
                <a:solidFill>
                  <a:srgbClr val="000000"/>
                </a:solidFill>
              </a:rPr>
              <a:t>a</a:t>
            </a:r>
            <a:r>
              <a:rPr lang="en-US" dirty="0">
                <a:solidFill>
                  <a:srgbClr val="000000"/>
                </a:solidFill>
              </a:rPr>
              <a:t> &gt; 0 and 0 &lt; </a:t>
            </a:r>
            <a:r>
              <a:rPr lang="en-US" i="1" dirty="0">
                <a:solidFill>
                  <a:srgbClr val="000000"/>
                </a:solidFill>
              </a:rPr>
              <a:t>b</a:t>
            </a:r>
            <a:r>
              <a:rPr lang="en-US" dirty="0">
                <a:solidFill>
                  <a:srgbClr val="000000"/>
                </a:solidFill>
              </a:rPr>
              <a:t> &lt; 1</a:t>
            </a:r>
          </a:p>
          <a:p>
            <a:pPr lvl="1" algn="l"/>
            <a:r>
              <a:rPr lang="en-US" i="1" dirty="0">
                <a:solidFill>
                  <a:srgbClr val="000000"/>
                </a:solidFill>
              </a:rPr>
              <a:t>f </a:t>
            </a:r>
            <a:r>
              <a:rPr lang="en-US" dirty="0">
                <a:solidFill>
                  <a:srgbClr val="000000"/>
                </a:solidFill>
              </a:rPr>
              <a:t>(</a:t>
            </a:r>
            <a:r>
              <a:rPr lang="en-US" i="1" dirty="0">
                <a:solidFill>
                  <a:srgbClr val="000000"/>
                </a:solidFill>
              </a:rPr>
              <a:t>x</a:t>
            </a:r>
            <a:r>
              <a:rPr lang="en-US" dirty="0">
                <a:solidFill>
                  <a:srgbClr val="000000"/>
                </a:solidFill>
              </a:rPr>
              <a:t>) = (0.5) </a:t>
            </a:r>
            <a:r>
              <a:rPr lang="en-US" i="1" baseline="30000" dirty="0">
                <a:solidFill>
                  <a:srgbClr val="000000"/>
                </a:solidFill>
              </a:rPr>
              <a:t>x</a:t>
            </a:r>
            <a:endParaRPr lang="en-US" baseline="30000" dirty="0">
              <a:solidFill>
                <a:srgbClr val="000000"/>
              </a:solidFill>
            </a:endParaRPr>
          </a:p>
          <a:p>
            <a:endParaRPr lang="en-US" dirty="0"/>
          </a:p>
          <a:p>
            <a:pPr>
              <a:lnSpc>
                <a:spcPct val="140000"/>
              </a:lnSpc>
            </a:pPr>
            <a:endParaRPr lang="en-US" dirty="0"/>
          </a:p>
        </p:txBody>
      </p:sp>
      <p:pic>
        <p:nvPicPr>
          <p:cNvPr id="7" name="Picture 6" descr="28.pdf"/>
          <p:cNvPicPr>
            <a:picLocks noChangeAspect="1"/>
          </p:cNvPicPr>
          <p:nvPr/>
        </p:nvPicPr>
        <p:blipFill rotWithShape="1">
          <a:blip r:embed="rId2">
            <a:extLst>
              <a:ext uri="{28A0092B-C50C-407E-A947-70E740481C1C}">
                <a14:useLocalDpi xmlns:a14="http://schemas.microsoft.com/office/drawing/2010/main" val="0"/>
              </a:ext>
            </a:extLst>
          </a:blip>
          <a:srcRect l="5264" t="6882" r="5921" b="6460"/>
          <a:stretch/>
        </p:blipFill>
        <p:spPr>
          <a:xfrm>
            <a:off x="3284942" y="1571709"/>
            <a:ext cx="5012921" cy="4208379"/>
          </a:xfrm>
          <a:prstGeom prst="rect">
            <a:avLst/>
          </a:prstGeom>
        </p:spPr>
      </p:pic>
    </p:spTree>
    <p:extLst>
      <p:ext uri="{BB962C8B-B14F-4D97-AF65-F5344CB8AC3E}">
        <p14:creationId xmlns:p14="http://schemas.microsoft.com/office/powerpoint/2010/main" val="21019074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pPr lvl="1" algn="l"/>
            <a:r>
              <a:rPr lang="en-US" i="1" dirty="0">
                <a:solidFill>
                  <a:srgbClr val="000000"/>
                </a:solidFill>
              </a:rPr>
              <a:t>a</a:t>
            </a:r>
            <a:r>
              <a:rPr lang="en-US" dirty="0">
                <a:solidFill>
                  <a:srgbClr val="000000"/>
                </a:solidFill>
              </a:rPr>
              <a:t> &lt; 0 and </a:t>
            </a:r>
            <a:r>
              <a:rPr lang="en-US" i="1" dirty="0">
                <a:solidFill>
                  <a:srgbClr val="000000"/>
                </a:solidFill>
              </a:rPr>
              <a:t>b</a:t>
            </a:r>
            <a:r>
              <a:rPr lang="en-US" dirty="0">
                <a:solidFill>
                  <a:srgbClr val="000000"/>
                </a:solidFill>
              </a:rPr>
              <a:t> &gt; 1</a:t>
            </a:r>
          </a:p>
          <a:p>
            <a:pPr lvl="1" algn="l"/>
            <a:r>
              <a:rPr lang="en-US" i="1" dirty="0">
                <a:solidFill>
                  <a:srgbClr val="000000"/>
                </a:solidFill>
              </a:rPr>
              <a:t>f </a:t>
            </a:r>
            <a:r>
              <a:rPr lang="en-US" dirty="0">
                <a:solidFill>
                  <a:srgbClr val="000000"/>
                </a:solidFill>
              </a:rPr>
              <a:t>(</a:t>
            </a:r>
            <a:r>
              <a:rPr lang="en-US" i="1" dirty="0">
                <a:solidFill>
                  <a:srgbClr val="000000"/>
                </a:solidFill>
              </a:rPr>
              <a:t>x</a:t>
            </a:r>
            <a:r>
              <a:rPr lang="en-US" dirty="0">
                <a:solidFill>
                  <a:srgbClr val="000000"/>
                </a:solidFill>
              </a:rPr>
              <a:t>) = (–1) • </a:t>
            </a:r>
            <a:r>
              <a:rPr lang="en-US" dirty="0" smtClean="0">
                <a:solidFill>
                  <a:srgbClr val="000000"/>
                </a:solidFill>
              </a:rPr>
              <a:t>2</a:t>
            </a:r>
            <a:r>
              <a:rPr lang="en-US" i="1" baseline="30000" dirty="0">
                <a:solidFill>
                  <a:srgbClr val="000000"/>
                </a:solidFill>
              </a:rPr>
              <a:t>x</a:t>
            </a:r>
            <a:endParaRPr lang="en-US" dirty="0">
              <a:solidFill>
                <a:srgbClr val="000000"/>
              </a:solidFill>
            </a:endParaRPr>
          </a:p>
          <a:p>
            <a:endParaRPr lang="en-US" dirty="0"/>
          </a:p>
          <a:p>
            <a:pPr>
              <a:lnSpc>
                <a:spcPct val="140000"/>
              </a:lnSpc>
            </a:pPr>
            <a:endParaRPr lang="en-US" dirty="0"/>
          </a:p>
        </p:txBody>
      </p:sp>
      <p:pic>
        <p:nvPicPr>
          <p:cNvPr id="7" name="Picture 6" descr="29.pdf"/>
          <p:cNvPicPr>
            <a:picLocks noChangeAspect="1"/>
          </p:cNvPicPr>
          <p:nvPr/>
        </p:nvPicPr>
        <p:blipFill rotWithShape="1">
          <a:blip r:embed="rId2">
            <a:extLst>
              <a:ext uri="{28A0092B-C50C-407E-A947-70E740481C1C}">
                <a14:useLocalDpi xmlns:a14="http://schemas.microsoft.com/office/drawing/2010/main" val="0"/>
              </a:ext>
            </a:extLst>
          </a:blip>
          <a:srcRect l="5044" t="6949" r="5482" b="6318"/>
          <a:stretch/>
        </p:blipFill>
        <p:spPr>
          <a:xfrm>
            <a:off x="3391889" y="1120691"/>
            <a:ext cx="5042248" cy="4164798"/>
          </a:xfrm>
          <a:prstGeom prst="rect">
            <a:avLst/>
          </a:prstGeom>
        </p:spPr>
      </p:pic>
    </p:spTree>
    <p:extLst>
      <p:ext uri="{BB962C8B-B14F-4D97-AF65-F5344CB8AC3E}">
        <p14:creationId xmlns:p14="http://schemas.microsoft.com/office/powerpoint/2010/main" val="426040362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pPr lvl="1" algn="l"/>
            <a:r>
              <a:rPr lang="en-US" i="1" dirty="0">
                <a:solidFill>
                  <a:srgbClr val="000000"/>
                </a:solidFill>
              </a:rPr>
              <a:t>a</a:t>
            </a:r>
            <a:r>
              <a:rPr lang="en-US" dirty="0">
                <a:solidFill>
                  <a:srgbClr val="000000"/>
                </a:solidFill>
              </a:rPr>
              <a:t> &lt; 0 and 0 &lt; </a:t>
            </a:r>
            <a:r>
              <a:rPr lang="en-US" i="1" dirty="0">
                <a:solidFill>
                  <a:srgbClr val="000000"/>
                </a:solidFill>
              </a:rPr>
              <a:t>b</a:t>
            </a:r>
            <a:r>
              <a:rPr lang="en-US" dirty="0">
                <a:solidFill>
                  <a:srgbClr val="000000"/>
                </a:solidFill>
              </a:rPr>
              <a:t> &lt; 1</a:t>
            </a:r>
          </a:p>
          <a:p>
            <a:endParaRPr lang="en-US" dirty="0"/>
          </a:p>
          <a:p>
            <a:endParaRPr lang="en-US" dirty="0"/>
          </a:p>
          <a:p>
            <a:pPr>
              <a:lnSpc>
                <a:spcPct val="140000"/>
              </a:lnSpc>
            </a:pPr>
            <a:endParaRPr lang="en-US" dirty="0"/>
          </a:p>
        </p:txBody>
      </p:sp>
      <p:pic>
        <p:nvPicPr>
          <p:cNvPr id="7" name="Picture 6" descr="30.pdf"/>
          <p:cNvPicPr>
            <a:picLocks noChangeAspect="1"/>
          </p:cNvPicPr>
          <p:nvPr/>
        </p:nvPicPr>
        <p:blipFill rotWithShape="1">
          <a:blip r:embed="rId3">
            <a:extLst>
              <a:ext uri="{28A0092B-C50C-407E-A947-70E740481C1C}">
                <a14:useLocalDpi xmlns:a14="http://schemas.microsoft.com/office/drawing/2010/main" val="0"/>
              </a:ext>
            </a:extLst>
          </a:blip>
          <a:srcRect l="5044" t="6658" r="5044" b="6656"/>
          <a:stretch/>
        </p:blipFill>
        <p:spPr>
          <a:xfrm>
            <a:off x="3529584" y="1521744"/>
            <a:ext cx="5066311" cy="4151904"/>
          </a:xfrm>
          <a:prstGeom prst="rect">
            <a:avLst/>
          </a:prstGeom>
        </p:spPr>
      </p:pic>
      <p:graphicFrame>
        <p:nvGraphicFramePr>
          <p:cNvPr id="8" name="Object 7"/>
          <p:cNvGraphicFramePr>
            <a:graphicFrameLocks noChangeAspect="1"/>
          </p:cNvGraphicFramePr>
          <p:nvPr>
            <p:extLst>
              <p:ext uri="{D42A27DB-BD31-4B8C-83A1-F6EECF244321}">
                <p14:modId xmlns:p14="http://schemas.microsoft.com/office/powerpoint/2010/main" val="3247875957"/>
              </p:ext>
            </p:extLst>
          </p:nvPr>
        </p:nvGraphicFramePr>
        <p:xfrm>
          <a:off x="1157037" y="1521744"/>
          <a:ext cx="1689100" cy="1028700"/>
        </p:xfrm>
        <a:graphic>
          <a:graphicData uri="http://schemas.openxmlformats.org/presentationml/2006/ole">
            <mc:AlternateContent xmlns:mc="http://schemas.openxmlformats.org/markup-compatibility/2006">
              <mc:Choice xmlns:v="urn:schemas-microsoft-com:vml" Requires="v">
                <p:oleObj spid="_x0000_s89100" name="Equation" r:id="rId4" imgW="1689100" imgH="1028700" progId="Equation.DSMT4">
                  <p:embed/>
                </p:oleObj>
              </mc:Choice>
              <mc:Fallback>
                <p:oleObj name="Equation" r:id="rId4" imgW="1689100" imgH="1028700" progId="Equation.DSMT4">
                  <p:embed/>
                  <p:pic>
                    <p:nvPicPr>
                      <p:cNvPr id="0" name=""/>
                      <p:cNvPicPr/>
                      <p:nvPr/>
                    </p:nvPicPr>
                    <p:blipFill>
                      <a:blip r:embed="rId5"/>
                      <a:stretch>
                        <a:fillRect/>
                      </a:stretch>
                    </p:blipFill>
                    <p:spPr>
                      <a:xfrm>
                        <a:off x="1157037" y="1521744"/>
                        <a:ext cx="1689100" cy="1028700"/>
                      </a:xfrm>
                      <a:prstGeom prst="rect">
                        <a:avLst/>
                      </a:prstGeom>
                    </p:spPr>
                  </p:pic>
                </p:oleObj>
              </mc:Fallback>
            </mc:AlternateContent>
          </a:graphicData>
        </a:graphic>
      </p:graphicFrame>
    </p:spTree>
    <p:extLst>
      <p:ext uri="{BB962C8B-B14F-4D97-AF65-F5344CB8AC3E}">
        <p14:creationId xmlns:p14="http://schemas.microsoft.com/office/powerpoint/2010/main" val="32065642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3.6.2: Constructing Functions from Graphs and Tables</a:t>
            </a:r>
            <a:endParaRPr lang="en-US" dirty="0"/>
          </a:p>
        </p:txBody>
      </p:sp>
      <p:sp>
        <p:nvSpPr>
          <p:cNvPr id="5" name="Subtitle 2"/>
          <p:cNvSpPr>
            <a:spLocks noGrp="1"/>
          </p:cNvSpPr>
          <p:nvPr>
            <p:ph type="subTitle" idx="1"/>
          </p:nvPr>
        </p:nvSpPr>
        <p:spPr>
          <a:xfrm>
            <a:off x="641349" y="542110"/>
            <a:ext cx="7954546"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r>
              <a:rPr lang="en-US" dirty="0"/>
              <a:t>Data that follows an exponential pattern has a common ratio between the dependent quantities. When looking for the common ratio, be sure to verify that the </a:t>
            </a:r>
            <a:r>
              <a:rPr lang="en-US" i="1" dirty="0"/>
              <a:t>x</a:t>
            </a:r>
            <a:r>
              <a:rPr lang="en-US" dirty="0"/>
              <a:t>-values, or independent quantities, are each one unit apart. The common ratio, </a:t>
            </a:r>
            <a:r>
              <a:rPr lang="en-US" i="1" dirty="0"/>
              <a:t>b</a:t>
            </a:r>
            <a:r>
              <a:rPr lang="en-US" dirty="0"/>
              <a:t>, can be used to write an equation to represent the exponential pattern. Find the value of the equation at </a:t>
            </a:r>
            <a:r>
              <a:rPr lang="en-US" i="1" dirty="0"/>
              <a:t>x</a:t>
            </a:r>
            <a:r>
              <a:rPr lang="en-US" dirty="0"/>
              <a:t> = 0</a:t>
            </a:r>
            <a:r>
              <a:rPr lang="en-US" i="1" dirty="0"/>
              <a:t>,</a:t>
            </a:r>
            <a:r>
              <a:rPr lang="en-US" dirty="0"/>
              <a:t> </a:t>
            </a:r>
            <a:r>
              <a:rPr lang="en-US" i="1" dirty="0"/>
              <a:t>f </a:t>
            </a:r>
            <a:r>
              <a:rPr lang="en-US" dirty="0"/>
              <a:t>(0). The general equation of the function is </a:t>
            </a:r>
            <a:r>
              <a:rPr lang="en-US" i="1" dirty="0"/>
              <a:t>f </a:t>
            </a:r>
            <a:r>
              <a:rPr lang="en-US" dirty="0"/>
              <a:t>(</a:t>
            </a:r>
            <a:r>
              <a:rPr lang="en-US" i="1" dirty="0"/>
              <a:t>x</a:t>
            </a:r>
            <a:r>
              <a:rPr lang="en-US" dirty="0"/>
              <a:t>) </a:t>
            </a:r>
            <a:r>
              <a:rPr lang="en-US" i="1" dirty="0"/>
              <a:t>=</a:t>
            </a:r>
            <a:r>
              <a:rPr lang="en-US" dirty="0"/>
              <a:t> </a:t>
            </a:r>
            <a:r>
              <a:rPr lang="en-US" i="1" dirty="0"/>
              <a:t>f </a:t>
            </a:r>
            <a:r>
              <a:rPr lang="en-US" dirty="0"/>
              <a:t>(0) • </a:t>
            </a:r>
            <a:r>
              <a:rPr lang="en-US" i="1" dirty="0" smtClean="0"/>
              <a:t>b</a:t>
            </a:r>
            <a:r>
              <a:rPr lang="en-US" i="1" baseline="30000" dirty="0">
                <a:solidFill>
                  <a:srgbClr val="000000"/>
                </a:solidFill>
              </a:rPr>
              <a:t>x</a:t>
            </a:r>
            <a:r>
              <a:rPr lang="en-US" dirty="0" smtClean="0"/>
              <a:t>.</a:t>
            </a:r>
            <a:endParaRPr lang="en-US" dirty="0"/>
          </a:p>
          <a:p>
            <a:endParaRPr lang="en-US" dirty="0"/>
          </a:p>
          <a:p>
            <a:endParaRPr lang="en-US" dirty="0"/>
          </a:p>
          <a:p>
            <a:pPr>
              <a:lnSpc>
                <a:spcPct val="140000"/>
              </a:lnSpc>
            </a:pPr>
            <a:endParaRPr lang="en-US" dirty="0"/>
          </a:p>
        </p:txBody>
      </p:sp>
    </p:spTree>
    <p:extLst>
      <p:ext uri="{BB962C8B-B14F-4D97-AF65-F5344CB8AC3E}">
        <p14:creationId xmlns:p14="http://schemas.microsoft.com/office/powerpoint/2010/main" val="201836506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9728</TotalTime>
  <Words>1481</Words>
  <Application>Microsoft Macintosh PowerPoint</Application>
  <PresentationFormat>On-screen Show (4:3)</PresentationFormat>
  <Paragraphs>189</Paragraphs>
  <Slides>28</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172</cp:revision>
  <dcterms:created xsi:type="dcterms:W3CDTF">2012-02-22T19:14:19Z</dcterms:created>
  <dcterms:modified xsi:type="dcterms:W3CDTF">2012-09-20T16:24:15Z</dcterms:modified>
  <cp:category/>
</cp:coreProperties>
</file>