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67" r:id="rId2"/>
    <p:sldId id="266" r:id="rId3"/>
    <p:sldId id="271" r:id="rId4"/>
    <p:sldId id="268" r:id="rId5"/>
    <p:sldId id="277" r:id="rId6"/>
    <p:sldId id="278" r:id="rId7"/>
    <p:sldId id="279" r:id="rId8"/>
    <p:sldId id="280" r:id="rId9"/>
    <p:sldId id="281" r:id="rId10"/>
    <p:sldId id="282" r:id="rId11"/>
    <p:sldId id="283" r:id="rId12"/>
    <p:sldId id="284" r:id="rId1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88" autoAdjust="0"/>
    <p:restoredTop sz="85357" autoAdjust="0"/>
  </p:normalViewPr>
  <p:slideViewPr>
    <p:cSldViewPr snapToGrid="0" snapToObjects="1" showGuides="1">
      <p:cViewPr varScale="1">
        <p:scale>
          <a:sx n="89" d="100"/>
          <a:sy n="89" d="100"/>
        </p:scale>
        <p:origin x="-82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Arial"/>
                <a:ea typeface="ＭＳ Ｐゴシック" charset="0"/>
                <a:cs typeface="ＭＳ Ｐゴシック" charset="0"/>
              </a:rPr>
              <a:t>http://</a:t>
            </a:r>
            <a:r>
              <a:rPr lang="en-US" sz="1200" b="0" i="0" u="none" strike="noStrike" kern="1200" dirty="0" err="1" smtClean="0">
                <a:solidFill>
                  <a:schemeClr val="tx1"/>
                </a:solidFill>
                <a:effectLst/>
                <a:latin typeface="Arial"/>
                <a:ea typeface="ＭＳ Ｐゴシック" charset="0"/>
                <a:cs typeface="ＭＳ Ｐゴシック" charset="0"/>
              </a:rPr>
              <a:t>walch.com</a:t>
            </a:r>
            <a:r>
              <a:rPr lang="en-US" sz="1200" b="0" i="0" u="none" strike="noStrike" kern="1200" dirty="0" smtClean="0">
                <a:solidFill>
                  <a:schemeClr val="tx1"/>
                </a:solidFill>
                <a:effectLst/>
                <a:latin typeface="Arial"/>
                <a:ea typeface="ＭＳ Ｐゴシック" charset="0"/>
                <a:cs typeface="ＭＳ Ｐゴシック" charset="0"/>
              </a:rPr>
              <a:t>/</a:t>
            </a:r>
            <a:r>
              <a:rPr lang="en-US" sz="1200" b="0" i="0" u="none" strike="noStrike" kern="1200" dirty="0" err="1" smtClean="0">
                <a:solidFill>
                  <a:schemeClr val="tx1"/>
                </a:solidFill>
                <a:effectLst/>
                <a:latin typeface="Arial"/>
                <a:ea typeface="ＭＳ Ｐゴシック" charset="0"/>
                <a:cs typeface="ＭＳ Ｐゴシック" charset="0"/>
              </a:rPr>
              <a:t>wu</a:t>
            </a:r>
            <a:r>
              <a:rPr lang="en-US" sz="1200" b="0" i="0" u="none" strike="noStrike" kern="1200" dirty="0" smtClean="0">
                <a:solidFill>
                  <a:schemeClr val="tx1"/>
                </a:solidFill>
                <a:effectLst/>
                <a:latin typeface="Arial"/>
                <a:ea typeface="ＭＳ Ｐゴシック" charset="0"/>
                <a:cs typeface="ＭＳ Ｐゴシック" charset="0"/>
              </a:rPr>
              <a:t>/CAU3L6S1Mango</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a:t>Common Core Georgia Performance Standard: </a:t>
            </a:r>
            <a:r>
              <a:rPr lang="de-DE" sz="1200" b="0" i="0" u="none" strike="noStrike" kern="1200" baseline="0" dirty="0" smtClean="0">
                <a:solidFill>
                  <a:schemeClr val="tx1"/>
                </a:solidFill>
                <a:latin typeface="Arial"/>
                <a:ea typeface="ＭＳ Ｐゴシック" charset="0"/>
                <a:cs typeface="ＭＳ Ｐゴシック" charset="0"/>
              </a:rPr>
              <a:t>MCC9–12.F.BF.1a</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a:p>
            <a:pPr rtl="0"/>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4</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5</a:t>
            </a:fld>
            <a:endParaRPr lang="en-US" dirty="0"/>
          </a:p>
        </p:txBody>
      </p:sp>
    </p:spTree>
    <p:extLst>
      <p:ext uri="{BB962C8B-B14F-4D97-AF65-F5344CB8AC3E}">
        <p14:creationId xmlns:p14="http://schemas.microsoft.com/office/powerpoint/2010/main" val="1118021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u="none" strike="noStrike" kern="1200" baseline="0" dirty="0" smtClean="0">
                <a:solidFill>
                  <a:schemeClr val="tx1"/>
                </a:solidFill>
                <a:latin typeface="Arial"/>
                <a:ea typeface="ＭＳ Ｐゴシック" charset="0"/>
                <a:cs typeface="ＭＳ Ｐゴシック" charset="0"/>
              </a:rPr>
              <a:t>Connection to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In this lesson, students will translate between verbal descriptions of scenarios and mathematical equations. </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This warm-up reminds students how to use written information to calculate specific quantities.</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Students will progress to writing explicit equations of unknown quantities.</a:t>
            </a:r>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12</a:t>
            </a:fld>
            <a:endParaRPr lang="en-US" dirty="0"/>
          </a:p>
        </p:txBody>
      </p:sp>
    </p:spTree>
    <p:extLst>
      <p:ext uri="{BB962C8B-B14F-4D97-AF65-F5344CB8AC3E}">
        <p14:creationId xmlns:p14="http://schemas.microsoft.com/office/powerpoint/2010/main" val="3416150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27152" y="6393706"/>
            <a:ext cx="5471926" cy="274021"/>
          </a:xfrm>
        </p:spPr>
        <p:txBody>
          <a:bodyPr/>
          <a:lstStyle>
            <a:lvl1pPr algn="l">
              <a:defRPr sz="1600">
                <a:solidFill>
                  <a:srgbClr val="008000"/>
                </a:solidFill>
              </a:defRPr>
            </a:lvl1pPr>
          </a:lstStyle>
          <a:p>
            <a:pPr>
              <a:defRPr/>
            </a:pPr>
            <a:r>
              <a:rPr lang="en-US" dirty="0" smtClean="0"/>
              <a:t>3.6.1: Building Functions from Context</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3.6.1: Building Functions from Context</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3.6.1: Building Functions from Context</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3L6S1Mango"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smtClean="0"/>
              <a:t>3.6.1: Building Functions from Context</a:t>
            </a:r>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buFont typeface="Arial"/>
              <a:buChar char="•"/>
            </a:pPr>
            <a:r>
              <a:rPr lang="en-US" sz="2400" dirty="0">
                <a:solidFill>
                  <a:srgbClr val="660066"/>
                </a:solidFill>
              </a:rPr>
              <a:t>If Mr. Stevens has 30 students in each class and all of them are present, substitute 30 in for </a:t>
            </a:r>
            <a:r>
              <a:rPr lang="en-US" sz="2400" i="1" dirty="0">
                <a:solidFill>
                  <a:srgbClr val="660066"/>
                </a:solidFill>
              </a:rPr>
              <a:t>s</a:t>
            </a:r>
            <a:r>
              <a:rPr lang="en-US" sz="2400" dirty="0">
                <a:solidFill>
                  <a:srgbClr val="660066"/>
                </a:solidFill>
              </a:rPr>
              <a:t>.</a:t>
            </a:r>
          </a:p>
          <a:p>
            <a:pPr lvl="2" algn="l"/>
            <a:r>
              <a:rPr lang="en-US" i="1" dirty="0">
                <a:solidFill>
                  <a:srgbClr val="660066"/>
                </a:solidFill>
              </a:rPr>
              <a:t>t </a:t>
            </a:r>
            <a:r>
              <a:rPr lang="en-US" dirty="0">
                <a:solidFill>
                  <a:srgbClr val="660066"/>
                </a:solidFill>
              </a:rPr>
              <a:t>= 4</a:t>
            </a:r>
            <a:r>
              <a:rPr lang="en-US" i="1" dirty="0">
                <a:solidFill>
                  <a:srgbClr val="660066"/>
                </a:solidFill>
              </a:rPr>
              <a:t>s</a:t>
            </a:r>
          </a:p>
          <a:p>
            <a:pPr lvl="2" algn="l"/>
            <a:r>
              <a:rPr lang="en-US" i="1" dirty="0">
                <a:solidFill>
                  <a:srgbClr val="660066"/>
                </a:solidFill>
              </a:rPr>
              <a:t>t </a:t>
            </a:r>
            <a:r>
              <a:rPr lang="en-US" dirty="0">
                <a:solidFill>
                  <a:srgbClr val="660066"/>
                </a:solidFill>
              </a:rPr>
              <a:t>= 4(30)</a:t>
            </a:r>
          </a:p>
          <a:p>
            <a:pPr lvl="2" algn="l"/>
            <a:r>
              <a:rPr lang="en-US" i="1" dirty="0">
                <a:solidFill>
                  <a:srgbClr val="660066"/>
                </a:solidFill>
              </a:rPr>
              <a:t>t </a:t>
            </a:r>
            <a:r>
              <a:rPr lang="en-US" dirty="0">
                <a:solidFill>
                  <a:srgbClr val="660066"/>
                </a:solidFill>
              </a:rPr>
              <a:t>= 120</a:t>
            </a:r>
          </a:p>
          <a:p>
            <a:pPr marL="800100" lvl="1" indent="-342900" algn="l">
              <a:buFont typeface="Arial"/>
              <a:buChar char="•"/>
            </a:pPr>
            <a:r>
              <a:rPr lang="en-US" sz="2400" dirty="0">
                <a:solidFill>
                  <a:srgbClr val="660066"/>
                </a:solidFill>
              </a:rPr>
              <a:t>Mr. Stevens taught 120 students on the day when all of his students were present.</a:t>
            </a: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4842455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indent="-457200" algn="l">
              <a:buFont typeface="+mj-lt"/>
              <a:buAutoNum type="arabicPeriod" startAt="4"/>
            </a:pPr>
            <a:r>
              <a:rPr lang="en-US" dirty="0" smtClean="0"/>
              <a:t>Jessica </a:t>
            </a:r>
            <a:r>
              <a:rPr lang="en-US" dirty="0"/>
              <a:t>reads approximately 12 pages of her novel each hour. Depending on extracurricular activities and homework, the time that Jessica has to read varies. Write an equation that represents the number of pages Jessica reads. If Jessica read for 3 hours yesterday, approximately how many pages did she read?</a:t>
            </a:r>
          </a:p>
          <a:p>
            <a:pPr marL="800100" lvl="1" indent="-342900" algn="l">
              <a:buFont typeface="Arial"/>
              <a:buChar char="•"/>
            </a:pPr>
            <a:r>
              <a:rPr lang="en-US" sz="2400" dirty="0">
                <a:solidFill>
                  <a:srgbClr val="660066"/>
                </a:solidFill>
              </a:rPr>
              <a:t>Let the number of hours Jessica has to read = </a:t>
            </a:r>
            <a:r>
              <a:rPr lang="en-US" sz="2400" i="1" dirty="0">
                <a:solidFill>
                  <a:srgbClr val="660066"/>
                </a:solidFill>
              </a:rPr>
              <a:t>h</a:t>
            </a:r>
            <a:r>
              <a:rPr lang="en-US" sz="2400" dirty="0">
                <a:solidFill>
                  <a:srgbClr val="660066"/>
                </a:solidFill>
              </a:rPr>
              <a:t>.</a:t>
            </a:r>
          </a:p>
          <a:p>
            <a:pPr marL="800100" lvl="1" indent="-342900" algn="l">
              <a:buFont typeface="Arial"/>
              <a:buChar char="•"/>
            </a:pPr>
            <a:r>
              <a:rPr lang="en-US" sz="2400" dirty="0">
                <a:solidFill>
                  <a:srgbClr val="660066"/>
                </a:solidFill>
              </a:rPr>
              <a:t>Let the total number of pages = </a:t>
            </a:r>
            <a:r>
              <a:rPr lang="en-US" sz="2400" i="1" dirty="0">
                <a:solidFill>
                  <a:srgbClr val="660066"/>
                </a:solidFill>
              </a:rPr>
              <a:t>p</a:t>
            </a:r>
            <a:r>
              <a:rPr lang="en-US" sz="2400" dirty="0">
                <a:solidFill>
                  <a:srgbClr val="660066"/>
                </a:solidFill>
              </a:rPr>
              <a:t>.</a:t>
            </a:r>
          </a:p>
          <a:p>
            <a:pPr marL="800100" lvl="1" indent="-342900" algn="l">
              <a:buFont typeface="Arial"/>
              <a:buChar char="•"/>
            </a:pPr>
            <a:r>
              <a:rPr lang="en-US" sz="2400" dirty="0">
                <a:solidFill>
                  <a:srgbClr val="660066"/>
                </a:solidFill>
              </a:rPr>
              <a:t>The number of pages per hour = 12.</a:t>
            </a:r>
          </a:p>
          <a:p>
            <a:pPr lvl="2" algn="l"/>
            <a:r>
              <a:rPr lang="en-US" i="1" dirty="0">
                <a:solidFill>
                  <a:srgbClr val="660066"/>
                </a:solidFill>
              </a:rPr>
              <a:t>p</a:t>
            </a:r>
            <a:r>
              <a:rPr lang="en-US" dirty="0">
                <a:solidFill>
                  <a:srgbClr val="660066"/>
                </a:solidFill>
              </a:rPr>
              <a:t> = 12</a:t>
            </a:r>
            <a:r>
              <a:rPr lang="en-US" i="1" dirty="0">
                <a:solidFill>
                  <a:srgbClr val="660066"/>
                </a:solidFill>
              </a:rPr>
              <a:t>h</a:t>
            </a:r>
          </a:p>
          <a:p>
            <a:pPr algn="l"/>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39573360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buFont typeface="Arial"/>
              <a:buChar char="•"/>
            </a:pPr>
            <a:r>
              <a:rPr lang="en-US" sz="2400" dirty="0">
                <a:solidFill>
                  <a:srgbClr val="660066"/>
                </a:solidFill>
              </a:rPr>
              <a:t>If the number of hours = 3, substitute 3 in for </a:t>
            </a:r>
            <a:r>
              <a:rPr lang="en-US" sz="2400" i="1" dirty="0">
                <a:solidFill>
                  <a:srgbClr val="660066"/>
                </a:solidFill>
              </a:rPr>
              <a:t>h</a:t>
            </a:r>
            <a:r>
              <a:rPr lang="en-US" sz="2400" dirty="0">
                <a:solidFill>
                  <a:srgbClr val="660066"/>
                </a:solidFill>
              </a:rPr>
              <a:t>.</a:t>
            </a:r>
          </a:p>
          <a:p>
            <a:pPr lvl="2" algn="l"/>
            <a:r>
              <a:rPr lang="en-US" i="1" dirty="0">
                <a:solidFill>
                  <a:srgbClr val="660066"/>
                </a:solidFill>
              </a:rPr>
              <a:t>p</a:t>
            </a:r>
            <a:r>
              <a:rPr lang="en-US" dirty="0">
                <a:solidFill>
                  <a:srgbClr val="660066"/>
                </a:solidFill>
              </a:rPr>
              <a:t> = 12</a:t>
            </a:r>
            <a:r>
              <a:rPr lang="en-US" i="1" dirty="0">
                <a:solidFill>
                  <a:srgbClr val="660066"/>
                </a:solidFill>
              </a:rPr>
              <a:t>h</a:t>
            </a:r>
          </a:p>
          <a:p>
            <a:pPr lvl="2" algn="l"/>
            <a:r>
              <a:rPr lang="en-US" i="1" dirty="0">
                <a:solidFill>
                  <a:srgbClr val="660066"/>
                </a:solidFill>
              </a:rPr>
              <a:t>p</a:t>
            </a:r>
            <a:r>
              <a:rPr lang="en-US" dirty="0">
                <a:solidFill>
                  <a:srgbClr val="660066"/>
                </a:solidFill>
              </a:rPr>
              <a:t> = 12(3)</a:t>
            </a:r>
          </a:p>
          <a:p>
            <a:pPr lvl="2" algn="l"/>
            <a:r>
              <a:rPr lang="en-US" i="1" dirty="0">
                <a:solidFill>
                  <a:srgbClr val="660066"/>
                </a:solidFill>
              </a:rPr>
              <a:t>p</a:t>
            </a:r>
            <a:r>
              <a:rPr lang="en-US" dirty="0">
                <a:solidFill>
                  <a:srgbClr val="660066"/>
                </a:solidFill>
              </a:rPr>
              <a:t> = 36</a:t>
            </a:r>
          </a:p>
          <a:p>
            <a:pPr marL="800100" lvl="1" indent="-342900" algn="l">
              <a:buFont typeface="Arial"/>
              <a:buChar char="•"/>
            </a:pPr>
            <a:r>
              <a:rPr lang="en-US" sz="2400" dirty="0">
                <a:solidFill>
                  <a:srgbClr val="660066"/>
                </a:solidFill>
              </a:rPr>
              <a:t>Jessica read 36 pages of her novel.</a:t>
            </a: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5349753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855854"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For each problem, write an equation to represent the situation and then answer the question</a:t>
            </a:r>
            <a:r>
              <a:rPr lang="en-US" dirty="0" smtClean="0">
                <a:latin typeface="Arial"/>
                <a:cs typeface="Arial"/>
              </a:rPr>
              <a:t>.</a:t>
            </a:r>
          </a:p>
          <a:p>
            <a:endParaRPr lang="en-US" dirty="0">
              <a:latin typeface="Arial"/>
              <a:cs typeface="Arial"/>
            </a:endParaRPr>
          </a:p>
          <a:p>
            <a:pPr marL="457200" indent="-457200">
              <a:buFont typeface="+mj-lt"/>
              <a:buAutoNum type="arabicPeriod"/>
            </a:pPr>
            <a:r>
              <a:rPr lang="en-US" dirty="0" smtClean="0">
                <a:latin typeface="Arial"/>
                <a:cs typeface="Arial"/>
              </a:rPr>
              <a:t>Willem </a:t>
            </a:r>
            <a:r>
              <a:rPr lang="en-US" dirty="0">
                <a:latin typeface="Arial"/>
                <a:cs typeface="Arial"/>
              </a:rPr>
              <a:t>buys 4 mangoes each week, and mango prices vary from week to week. Write an equation that represents the cost of the mangoes. If each mango costs $1 this week, what is the total cost of his mangoes for this week</a:t>
            </a:r>
            <a:r>
              <a:rPr lang="en-US" dirty="0" smtClean="0">
                <a:latin typeface="Arial"/>
                <a:cs typeface="Arial"/>
              </a:rPr>
              <a:t>?</a:t>
            </a:r>
          </a:p>
          <a:p>
            <a:pPr marL="457200" indent="-457200">
              <a:buFont typeface="+mj-lt"/>
              <a:buAutoNum type="arabicPeriod"/>
            </a:pPr>
            <a:endParaRPr lang="en-US" dirty="0">
              <a:latin typeface="Arial"/>
              <a:cs typeface="Arial"/>
            </a:endParaRPr>
          </a:p>
          <a:p>
            <a:pPr marL="457200" indent="-457200">
              <a:buFont typeface="+mj-lt"/>
              <a:buAutoNum type="arabicPeriod"/>
            </a:pPr>
            <a:r>
              <a:rPr lang="en-US" dirty="0" err="1" smtClean="0">
                <a:latin typeface="Arial"/>
                <a:cs typeface="Arial"/>
              </a:rPr>
              <a:t>Kerin</a:t>
            </a:r>
            <a:r>
              <a:rPr lang="en-US" dirty="0" smtClean="0">
                <a:latin typeface="Arial"/>
                <a:cs typeface="Arial"/>
              </a:rPr>
              <a:t> </a:t>
            </a:r>
            <a:r>
              <a:rPr lang="en-US" dirty="0">
                <a:latin typeface="Arial"/>
                <a:cs typeface="Arial"/>
              </a:rPr>
              <a:t>drives at a speed of 55 miles per hour on the highway for her job. Write an equation </a:t>
            </a:r>
            <a:r>
              <a:rPr lang="en-US" dirty="0" smtClean="0">
                <a:latin typeface="Arial"/>
                <a:cs typeface="Arial"/>
              </a:rPr>
              <a:t>that </a:t>
            </a:r>
            <a:r>
              <a:rPr lang="en-US" dirty="0">
                <a:latin typeface="Arial"/>
                <a:cs typeface="Arial"/>
              </a:rPr>
              <a:t>represents the distance she travels. If one day she drives for 6 hours, how many miles did she travel?</a:t>
            </a: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3.6.1: Building Functions from Context</a:t>
            </a: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3"/>
            </a:pPr>
            <a:r>
              <a:rPr lang="en-US" dirty="0" smtClean="0"/>
              <a:t>Mr</a:t>
            </a:r>
            <a:r>
              <a:rPr lang="en-US" dirty="0"/>
              <a:t>. Stevens teaches 4 math classes. Depending on absences, the number of students in each class varies. Write an equation that represents the number of students Mr. Stevens teaches in a day. If there are 30 students in each class and one day all of the students were present, how many students did Mr. Stevens teach that day? </a:t>
            </a:r>
          </a:p>
        </p:txBody>
      </p:sp>
      <p:sp>
        <p:nvSpPr>
          <p:cNvPr id="4" name="Slide Number Placeholder 3"/>
          <p:cNvSpPr>
            <a:spLocks noGrp="1"/>
          </p:cNvSpPr>
          <p:nvPr>
            <p:ph type="sldNum" sz="quarter" idx="11"/>
          </p:nvPr>
        </p:nvSpPr>
        <p:spPr/>
        <p:txBody>
          <a:bodyPr/>
          <a:lstStyle/>
          <a:p>
            <a:pPr>
              <a:defRPr/>
            </a:pPr>
            <a:fld id="{9F1B4337-BFC0-4740-BFA4-D4AB9F70F9C9}" type="slidenum">
              <a:rPr lang="en-US" smtClean="0"/>
              <a:pPr>
                <a:defRPr/>
              </a:pPr>
              <a:t>3</a:t>
            </a:fld>
            <a:endParaRPr lang="en-US" dirty="0"/>
          </a:p>
        </p:txBody>
      </p:sp>
      <p:sp>
        <p:nvSpPr>
          <p:cNvPr id="5" name="Footer Placeholder 4"/>
          <p:cNvSpPr>
            <a:spLocks noGrp="1"/>
          </p:cNvSpPr>
          <p:nvPr>
            <p:ph type="ftr" sz="quarter" idx="13"/>
          </p:nvPr>
        </p:nvSpPr>
        <p:spPr/>
        <p:txBody>
          <a:bodyPr/>
          <a:lstStyle/>
          <a:p>
            <a:pPr>
              <a:defRPr/>
            </a:pPr>
            <a:r>
              <a:rPr lang="en-US" smtClean="0"/>
              <a:t>3.6.1: Building Functions from Context</a:t>
            </a:r>
            <a:endParaRPr lang="en-US"/>
          </a:p>
        </p:txBody>
      </p:sp>
    </p:spTree>
    <p:extLst>
      <p:ext uri="{BB962C8B-B14F-4D97-AF65-F5344CB8AC3E}">
        <p14:creationId xmlns:p14="http://schemas.microsoft.com/office/powerpoint/2010/main" val="2612725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startAt="4"/>
            </a:pPr>
            <a:r>
              <a:rPr lang="en-US" dirty="0"/>
              <a:t>Jessica reads approximately 12 pages of her novel each hour. Depending on extracurricular activities and homework, the time that Jessica has to read varies. Write an equation that represents the number of pages Jessica reads. If Jessica read for 3 hours yesterday, approximately how many pages did she read?</a:t>
            </a:r>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4</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3.6.1: Building Functions from Context</a:t>
            </a:r>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indent="-457200" algn="l">
              <a:buFont typeface="+mj-lt"/>
              <a:buAutoNum type="arabicPeriod"/>
            </a:pPr>
            <a:r>
              <a:rPr lang="en-US" dirty="0" smtClean="0"/>
              <a:t>Willem </a:t>
            </a:r>
            <a:r>
              <a:rPr lang="en-US" dirty="0"/>
              <a:t>buys 4 mangoes each week, and mango prices vary from week to week. Write an equation that represents the cost of the mangoes. If each mango costs $1 this week, what is </a:t>
            </a:r>
            <a:r>
              <a:rPr lang="en-US" dirty="0" smtClean="0"/>
              <a:t>the </a:t>
            </a:r>
            <a:r>
              <a:rPr lang="en-US" dirty="0"/>
              <a:t>total cost of his mangoes for this week?</a:t>
            </a:r>
          </a:p>
          <a:p>
            <a:pPr marL="800100" lvl="1" indent="-342900" algn="l">
              <a:buFont typeface="Arial"/>
              <a:buChar char="•"/>
            </a:pPr>
            <a:r>
              <a:rPr lang="en-US" sz="2400" dirty="0">
                <a:solidFill>
                  <a:srgbClr val="660066"/>
                </a:solidFill>
              </a:rPr>
              <a:t>Let the total cost of the mangoes = </a:t>
            </a:r>
            <a:r>
              <a:rPr lang="en-US" sz="2400" i="1" dirty="0">
                <a:solidFill>
                  <a:srgbClr val="660066"/>
                </a:solidFill>
              </a:rPr>
              <a:t>c</a:t>
            </a:r>
            <a:r>
              <a:rPr lang="en-US" sz="2400" dirty="0" smtClean="0">
                <a:solidFill>
                  <a:srgbClr val="660066"/>
                </a:solidFill>
              </a:rPr>
              <a:t>.</a:t>
            </a:r>
          </a:p>
          <a:p>
            <a:pPr marL="800100" lvl="1" indent="-342900" algn="l">
              <a:buFont typeface="Arial"/>
              <a:buChar char="•"/>
            </a:pPr>
            <a:r>
              <a:rPr lang="en-US" sz="2400" dirty="0" smtClean="0">
                <a:solidFill>
                  <a:srgbClr val="660066"/>
                </a:solidFill>
              </a:rPr>
              <a:t>Let </a:t>
            </a:r>
            <a:r>
              <a:rPr lang="en-US" sz="2400" dirty="0">
                <a:solidFill>
                  <a:srgbClr val="660066"/>
                </a:solidFill>
              </a:rPr>
              <a:t>the price of each mango = </a:t>
            </a:r>
            <a:r>
              <a:rPr lang="en-US" sz="2400" i="1" dirty="0">
                <a:solidFill>
                  <a:srgbClr val="660066"/>
                </a:solidFill>
              </a:rPr>
              <a:t>p</a:t>
            </a:r>
            <a:r>
              <a:rPr lang="en-US" sz="2400" dirty="0" smtClean="0">
                <a:solidFill>
                  <a:srgbClr val="660066"/>
                </a:solidFill>
              </a:rPr>
              <a:t>.</a:t>
            </a:r>
          </a:p>
          <a:p>
            <a:pPr marL="800100" lvl="1" indent="-342900" algn="l">
              <a:buFont typeface="Arial"/>
              <a:buChar char="•"/>
            </a:pPr>
            <a:r>
              <a:rPr lang="en-US" sz="2400" dirty="0">
                <a:solidFill>
                  <a:srgbClr val="660066"/>
                </a:solidFill>
              </a:rPr>
              <a:t>The number of mangoes =</a:t>
            </a:r>
            <a:r>
              <a:rPr lang="en-US" sz="2400" i="1" dirty="0">
                <a:solidFill>
                  <a:srgbClr val="660066"/>
                </a:solidFill>
              </a:rPr>
              <a:t> </a:t>
            </a:r>
            <a:r>
              <a:rPr lang="en-US" sz="2400" dirty="0">
                <a:solidFill>
                  <a:srgbClr val="660066"/>
                </a:solidFill>
              </a:rPr>
              <a:t>4.</a:t>
            </a:r>
          </a:p>
          <a:p>
            <a:pPr lvl="2" algn="l"/>
            <a:r>
              <a:rPr lang="en-US" dirty="0">
                <a:solidFill>
                  <a:srgbClr val="660066"/>
                </a:solidFill>
              </a:rPr>
              <a:t>total cost = the number of mangoes • the price of each mango</a:t>
            </a:r>
          </a:p>
          <a:p>
            <a:pPr lvl="2" algn="l"/>
            <a:r>
              <a:rPr lang="en-US" i="1" dirty="0">
                <a:solidFill>
                  <a:srgbClr val="660066"/>
                </a:solidFill>
              </a:rPr>
              <a:t>c</a:t>
            </a:r>
            <a:r>
              <a:rPr lang="en-US" dirty="0">
                <a:solidFill>
                  <a:srgbClr val="660066"/>
                </a:solidFill>
              </a:rPr>
              <a:t> = 4</a:t>
            </a:r>
            <a:r>
              <a:rPr lang="en-US" i="1" dirty="0">
                <a:solidFill>
                  <a:srgbClr val="660066"/>
                </a:solidFill>
              </a:rPr>
              <a:t>p</a:t>
            </a:r>
            <a:endParaRPr lang="en-US"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5291472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buFont typeface="Arial"/>
              <a:buChar char="•"/>
            </a:pPr>
            <a:r>
              <a:rPr lang="en-US" sz="2400" dirty="0">
                <a:solidFill>
                  <a:srgbClr val="660066"/>
                </a:solidFill>
              </a:rPr>
              <a:t>If the cost of mangoes = $1, substitute 1 in for </a:t>
            </a:r>
            <a:r>
              <a:rPr lang="en-US" sz="2400" i="1" dirty="0">
                <a:solidFill>
                  <a:srgbClr val="660066"/>
                </a:solidFill>
              </a:rPr>
              <a:t>p</a:t>
            </a:r>
            <a:r>
              <a:rPr lang="en-US" sz="2400" dirty="0">
                <a:solidFill>
                  <a:srgbClr val="660066"/>
                </a:solidFill>
              </a:rPr>
              <a:t>.</a:t>
            </a:r>
          </a:p>
          <a:p>
            <a:pPr lvl="2" algn="l"/>
            <a:r>
              <a:rPr lang="en-US" i="1" dirty="0">
                <a:solidFill>
                  <a:srgbClr val="660066"/>
                </a:solidFill>
              </a:rPr>
              <a:t>c</a:t>
            </a:r>
            <a:r>
              <a:rPr lang="en-US" dirty="0">
                <a:solidFill>
                  <a:srgbClr val="660066"/>
                </a:solidFill>
              </a:rPr>
              <a:t> = 4</a:t>
            </a:r>
            <a:r>
              <a:rPr lang="en-US" i="1" dirty="0">
                <a:solidFill>
                  <a:srgbClr val="660066"/>
                </a:solidFill>
              </a:rPr>
              <a:t>p</a:t>
            </a:r>
          </a:p>
          <a:p>
            <a:pPr lvl="2" algn="l"/>
            <a:r>
              <a:rPr lang="en-US" i="1" dirty="0">
                <a:solidFill>
                  <a:srgbClr val="660066"/>
                </a:solidFill>
              </a:rPr>
              <a:t>c</a:t>
            </a:r>
            <a:r>
              <a:rPr lang="en-US" dirty="0">
                <a:solidFill>
                  <a:srgbClr val="660066"/>
                </a:solidFill>
              </a:rPr>
              <a:t> = 4(1)</a:t>
            </a:r>
          </a:p>
          <a:p>
            <a:pPr lvl="2" algn="l"/>
            <a:r>
              <a:rPr lang="en-US" i="1" dirty="0">
                <a:solidFill>
                  <a:srgbClr val="660066"/>
                </a:solidFill>
              </a:rPr>
              <a:t>c</a:t>
            </a:r>
            <a:r>
              <a:rPr lang="en-US" dirty="0">
                <a:solidFill>
                  <a:srgbClr val="660066"/>
                </a:solidFill>
              </a:rPr>
              <a:t> = 4</a:t>
            </a:r>
          </a:p>
          <a:p>
            <a:pPr marL="800100" lvl="1" indent="-342900" algn="l">
              <a:buFont typeface="Arial"/>
              <a:buChar char="•"/>
            </a:pPr>
            <a:r>
              <a:rPr lang="en-US" sz="2400" dirty="0">
                <a:solidFill>
                  <a:srgbClr val="660066"/>
                </a:solidFill>
              </a:rPr>
              <a:t>The total cost for Willem to buy mangoes this week is $4.</a:t>
            </a: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13128407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2"/>
            </a:pPr>
            <a:r>
              <a:rPr lang="en-US" dirty="0" err="1" smtClean="0"/>
              <a:t>Kerin</a:t>
            </a:r>
            <a:r>
              <a:rPr lang="en-US" dirty="0" smtClean="0"/>
              <a:t> </a:t>
            </a:r>
            <a:r>
              <a:rPr lang="en-US" dirty="0"/>
              <a:t>drives at a speed of 55 miles per hour on the highway for her job. Write an equation </a:t>
            </a:r>
            <a:r>
              <a:rPr lang="en-US" dirty="0" smtClean="0"/>
              <a:t>that </a:t>
            </a:r>
            <a:r>
              <a:rPr lang="en-US" dirty="0"/>
              <a:t>represents the distance she travels. If one day she drives for 6 hours, how many miles </a:t>
            </a:r>
            <a:r>
              <a:rPr lang="en-US" dirty="0" smtClean="0"/>
              <a:t>did </a:t>
            </a:r>
            <a:r>
              <a:rPr lang="en-US" dirty="0"/>
              <a:t>she travel?</a:t>
            </a:r>
          </a:p>
          <a:p>
            <a:pPr marL="800100" lvl="1" indent="-342900" algn="l">
              <a:buFont typeface="Arial"/>
              <a:buChar char="•"/>
            </a:pPr>
            <a:r>
              <a:rPr lang="en-US" sz="2400" dirty="0">
                <a:solidFill>
                  <a:srgbClr val="660066"/>
                </a:solidFill>
              </a:rPr>
              <a:t>Let distance = </a:t>
            </a:r>
            <a:r>
              <a:rPr lang="en-US" sz="2400" i="1" dirty="0">
                <a:solidFill>
                  <a:srgbClr val="660066"/>
                </a:solidFill>
              </a:rPr>
              <a:t>d</a:t>
            </a:r>
            <a:r>
              <a:rPr lang="en-US" sz="2400" dirty="0">
                <a:solidFill>
                  <a:srgbClr val="660066"/>
                </a:solidFill>
              </a:rPr>
              <a:t>.</a:t>
            </a:r>
          </a:p>
          <a:p>
            <a:pPr marL="800100" lvl="1" indent="-342900" algn="l">
              <a:buFont typeface="Arial"/>
              <a:buChar char="•"/>
            </a:pPr>
            <a:r>
              <a:rPr lang="en-US" sz="2400" dirty="0">
                <a:solidFill>
                  <a:srgbClr val="660066"/>
                </a:solidFill>
              </a:rPr>
              <a:t>Let time = </a:t>
            </a:r>
            <a:r>
              <a:rPr lang="en-US" sz="2400" i="1" dirty="0">
                <a:solidFill>
                  <a:srgbClr val="660066"/>
                </a:solidFill>
              </a:rPr>
              <a:t>t</a:t>
            </a:r>
            <a:r>
              <a:rPr lang="en-US" sz="2400" dirty="0">
                <a:solidFill>
                  <a:srgbClr val="660066"/>
                </a:solidFill>
              </a:rPr>
              <a:t>.</a:t>
            </a:r>
          </a:p>
          <a:p>
            <a:pPr marL="800100" lvl="1" indent="-342900" algn="l">
              <a:buFont typeface="Arial"/>
              <a:buChar char="•"/>
            </a:pPr>
            <a:r>
              <a:rPr lang="en-US" sz="2400" dirty="0">
                <a:solidFill>
                  <a:srgbClr val="660066"/>
                </a:solidFill>
              </a:rPr>
              <a:t>The rate = 55 mph.</a:t>
            </a:r>
          </a:p>
          <a:p>
            <a:pPr lvl="2" algn="l"/>
            <a:r>
              <a:rPr lang="en-US" dirty="0">
                <a:solidFill>
                  <a:srgbClr val="660066"/>
                </a:solidFill>
              </a:rPr>
              <a:t>distance = rate • time</a:t>
            </a:r>
          </a:p>
          <a:p>
            <a:pPr lvl="2" algn="l"/>
            <a:r>
              <a:rPr lang="en-US" i="1" dirty="0">
                <a:solidFill>
                  <a:srgbClr val="660066"/>
                </a:solidFill>
              </a:rPr>
              <a:t>d</a:t>
            </a:r>
            <a:r>
              <a:rPr lang="en-US" dirty="0">
                <a:solidFill>
                  <a:srgbClr val="660066"/>
                </a:solidFill>
              </a:rPr>
              <a:t> = 55</a:t>
            </a:r>
            <a:r>
              <a:rPr lang="en-US" i="1" dirty="0">
                <a:solidFill>
                  <a:srgbClr val="660066"/>
                </a:solidFill>
              </a:rPr>
              <a:t>t</a:t>
            </a:r>
            <a:endParaRPr lang="en-US"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3538092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buFont typeface="Arial"/>
              <a:buChar char="•"/>
            </a:pPr>
            <a:r>
              <a:rPr lang="en-US" sz="2400" dirty="0">
                <a:solidFill>
                  <a:srgbClr val="660066"/>
                </a:solidFill>
              </a:rPr>
              <a:t>If the time = 6 hours, substitute 6 in for </a:t>
            </a:r>
            <a:r>
              <a:rPr lang="en-US" sz="2400" i="1" dirty="0">
                <a:solidFill>
                  <a:srgbClr val="660066"/>
                </a:solidFill>
              </a:rPr>
              <a:t>t</a:t>
            </a:r>
            <a:r>
              <a:rPr lang="en-US" sz="2400" dirty="0">
                <a:solidFill>
                  <a:srgbClr val="660066"/>
                </a:solidFill>
              </a:rPr>
              <a:t>.</a:t>
            </a:r>
          </a:p>
          <a:p>
            <a:pPr lvl="2" algn="l"/>
            <a:r>
              <a:rPr lang="en-US" i="1" dirty="0">
                <a:solidFill>
                  <a:srgbClr val="660066"/>
                </a:solidFill>
              </a:rPr>
              <a:t>d</a:t>
            </a:r>
            <a:r>
              <a:rPr lang="en-US" dirty="0">
                <a:solidFill>
                  <a:srgbClr val="660066"/>
                </a:solidFill>
              </a:rPr>
              <a:t> = 55</a:t>
            </a:r>
            <a:r>
              <a:rPr lang="en-US" i="1" dirty="0">
                <a:solidFill>
                  <a:srgbClr val="660066"/>
                </a:solidFill>
              </a:rPr>
              <a:t>t</a:t>
            </a:r>
          </a:p>
          <a:p>
            <a:pPr lvl="2" algn="l"/>
            <a:r>
              <a:rPr lang="en-US" i="1" dirty="0">
                <a:solidFill>
                  <a:srgbClr val="660066"/>
                </a:solidFill>
              </a:rPr>
              <a:t>d</a:t>
            </a:r>
            <a:r>
              <a:rPr lang="en-US" dirty="0">
                <a:solidFill>
                  <a:srgbClr val="660066"/>
                </a:solidFill>
              </a:rPr>
              <a:t> = 55(6)</a:t>
            </a:r>
          </a:p>
          <a:p>
            <a:pPr lvl="2" algn="l"/>
            <a:r>
              <a:rPr lang="en-US" i="1" dirty="0">
                <a:solidFill>
                  <a:srgbClr val="660066"/>
                </a:solidFill>
              </a:rPr>
              <a:t>d</a:t>
            </a:r>
            <a:r>
              <a:rPr lang="en-US" dirty="0">
                <a:solidFill>
                  <a:srgbClr val="660066"/>
                </a:solidFill>
              </a:rPr>
              <a:t> = 330</a:t>
            </a:r>
          </a:p>
          <a:p>
            <a:pPr marL="800100" lvl="1" indent="-342900" algn="l">
              <a:buFont typeface="Arial"/>
              <a:buChar char="•"/>
            </a:pPr>
            <a:r>
              <a:rPr lang="en-US" sz="2400" dirty="0" err="1">
                <a:solidFill>
                  <a:srgbClr val="660066"/>
                </a:solidFill>
              </a:rPr>
              <a:t>Kerin</a:t>
            </a:r>
            <a:r>
              <a:rPr lang="en-US" sz="2400" dirty="0">
                <a:solidFill>
                  <a:srgbClr val="660066"/>
                </a:solidFill>
              </a:rPr>
              <a:t> drove 330 miles that day.</a:t>
            </a: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39031452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Autofit/>
          </a:bodyPr>
          <a:lstStyle/>
          <a:p>
            <a:pPr marL="457200" indent="-457200" algn="l">
              <a:buFont typeface="+mj-lt"/>
              <a:buAutoNum type="arabicPeriod" startAt="3"/>
            </a:pPr>
            <a:r>
              <a:rPr lang="en-US" dirty="0" smtClean="0"/>
              <a:t>Mr</a:t>
            </a:r>
            <a:r>
              <a:rPr lang="en-US" dirty="0"/>
              <a:t>. Stevens teaches 4 math classes. Depending on absences, the number of students in each class varies. Write an equation that represents the number of students Mr. Stevens teaches in a day. If there are 30 students in each class and one day all of the students were present, how many students did Mr. Stevens teach that day? </a:t>
            </a:r>
          </a:p>
          <a:p>
            <a:pPr marL="800100" lvl="1" indent="-342900" algn="l">
              <a:buFont typeface="Arial"/>
              <a:buChar char="•"/>
            </a:pPr>
            <a:r>
              <a:rPr lang="en-US" sz="2400" dirty="0">
                <a:solidFill>
                  <a:srgbClr val="660066"/>
                </a:solidFill>
              </a:rPr>
              <a:t>Let the total number of students Mr. Stevens teaches = </a:t>
            </a:r>
            <a:r>
              <a:rPr lang="en-US" sz="2400" i="1" dirty="0">
                <a:solidFill>
                  <a:srgbClr val="660066"/>
                </a:solidFill>
              </a:rPr>
              <a:t>t</a:t>
            </a:r>
            <a:r>
              <a:rPr lang="en-US" sz="2400" dirty="0">
                <a:solidFill>
                  <a:srgbClr val="660066"/>
                </a:solidFill>
              </a:rPr>
              <a:t>.</a:t>
            </a:r>
          </a:p>
          <a:p>
            <a:pPr marL="800100" lvl="1" indent="-342900" algn="l">
              <a:buFont typeface="Arial"/>
              <a:buChar char="•"/>
            </a:pPr>
            <a:r>
              <a:rPr lang="en-US" sz="2400" dirty="0">
                <a:solidFill>
                  <a:srgbClr val="660066"/>
                </a:solidFill>
              </a:rPr>
              <a:t>Let the number of students in each class = </a:t>
            </a:r>
            <a:r>
              <a:rPr lang="en-US" sz="2400" i="1" dirty="0">
                <a:solidFill>
                  <a:srgbClr val="660066"/>
                </a:solidFill>
              </a:rPr>
              <a:t>s</a:t>
            </a:r>
            <a:r>
              <a:rPr lang="en-US" sz="2400" dirty="0">
                <a:solidFill>
                  <a:srgbClr val="660066"/>
                </a:solidFill>
              </a:rPr>
              <a:t>.</a:t>
            </a:r>
          </a:p>
          <a:p>
            <a:pPr marL="800100" lvl="1" indent="-342900" algn="l">
              <a:buFont typeface="Arial"/>
              <a:buChar char="•"/>
            </a:pPr>
            <a:r>
              <a:rPr lang="en-US" sz="2400" dirty="0">
                <a:solidFill>
                  <a:srgbClr val="660066"/>
                </a:solidFill>
              </a:rPr>
              <a:t>The number of classes = 4.</a:t>
            </a:r>
          </a:p>
          <a:p>
            <a:pPr lvl="2" algn="l"/>
            <a:r>
              <a:rPr lang="en-US" i="1" dirty="0">
                <a:solidFill>
                  <a:srgbClr val="660066"/>
                </a:solidFill>
              </a:rPr>
              <a:t>t </a:t>
            </a:r>
            <a:r>
              <a:rPr lang="en-US" dirty="0">
                <a:solidFill>
                  <a:srgbClr val="660066"/>
                </a:solidFill>
              </a:rPr>
              <a:t>= 4</a:t>
            </a:r>
            <a:r>
              <a:rPr lang="en-US" i="1" dirty="0">
                <a:solidFill>
                  <a:srgbClr val="660066"/>
                </a:solidFill>
              </a:rPr>
              <a:t>s</a:t>
            </a:r>
          </a:p>
          <a:p>
            <a:pPr algn="l"/>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3.6.1: Building Functions from Context</a:t>
            </a:r>
            <a:endParaRPr lang="en-US" dirty="0"/>
          </a:p>
        </p:txBody>
      </p:sp>
    </p:spTree>
    <p:extLst>
      <p:ext uri="{BB962C8B-B14F-4D97-AF65-F5344CB8AC3E}">
        <p14:creationId xmlns:p14="http://schemas.microsoft.com/office/powerpoint/2010/main" val="2440718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960</TotalTime>
  <Words>897</Words>
  <Application>Microsoft Macintosh PowerPoint</Application>
  <PresentationFormat>On-screen Show (4:3)</PresentationFormat>
  <Paragraphs>87</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Coordinate Algebra WarmUp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90</cp:revision>
  <dcterms:created xsi:type="dcterms:W3CDTF">2012-02-22T19:14:19Z</dcterms:created>
  <dcterms:modified xsi:type="dcterms:W3CDTF">2012-06-05T19:21:23Z</dcterms:modified>
  <cp:category/>
</cp:coreProperties>
</file>