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2.xml" ContentType="application/vnd.openxmlformats-officedocument.presentationml.notesSlide+xml"/>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256" r:id="rId2"/>
    <p:sldId id="389" r:id="rId3"/>
    <p:sldId id="390" r:id="rId4"/>
    <p:sldId id="391" r:id="rId5"/>
    <p:sldId id="392" r:id="rId6"/>
    <p:sldId id="258" r:id="rId7"/>
    <p:sldId id="259" r:id="rId8"/>
    <p:sldId id="291" r:id="rId9"/>
    <p:sldId id="260" r:id="rId10"/>
    <p:sldId id="349" r:id="rId11"/>
    <p:sldId id="290" r:id="rId12"/>
    <p:sldId id="294" r:id="rId13"/>
    <p:sldId id="295" r:id="rId14"/>
    <p:sldId id="381" r:id="rId15"/>
    <p:sldId id="393" r:id="rId16"/>
    <p:sldId id="394" r:id="rId17"/>
    <p:sldId id="395" r:id="rId18"/>
    <p:sldId id="396" r:id="rId19"/>
    <p:sldId id="397" r:id="rId20"/>
    <p:sldId id="382" r:id="rId21"/>
    <p:sldId id="398" r:id="rId22"/>
    <p:sldId id="368" r:id="rId23"/>
    <p:sldId id="336" r:id="rId24"/>
    <p:sldId id="338" r:id="rId25"/>
    <p:sldId id="386" r:id="rId26"/>
    <p:sldId id="387" r:id="rId27"/>
    <p:sldId id="399" r:id="rId28"/>
    <p:sldId id="400" r:id="rId29"/>
    <p:sldId id="401" r:id="rId30"/>
    <p:sldId id="402" r:id="rId31"/>
    <p:sldId id="388" r:id="rId32"/>
    <p:sldId id="370" r:id="rId3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p:scale>
          <a:sx n="95" d="100"/>
          <a:sy n="95" d="100"/>
        </p:scale>
        <p:origin x="-80" y="-104"/>
      </p:cViewPr>
      <p:guideLst>
        <p:guide orient="horz" pos="1789"/>
        <p:guide pos="287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/CAU3L6S1BuildNegLin</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22</a:t>
            </a:fld>
            <a:endParaRPr lang="en-US" dirty="0"/>
          </a:p>
        </p:txBody>
      </p:sp>
    </p:spTree>
    <p:extLst>
      <p:ext uri="{BB962C8B-B14F-4D97-AF65-F5344CB8AC3E}">
        <p14:creationId xmlns:p14="http://schemas.microsoft.com/office/powerpoint/2010/main" val="2390848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/CAU3L6S1BuildPosLin</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32</a:t>
            </a:fld>
            <a:endParaRPr lang="en-US" dirty="0"/>
          </a:p>
        </p:txBody>
      </p:sp>
    </p:spTree>
    <p:extLst>
      <p:ext uri="{BB962C8B-B14F-4D97-AF65-F5344CB8AC3E}">
        <p14:creationId xmlns:p14="http://schemas.microsoft.com/office/powerpoint/2010/main" val="4103146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3.6.1: Building Functions from Context</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3.6.1: Building Functions from Context</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walch.com/ei/CAU3L6S1BuildNegLin" TargetMode="External"/><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3.xml.rels><?xml version="1.0" encoding="UTF-8" standalone="yes"?>
<Relationships xmlns="http://schemas.openxmlformats.org/package/2006/relationships"><Relationship Id="rId11" Type="http://schemas.openxmlformats.org/officeDocument/2006/relationships/oleObject" Target="../embeddings/oleObject15.bin"/><Relationship Id="rId12" Type="http://schemas.openxmlformats.org/officeDocument/2006/relationships/oleObject" Target="../embeddings/oleObject16.bin"/><Relationship Id="rId13" Type="http://schemas.openxmlformats.org/officeDocument/2006/relationships/oleObject" Target="../embeddings/oleObject17.bin"/><Relationship Id="rId14" Type="http://schemas.openxmlformats.org/officeDocument/2006/relationships/oleObject" Target="../embeddings/oleObject18.bin"/><Relationship Id="rId1" Type="http://schemas.openxmlformats.org/officeDocument/2006/relationships/vmlDrawing" Target="../drawings/vmlDrawing2.vml"/><Relationship Id="rId2" Type="http://schemas.openxmlformats.org/officeDocument/2006/relationships/slideLayout" Target="../slideLayouts/slideLayout1.xml"/><Relationship Id="rId3" Type="http://schemas.openxmlformats.org/officeDocument/2006/relationships/oleObject" Target="../embeddings/oleObject8.bin"/><Relationship Id="rId4" Type="http://schemas.openxmlformats.org/officeDocument/2006/relationships/image" Target="../media/image4.emf"/><Relationship Id="rId5" Type="http://schemas.openxmlformats.org/officeDocument/2006/relationships/oleObject" Target="../embeddings/oleObject9.bin"/><Relationship Id="rId6" Type="http://schemas.openxmlformats.org/officeDocument/2006/relationships/oleObject" Target="../embeddings/oleObject10.bin"/><Relationship Id="rId7" Type="http://schemas.openxmlformats.org/officeDocument/2006/relationships/oleObject" Target="../embeddings/oleObject11.bin"/><Relationship Id="rId8" Type="http://schemas.openxmlformats.org/officeDocument/2006/relationships/oleObject" Target="../embeddings/oleObject12.bin"/><Relationship Id="rId9" Type="http://schemas.openxmlformats.org/officeDocument/2006/relationships/oleObject" Target="../embeddings/oleObject13.bin"/><Relationship Id="rId10" Type="http://schemas.openxmlformats.org/officeDocument/2006/relationships/oleObject" Target="../embeddings/oleObject14.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walch.com/ei/CAU3L6S1BuildPosLin" TargetMode="External"/><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47598"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Verbal descriptions of mathematical patterns and situations can be represented using equations and expressions. A </a:t>
            </a:r>
            <a:r>
              <a:rPr lang="en-US" b="1" dirty="0"/>
              <a:t>variable </a:t>
            </a:r>
            <a:r>
              <a:rPr lang="en-US" dirty="0"/>
              <a:t>is a letter used to represent a value or unknown quantity that can change or vary in an expression or equation. An </a:t>
            </a:r>
            <a:r>
              <a:rPr lang="en-US" b="1" dirty="0"/>
              <a:t>expression</a:t>
            </a:r>
            <a:r>
              <a:rPr lang="en-US" dirty="0"/>
              <a:t> is a combination of variables, quantities, and mathematical operations; 4, 8</a:t>
            </a:r>
            <a:r>
              <a:rPr lang="en-US" i="1" dirty="0"/>
              <a:t>x</a:t>
            </a:r>
            <a:r>
              <a:rPr lang="en-US" dirty="0"/>
              <a:t>, and </a:t>
            </a:r>
            <a:r>
              <a:rPr lang="en-US" i="1" dirty="0"/>
              <a:t>b</a:t>
            </a:r>
            <a:r>
              <a:rPr lang="en-US" dirty="0"/>
              <a:t> + 10</a:t>
            </a:r>
            <a:r>
              <a:rPr lang="en-US" baseline="30000" dirty="0"/>
              <a:t>2</a:t>
            </a:r>
            <a:r>
              <a:rPr lang="en-US" dirty="0"/>
              <a:t> are all expressions. An </a:t>
            </a:r>
            <a:r>
              <a:rPr lang="en-US" b="1" dirty="0"/>
              <a:t>equation</a:t>
            </a:r>
            <a:r>
              <a:rPr lang="en-US" dirty="0"/>
              <a:t> is an expression set equal to another expression; </a:t>
            </a:r>
            <a:r>
              <a:rPr lang="en-US" i="1" dirty="0"/>
              <a:t>a</a:t>
            </a:r>
            <a:r>
              <a:rPr lang="en-US" dirty="0"/>
              <a:t> = 4, </a:t>
            </a:r>
            <a:endParaRPr lang="en-US" dirty="0" smtClean="0"/>
          </a:p>
          <a:p>
            <a:pPr>
              <a:spcBef>
                <a:spcPts val="0"/>
              </a:spcBef>
            </a:pPr>
            <a:r>
              <a:rPr lang="en-US" dirty="0" smtClean="0"/>
              <a:t>1 </a:t>
            </a:r>
            <a:r>
              <a:rPr lang="en-US" dirty="0"/>
              <a:t>+ 23 = </a:t>
            </a:r>
            <a:r>
              <a:rPr lang="en-US" i="1" dirty="0"/>
              <a:t>x</a:t>
            </a:r>
            <a:r>
              <a:rPr lang="en-US" dirty="0"/>
              <a:t> + 9, and (2 + 3)</a:t>
            </a:r>
            <a:r>
              <a:rPr lang="en-US" baseline="30000" dirty="0"/>
              <a:t>1</a:t>
            </a:r>
            <a:r>
              <a:rPr lang="en-US" dirty="0"/>
              <a:t> = 2</a:t>
            </a:r>
            <a:r>
              <a:rPr lang="en-US" i="1" dirty="0"/>
              <a:t>c</a:t>
            </a:r>
            <a:r>
              <a:rPr lang="en-US" dirty="0"/>
              <a:t> are all equations. </a:t>
            </a:r>
          </a:p>
          <a:p>
            <a:endParaRPr lang="en-US" dirty="0"/>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endParaRPr lang="en-US" dirty="0"/>
          </a:p>
          <a:p>
            <a:pPr marL="342900" indent="-342900">
              <a:spcAft>
                <a:spcPts val="1200"/>
              </a:spcAft>
              <a:buFont typeface="Arial"/>
              <a:buChar char="•"/>
            </a:pPr>
            <a:r>
              <a:rPr lang="en-US" dirty="0"/>
              <a:t>Use the common ratio to find the exponential equation that describes the relationship between two quantities. In the general equation </a:t>
            </a:r>
            <a:r>
              <a:rPr lang="en-US" i="1" dirty="0"/>
              <a:t>f </a:t>
            </a:r>
            <a:r>
              <a:rPr lang="en-US" dirty="0"/>
              <a:t>(</a:t>
            </a:r>
            <a:r>
              <a:rPr lang="en-US" i="1" dirty="0"/>
              <a:t>x</a:t>
            </a:r>
            <a:r>
              <a:rPr lang="en-US" dirty="0"/>
              <a:t>) = </a:t>
            </a:r>
            <a:r>
              <a:rPr lang="en-US" i="1" dirty="0" err="1"/>
              <a:t>ab</a:t>
            </a:r>
            <a:r>
              <a:rPr lang="en-US" i="1" dirty="0"/>
              <a:t> </a:t>
            </a:r>
            <a:r>
              <a:rPr lang="en-US" i="1" baseline="30000" dirty="0"/>
              <a:t>x</a:t>
            </a:r>
            <a:r>
              <a:rPr lang="en-US" dirty="0"/>
              <a:t>, </a:t>
            </a:r>
            <a:r>
              <a:rPr lang="en-US" i="1" dirty="0"/>
              <a:t>b</a:t>
            </a:r>
            <a:r>
              <a:rPr lang="en-US" dirty="0"/>
              <a:t> is the common ratio. Let </a:t>
            </a:r>
            <a:r>
              <a:rPr lang="en-US" i="1" dirty="0"/>
              <a:t>a</a:t>
            </a:r>
            <a:r>
              <a:rPr lang="en-US" baseline="-25000" dirty="0"/>
              <a:t>0</a:t>
            </a:r>
            <a:r>
              <a:rPr lang="en-US" dirty="0"/>
              <a:t> be the value of the dependent quantity when the independent quantity is 0. The general equation to represent the relationship would be: </a:t>
            </a:r>
            <a:br>
              <a:rPr lang="en-US" dirty="0"/>
            </a:br>
            <a:r>
              <a:rPr lang="en-US" i="1" dirty="0"/>
              <a:t>f </a:t>
            </a:r>
            <a:r>
              <a:rPr lang="en-US" dirty="0"/>
              <a:t>(</a:t>
            </a:r>
            <a:r>
              <a:rPr lang="en-US" i="1" dirty="0"/>
              <a:t>x</a:t>
            </a:r>
            <a:r>
              <a:rPr lang="en-US" dirty="0"/>
              <a:t>) = </a:t>
            </a:r>
            <a:r>
              <a:rPr lang="en-US" i="1" dirty="0"/>
              <a:t>a</a:t>
            </a:r>
            <a:r>
              <a:rPr lang="en-US" baseline="-25000" dirty="0"/>
              <a:t>0</a:t>
            </a:r>
            <a:r>
              <a:rPr lang="en-US" i="1" dirty="0"/>
              <a:t>b </a:t>
            </a:r>
            <a:r>
              <a:rPr lang="en-US" i="1" baseline="30000" dirty="0"/>
              <a:t>x</a:t>
            </a:r>
            <a:r>
              <a:rPr lang="en-US" dirty="0"/>
              <a:t>. Let </a:t>
            </a:r>
            <a:r>
              <a:rPr lang="en-US" i="1" dirty="0"/>
              <a:t>a</a:t>
            </a:r>
            <a:r>
              <a:rPr lang="en-US" baseline="-25000" dirty="0"/>
              <a:t>1</a:t>
            </a:r>
            <a:r>
              <a:rPr lang="en-US" dirty="0"/>
              <a:t> be the value of the dependent quantity when the independent quantity is 1. The general equation to represent the relationship would be: </a:t>
            </a:r>
            <a:r>
              <a:rPr lang="en-US" i="1" dirty="0"/>
              <a:t>f </a:t>
            </a:r>
            <a:r>
              <a:rPr lang="en-US" dirty="0"/>
              <a:t>(</a:t>
            </a:r>
            <a:r>
              <a:rPr lang="en-US" i="1" dirty="0"/>
              <a:t>x</a:t>
            </a:r>
            <a:r>
              <a:rPr lang="en-US" dirty="0"/>
              <a:t>) = </a:t>
            </a:r>
            <a:r>
              <a:rPr lang="en-US" i="1" dirty="0"/>
              <a:t>a</a:t>
            </a:r>
            <a:r>
              <a:rPr lang="en-US" baseline="-25000" dirty="0"/>
              <a:t>1</a:t>
            </a:r>
            <a:r>
              <a:rPr lang="en-US" i="1" dirty="0"/>
              <a:t>b </a:t>
            </a:r>
            <a:r>
              <a:rPr lang="en-US" i="1" baseline="30000" dirty="0"/>
              <a:t>x </a:t>
            </a:r>
            <a:r>
              <a:rPr lang="en-US" baseline="30000" dirty="0"/>
              <a:t>– 1</a:t>
            </a:r>
            <a:r>
              <a:rPr lang="en-US" dirty="0"/>
              <a:t>.</a:t>
            </a:r>
            <a:endParaRPr lang="en-US" dirty="0">
              <a:solidFill>
                <a:srgbClr val="000000"/>
              </a:solidFill>
            </a:endParaRPr>
          </a:p>
          <a:p>
            <a:pPr marL="342900" indent="-342900">
              <a:buFont typeface="Arial"/>
              <a:buChar char="•"/>
            </a:pPr>
            <a:r>
              <a:rPr lang="en-US" dirty="0" smtClean="0"/>
              <a:t>A </a:t>
            </a:r>
            <a:r>
              <a:rPr lang="en-US" dirty="0"/>
              <a:t>model can be used to analyze a situation.</a:t>
            </a:r>
          </a:p>
          <a:p>
            <a:pPr marL="800100" lvl="1" indent="-342900" algn="l">
              <a:spcAft>
                <a:spcPts val="600"/>
              </a:spcAft>
              <a:buFont typeface="Arial"/>
              <a:buChar char="•"/>
            </a:pPr>
            <a:endParaRPr lang="en-US" dirty="0">
              <a:solidFill>
                <a:srgbClr val="000000"/>
              </a:solidFill>
            </a:endParaRPr>
          </a:p>
          <a:p>
            <a:pPr marL="800100" lvl="1" indent="-342900">
              <a:buFont typeface="Arial"/>
              <a:buChar char="•"/>
            </a:pPr>
            <a:endParaRPr lang="en-US" dirty="0"/>
          </a:p>
          <a:p>
            <a:pPr eaLnBrk="1" hangingPunct="1"/>
            <a:endParaRPr lang="en-US" dirty="0"/>
          </a:p>
          <a:p>
            <a:pPr eaLnBrk="1" hangingPunct="1"/>
            <a:endParaRPr lang="en-US" dirty="0"/>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3" name="Footer Placeholder 2"/>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5408045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only examining the relationship between two terms to determine the general rule for a </a:t>
            </a:r>
            <a:r>
              <a:rPr lang="en-US" dirty="0" smtClean="0"/>
              <a:t>pattern</a:t>
            </a:r>
          </a:p>
          <a:p>
            <a:pPr marL="342900" indent="-342900">
              <a:buFont typeface="Arial"/>
              <a:buChar char="•"/>
            </a:pPr>
            <a:endParaRPr lang="en-US" dirty="0"/>
          </a:p>
          <a:p>
            <a:pPr marL="342900" indent="-342900">
              <a:buFont typeface="Arial"/>
              <a:buChar char="•"/>
            </a:pPr>
            <a:r>
              <a:rPr lang="en-US" dirty="0"/>
              <a:t>confusing recursive and explicit </a:t>
            </a:r>
            <a:r>
              <a:rPr lang="en-US" dirty="0" smtClean="0"/>
              <a:t>equations</a:t>
            </a:r>
          </a:p>
          <a:p>
            <a:pPr marL="342900" indent="-342900">
              <a:buFont typeface="Arial"/>
              <a:buChar char="•"/>
            </a:pPr>
            <a:endParaRPr lang="en-US" dirty="0"/>
          </a:p>
          <a:p>
            <a:pPr marL="342900" indent="-342900">
              <a:buFont typeface="Arial"/>
              <a:buChar char="•"/>
            </a:pPr>
            <a:r>
              <a:rPr lang="en-US" dirty="0" smtClean="0"/>
              <a:t>incorrectly </a:t>
            </a:r>
            <a:r>
              <a:rPr lang="en-US" dirty="0"/>
              <a:t>evaluating a recursive or explicit equation when determining if an equation matches a situation</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11</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3.6.1: Building Functions from Context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34230"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The starting balance of Anna’s account is $1,250. She takes $30 out of her account each month. How much money is in her account after 1, 2, and 3 months? Find an equation to represent the balance in her account at any month.</a:t>
            </a:r>
          </a:p>
          <a:p>
            <a:pPr>
              <a:lnSpc>
                <a:spcPct val="150000"/>
              </a:lnSpc>
            </a:pPr>
            <a:r>
              <a:rPr lang="en-US" dirty="0" smtClean="0"/>
              <a:t>  </a:t>
            </a:r>
            <a:endParaRPr lang="en-US" dirty="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12</a:t>
            </a:fld>
            <a:endParaRPr lang="en-US" dirty="0"/>
          </a:p>
        </p:txBody>
      </p:sp>
      <p:sp>
        <p:nvSpPr>
          <p:cNvPr id="3" name="Footer Placeholder 2"/>
          <p:cNvSpPr>
            <a:spLocks noGrp="1"/>
          </p:cNvSpPr>
          <p:nvPr>
            <p:ph type="ftr" sz="quarter" idx="13"/>
          </p:nvPr>
        </p:nvSpPr>
        <p:spPr/>
        <p:txBody>
          <a:bodyPr/>
          <a:lstStyle/>
          <a:p>
            <a:pPr>
              <a:defRPr/>
            </a:pPr>
            <a:r>
              <a:rPr lang="en-US" smtClean="0"/>
              <a:t>3.6.1: Building Functions from Context</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smtClean="0">
                <a:solidFill>
                  <a:srgbClr val="660066"/>
                </a:solidFill>
              </a:rPr>
              <a:t>Use </a:t>
            </a:r>
            <a:r>
              <a:rPr lang="en-US" sz="2800" b="1" dirty="0">
                <a:solidFill>
                  <a:srgbClr val="660066"/>
                </a:solidFill>
              </a:rPr>
              <a:t>the description of the account balance to find the balance after </a:t>
            </a:r>
            <a:r>
              <a:rPr lang="en-US" sz="2800" b="1" dirty="0" smtClean="0">
                <a:solidFill>
                  <a:srgbClr val="660066"/>
                </a:solidFill>
              </a:rPr>
              <a:t>each </a:t>
            </a:r>
            <a:r>
              <a:rPr lang="en-US" sz="2800" b="1" dirty="0">
                <a:solidFill>
                  <a:srgbClr val="660066"/>
                </a:solidFill>
              </a:rPr>
              <a:t>month.</a:t>
            </a:r>
          </a:p>
          <a:p>
            <a:pPr lvl="1" algn="l">
              <a:spcAft>
                <a:spcPts val="1200"/>
              </a:spcAft>
            </a:pPr>
            <a:r>
              <a:rPr lang="en-US" dirty="0">
                <a:solidFill>
                  <a:schemeClr val="tx1"/>
                </a:solidFill>
              </a:rPr>
              <a:t>Anna’s account has $1,250. After 1 month, she takes out $30, so her account balance decreases by $30: $1250 – $30 = $1220.</a:t>
            </a:r>
          </a:p>
          <a:p>
            <a:pPr lvl="1" algn="l"/>
            <a:r>
              <a:rPr lang="en-US" dirty="0">
                <a:solidFill>
                  <a:schemeClr val="tx1"/>
                </a:solidFill>
              </a:rPr>
              <a:t>The new starting balance of Anna’s account is $1,220. After 2 months, she takes out another $30. Subtract this $30 from the new balance of her account: </a:t>
            </a:r>
            <a:r>
              <a:rPr lang="en-US" dirty="0" smtClean="0">
                <a:solidFill>
                  <a:schemeClr val="tx1"/>
                </a:solidFill>
              </a:rPr>
              <a:t/>
            </a:r>
            <a:br>
              <a:rPr lang="en-US" dirty="0" smtClean="0">
                <a:solidFill>
                  <a:schemeClr val="tx1"/>
                </a:solidFill>
              </a:rPr>
            </a:br>
            <a:r>
              <a:rPr lang="en-US" dirty="0" smtClean="0">
                <a:solidFill>
                  <a:schemeClr val="tx1"/>
                </a:solidFill>
              </a:rPr>
              <a:t>$</a:t>
            </a:r>
            <a:r>
              <a:rPr lang="en-US" dirty="0">
                <a:solidFill>
                  <a:schemeClr val="tx1"/>
                </a:solidFill>
              </a:rPr>
              <a:t>1220 – $30 = $1190</a:t>
            </a:r>
            <a:r>
              <a:rPr lang="en-US" dirty="0" smtClean="0">
                <a:solidFill>
                  <a:schemeClr val="tx1"/>
                </a:solidFill>
              </a:rPr>
              <a:t>.</a:t>
            </a:r>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13</a:t>
            </a:fld>
            <a:endParaRPr lang="en-US" dirty="0"/>
          </a:p>
        </p:txBody>
      </p:sp>
      <p:sp>
        <p:nvSpPr>
          <p:cNvPr id="2" name="Footer Placeholder 1"/>
          <p:cNvSpPr>
            <a:spLocks noGrp="1"/>
          </p:cNvSpPr>
          <p:nvPr>
            <p:ph type="ftr" sz="quarter" idx="13"/>
          </p:nvPr>
        </p:nvSpPr>
        <p:spPr/>
        <p:txBody>
          <a:bodyPr/>
          <a:lstStyle/>
          <a:p>
            <a:pPr>
              <a:defRPr/>
            </a:pPr>
            <a:r>
              <a:rPr lang="en-US" smtClean="0"/>
              <a:t>3.6.1: Building Functions from Context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smtClean="0">
                <a:solidFill>
                  <a:srgbClr val="000090"/>
                </a:solidFill>
              </a:rPr>
              <a:t>continued</a:t>
            </a:r>
          </a:p>
          <a:p>
            <a:pPr lvl="1" algn="l"/>
            <a:r>
              <a:rPr lang="en-US" dirty="0">
                <a:solidFill>
                  <a:schemeClr val="tx1"/>
                </a:solidFill>
              </a:rPr>
              <a:t>The new starting balance of Anna’s account is $1,190. After 3 months, she takes out another $30. Subtract this $30 from the new balance of her account: $1190 – $30 = $1160.</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4113994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a:solidFill>
                  <a:srgbClr val="660066"/>
                </a:solidFill>
              </a:rPr>
              <a:t>Determine the independent and dependent quantities.</a:t>
            </a:r>
          </a:p>
          <a:p>
            <a:pPr lvl="1" algn="l"/>
            <a:r>
              <a:rPr lang="en-US" dirty="0">
                <a:solidFill>
                  <a:srgbClr val="000000"/>
                </a:solidFill>
              </a:rPr>
              <a:t>The month number is the independent quantity, since the account balance depends on the month. The account balance is the </a:t>
            </a:r>
            <a:r>
              <a:rPr lang="en-US" dirty="0" smtClean="0">
                <a:solidFill>
                  <a:srgbClr val="000000"/>
                </a:solidFill>
              </a:rPr>
              <a:t>dependent </a:t>
            </a:r>
            <a:r>
              <a:rPr lang="en-US" dirty="0">
                <a:solidFill>
                  <a:srgbClr val="000000"/>
                </a:solidFill>
              </a:rPr>
              <a:t>quantity.</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3765307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95400" cy="4998233"/>
          </a:xfrm>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smtClean="0">
                <a:solidFill>
                  <a:srgbClr val="660066"/>
                </a:solidFill>
              </a:rPr>
              <a:t>Determine </a:t>
            </a:r>
            <a:r>
              <a:rPr lang="en-US" sz="2800" b="1" dirty="0">
                <a:solidFill>
                  <a:srgbClr val="660066"/>
                </a:solidFill>
              </a:rPr>
              <a:t>if there is a common difference or common ratio that describes the change in the dependent quantity.</a:t>
            </a:r>
          </a:p>
          <a:p>
            <a:pPr lvl="1" algn="l"/>
            <a:r>
              <a:rPr lang="en-US" dirty="0">
                <a:solidFill>
                  <a:schemeClr val="tx1"/>
                </a:solidFill>
              </a:rPr>
              <a:t>Organize your results in a table. Enter the independent quantity in the first column, and the dependent quantity in the second column. The balance at zero months is the starting balance of the account, before any money has been taken out. Because the independent quantity is changing by one unit, analyzing the differences between the dependent quantities will determine if there is a common difference between the dependent quantities.</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8642615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endParaRPr lang="en-US" sz="2800" b="1" i="1" baseline="30000" dirty="0">
              <a:solidFill>
                <a:srgbClr val="000090"/>
              </a:solidFill>
            </a:endParaRPr>
          </a:p>
          <a:p>
            <a:endParaRPr lang="en-US" sz="2800" b="1" i="1" baseline="30000" dirty="0" smtClean="0">
              <a:solidFill>
                <a:srgbClr val="000090"/>
              </a:solidFill>
            </a:endParaRPr>
          </a:p>
          <a:p>
            <a:endParaRPr lang="en-US" sz="2800" b="1" i="1" baseline="30000" dirty="0">
              <a:solidFill>
                <a:srgbClr val="000090"/>
              </a:solidFill>
            </a:endParaRPr>
          </a:p>
          <a:p>
            <a:endParaRPr lang="en-US" sz="2800" b="1" i="1" baseline="30000" dirty="0" smtClean="0">
              <a:solidFill>
                <a:srgbClr val="000090"/>
              </a:solidFill>
            </a:endParaRPr>
          </a:p>
          <a:p>
            <a:endParaRPr lang="en-US" sz="2800" b="1" i="1" baseline="30000" dirty="0">
              <a:solidFill>
                <a:srgbClr val="000090"/>
              </a:solidFill>
            </a:endParaRPr>
          </a:p>
          <a:p>
            <a:endParaRPr lang="en-US" sz="2800" b="1" i="1" baseline="30000" dirty="0" smtClean="0">
              <a:solidFill>
                <a:srgbClr val="000090"/>
              </a:solidFill>
            </a:endParaRPr>
          </a:p>
          <a:p>
            <a:endParaRPr lang="en-US" sz="2800" b="1" i="1" baseline="30000" dirty="0">
              <a:solidFill>
                <a:srgbClr val="000090"/>
              </a:solidFill>
            </a:endParaRPr>
          </a:p>
          <a:p>
            <a:endParaRPr lang="en-US" sz="2800" b="1" i="1" baseline="30000" dirty="0" smtClean="0">
              <a:solidFill>
                <a:srgbClr val="000090"/>
              </a:solidFill>
            </a:endParaRPr>
          </a:p>
          <a:p>
            <a:pPr lvl="1" algn="l"/>
            <a:r>
              <a:rPr lang="en-US" dirty="0">
                <a:solidFill>
                  <a:schemeClr val="tx1"/>
                </a:solidFill>
              </a:rPr>
              <a:t>The account balance has a common difference; it decreases by $30 for every 1 month. The relationship between the month and the account balance can be represented using a linear function.</a:t>
            </a:r>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671808622"/>
              </p:ext>
            </p:extLst>
          </p:nvPr>
        </p:nvGraphicFramePr>
        <p:xfrm>
          <a:off x="1524000" y="1397000"/>
          <a:ext cx="6096001" cy="2286000"/>
        </p:xfrm>
        <a:graphic>
          <a:graphicData uri="http://schemas.openxmlformats.org/drawingml/2006/table">
            <a:tbl>
              <a:tblPr firstRow="1" bandRow="1">
                <a:tableStyleId>{5940675A-B579-460E-94D1-54222C63F5DA}</a:tableStyleId>
              </a:tblPr>
              <a:tblGrid>
                <a:gridCol w="1229895"/>
                <a:gridCol w="2433053"/>
                <a:gridCol w="2433053"/>
              </a:tblGrid>
              <a:tr h="370840">
                <a:tc>
                  <a:txBody>
                    <a:bodyPr/>
                    <a:lstStyle/>
                    <a:p>
                      <a:pPr algn="ctr"/>
                      <a:r>
                        <a:rPr lang="en-US" sz="2000" b="1" dirty="0" smtClean="0">
                          <a:latin typeface="Arial"/>
                          <a:cs typeface="Arial"/>
                        </a:rPr>
                        <a:t>Month</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Account balance in dollars ($)</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Difference</a:t>
                      </a:r>
                      <a:endParaRPr lang="en-US" sz="2000" b="1" dirty="0">
                        <a:latin typeface="Arial"/>
                        <a:cs typeface="Arial"/>
                      </a:endParaRPr>
                    </a:p>
                  </a:txBody>
                  <a:tcPr anchor="ctr">
                    <a:solidFill>
                      <a:schemeClr val="bg1">
                        <a:lumMod val="85000"/>
                      </a:schemeClr>
                    </a:solidFill>
                  </a:tcPr>
                </a:tc>
              </a:tr>
              <a:tr h="370840">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1250</a:t>
                      </a:r>
                      <a:endParaRPr lang="en-US" sz="2000" dirty="0">
                        <a:latin typeface="Arial"/>
                        <a:cs typeface="Arial"/>
                      </a:endParaRPr>
                    </a:p>
                  </a:txBody>
                  <a:tcPr>
                    <a:solidFill>
                      <a:schemeClr val="bg1"/>
                    </a:solidFill>
                  </a:tcPr>
                </a:tc>
                <a:tc>
                  <a:txBody>
                    <a:bodyPr/>
                    <a:lstStyle/>
                    <a:p>
                      <a:pPr algn="ct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1220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1250 – 1220 = –30</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1190</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1220 – 1190 = –30</a:t>
                      </a:r>
                    </a:p>
                  </a:txBody>
                  <a:tcPr>
                    <a:solidFill>
                      <a:schemeClr val="bg1"/>
                    </a:solidFill>
                  </a:tcPr>
                </a:tc>
              </a:tr>
              <a:tr h="370840">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1160</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1190 – 1160 = –30</a:t>
                      </a:r>
                    </a:p>
                  </a:txBody>
                  <a:tcPr>
                    <a:solidFill>
                      <a:schemeClr val="bg1"/>
                    </a:solidFill>
                  </a:tcPr>
                </a:tc>
              </a:tr>
            </a:tbl>
          </a:graphicData>
        </a:graphic>
      </p:graphicFrame>
    </p:spTree>
    <p:extLst>
      <p:ext uri="{BB962C8B-B14F-4D97-AF65-F5344CB8AC3E}">
        <p14:creationId xmlns:p14="http://schemas.microsoft.com/office/powerpoint/2010/main" val="18831125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dirty="0">
                <a:solidFill>
                  <a:srgbClr val="660066"/>
                </a:solidFill>
              </a:rPr>
              <a:t>Use the common difference to write an explicit equation.</a:t>
            </a:r>
          </a:p>
          <a:p>
            <a:pPr lvl="1" algn="l"/>
            <a:r>
              <a:rPr lang="en-US" dirty="0">
                <a:solidFill>
                  <a:srgbClr val="000000"/>
                </a:solidFill>
              </a:rPr>
              <a:t>The general form of a linear function is: </a:t>
            </a:r>
            <a:r>
              <a:rPr lang="en-US" i="1" dirty="0">
                <a:solidFill>
                  <a:srgbClr val="000000"/>
                </a:solidFill>
              </a:rPr>
              <a:t>f </a:t>
            </a:r>
            <a:r>
              <a:rPr lang="en-US" dirty="0">
                <a:solidFill>
                  <a:srgbClr val="000000"/>
                </a:solidFill>
              </a:rPr>
              <a:t>(</a:t>
            </a:r>
            <a:r>
              <a:rPr lang="en-US" i="1" dirty="0">
                <a:solidFill>
                  <a:srgbClr val="000000"/>
                </a:solidFill>
              </a:rPr>
              <a:t>x</a:t>
            </a:r>
            <a:r>
              <a:rPr lang="en-US" dirty="0">
                <a:solidFill>
                  <a:srgbClr val="000000"/>
                </a:solidFill>
              </a:rPr>
              <a:t>) = </a:t>
            </a:r>
            <a:r>
              <a:rPr lang="en-US" i="1" dirty="0">
                <a:solidFill>
                  <a:srgbClr val="000000"/>
                </a:solidFill>
              </a:rPr>
              <a:t>mx</a:t>
            </a:r>
            <a:r>
              <a:rPr lang="en-US" dirty="0">
                <a:solidFill>
                  <a:srgbClr val="000000"/>
                </a:solidFill>
              </a:rPr>
              <a:t> + </a:t>
            </a:r>
            <a:r>
              <a:rPr lang="en-US" i="1" dirty="0">
                <a:solidFill>
                  <a:srgbClr val="000000"/>
                </a:solidFill>
              </a:rPr>
              <a:t>b</a:t>
            </a:r>
            <a:r>
              <a:rPr lang="en-US" dirty="0">
                <a:solidFill>
                  <a:srgbClr val="000000"/>
                </a:solidFill>
              </a:rPr>
              <a:t>, where </a:t>
            </a:r>
            <a:r>
              <a:rPr lang="en-US" i="1" dirty="0">
                <a:solidFill>
                  <a:srgbClr val="000000"/>
                </a:solidFill>
              </a:rPr>
              <a:t>m</a:t>
            </a:r>
            <a:r>
              <a:rPr lang="en-US" dirty="0">
                <a:solidFill>
                  <a:srgbClr val="000000"/>
                </a:solidFill>
              </a:rPr>
              <a:t> is the slope and </a:t>
            </a:r>
            <a:r>
              <a:rPr lang="en-US" i="1" dirty="0">
                <a:solidFill>
                  <a:srgbClr val="000000"/>
                </a:solidFill>
              </a:rPr>
              <a:t>b</a:t>
            </a:r>
            <a:r>
              <a:rPr lang="en-US" dirty="0">
                <a:solidFill>
                  <a:srgbClr val="000000"/>
                </a:solidFill>
              </a:rPr>
              <a:t> is the </a:t>
            </a:r>
            <a:r>
              <a:rPr lang="en-US" i="1" dirty="0">
                <a:solidFill>
                  <a:srgbClr val="000000"/>
                </a:solidFill>
              </a:rPr>
              <a:t>y</a:t>
            </a:r>
            <a:r>
              <a:rPr lang="en-US" dirty="0">
                <a:solidFill>
                  <a:srgbClr val="000000"/>
                </a:solidFill>
              </a:rPr>
              <a:t>-intercept. The common difference between the dependent terms in the pattern is the slope of the relationship between the independent and dependent quantities. Replace </a:t>
            </a:r>
            <a:r>
              <a:rPr lang="en-US" i="1" dirty="0">
                <a:solidFill>
                  <a:srgbClr val="000000"/>
                </a:solidFill>
              </a:rPr>
              <a:t>m</a:t>
            </a:r>
            <a:r>
              <a:rPr lang="en-US" dirty="0">
                <a:solidFill>
                  <a:srgbClr val="000000"/>
                </a:solidFill>
              </a:rPr>
              <a:t> with the slope, and replace </a:t>
            </a:r>
            <a:r>
              <a:rPr lang="en-US" i="1" dirty="0">
                <a:solidFill>
                  <a:srgbClr val="000000"/>
                </a:solidFill>
              </a:rPr>
              <a:t>x</a:t>
            </a:r>
            <a:r>
              <a:rPr lang="en-US" dirty="0">
                <a:solidFill>
                  <a:srgbClr val="000000"/>
                </a:solidFill>
              </a:rPr>
              <a:t> and </a:t>
            </a:r>
            <a:r>
              <a:rPr lang="en-US" i="1" dirty="0">
                <a:solidFill>
                  <a:srgbClr val="000000"/>
                </a:solidFill>
              </a:rPr>
              <a:t>f </a:t>
            </a:r>
            <a:r>
              <a:rPr lang="en-US" dirty="0">
                <a:solidFill>
                  <a:srgbClr val="000000"/>
                </a:solidFill>
              </a:rPr>
              <a:t>(</a:t>
            </a:r>
            <a:r>
              <a:rPr lang="en-US" i="1" dirty="0">
                <a:solidFill>
                  <a:srgbClr val="000000"/>
                </a:solidFill>
              </a:rPr>
              <a:t>x</a:t>
            </a:r>
            <a:r>
              <a:rPr lang="en-US" dirty="0">
                <a:solidFill>
                  <a:srgbClr val="000000"/>
                </a:solidFill>
              </a:rPr>
              <a:t>) with an independent and dependent quantity pair in the relationship, such as (1, 1220). </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9812254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lvl="1" algn="l"/>
            <a:r>
              <a:rPr lang="en-US" dirty="0" smtClean="0">
                <a:solidFill>
                  <a:srgbClr val="000000"/>
                </a:solidFill>
              </a:rPr>
              <a:t>Solve </a:t>
            </a:r>
            <a:r>
              <a:rPr lang="en-US" dirty="0">
                <a:solidFill>
                  <a:srgbClr val="000000"/>
                </a:solidFill>
              </a:rPr>
              <a:t>for </a:t>
            </a:r>
            <a:r>
              <a:rPr lang="en-US" i="1" dirty="0">
                <a:solidFill>
                  <a:srgbClr val="000000"/>
                </a:solidFill>
              </a:rPr>
              <a:t>b</a:t>
            </a:r>
            <a:r>
              <a:rPr lang="en-US" dirty="0">
                <a:solidFill>
                  <a:srgbClr val="000000"/>
                </a:solidFill>
              </a:rPr>
              <a:t>.</a:t>
            </a:r>
          </a:p>
          <a:p>
            <a:pPr lvl="2" algn="l"/>
            <a:r>
              <a:rPr lang="en-US" dirty="0">
                <a:solidFill>
                  <a:srgbClr val="000000"/>
                </a:solidFill>
              </a:rPr>
              <a:t>1220 = (–30) • (1) + </a:t>
            </a:r>
            <a:r>
              <a:rPr lang="en-US" i="1" dirty="0">
                <a:solidFill>
                  <a:srgbClr val="000000"/>
                </a:solidFill>
              </a:rPr>
              <a:t>b</a:t>
            </a:r>
          </a:p>
          <a:p>
            <a:pPr lvl="2" algn="l"/>
            <a:r>
              <a:rPr lang="en-US" dirty="0">
                <a:solidFill>
                  <a:srgbClr val="000000"/>
                </a:solidFill>
              </a:rPr>
              <a:t>1250 = </a:t>
            </a:r>
            <a:r>
              <a:rPr lang="en-US" i="1" dirty="0">
                <a:solidFill>
                  <a:srgbClr val="000000"/>
                </a:solidFill>
              </a:rPr>
              <a:t>b</a:t>
            </a:r>
          </a:p>
          <a:p>
            <a:pPr lvl="2" algn="l"/>
            <a:r>
              <a:rPr lang="fr-FR" i="1" dirty="0">
                <a:solidFill>
                  <a:srgbClr val="000000"/>
                </a:solidFill>
              </a:rPr>
              <a:t>f </a:t>
            </a:r>
            <a:r>
              <a:rPr lang="fr-FR" dirty="0">
                <a:solidFill>
                  <a:srgbClr val="000000"/>
                </a:solidFill>
              </a:rPr>
              <a:t>(</a:t>
            </a:r>
            <a:r>
              <a:rPr lang="fr-FR" i="1" dirty="0">
                <a:solidFill>
                  <a:srgbClr val="000000"/>
                </a:solidFill>
              </a:rPr>
              <a:t>x</a:t>
            </a:r>
            <a:r>
              <a:rPr lang="fr-FR" dirty="0">
                <a:solidFill>
                  <a:srgbClr val="000000"/>
                </a:solidFill>
              </a:rPr>
              <a:t>) = –30</a:t>
            </a:r>
            <a:r>
              <a:rPr lang="fr-FR" i="1" dirty="0">
                <a:solidFill>
                  <a:srgbClr val="000000"/>
                </a:solidFill>
              </a:rPr>
              <a:t>x</a:t>
            </a:r>
            <a:r>
              <a:rPr lang="fr-FR" dirty="0">
                <a:solidFill>
                  <a:srgbClr val="000000"/>
                </a:solidFill>
              </a:rPr>
              <a:t> + 1250</a:t>
            </a:r>
            <a:endParaRPr lang="en-US" sz="4400" dirty="0">
              <a:solidFill>
                <a:srgbClr val="000000"/>
              </a:solidFill>
            </a:endParaRP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68543779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smtClean="0"/>
              <a:t>Introduction, </a:t>
            </a:r>
            <a:r>
              <a:rPr lang="en-US" sz="2800" b="1" i="1" dirty="0" smtClean="0"/>
              <a:t>continued</a:t>
            </a:r>
          </a:p>
          <a:p>
            <a:r>
              <a:rPr lang="en-US" dirty="0"/>
              <a:t>Drawing a model can help clarify a situation. When examining a pattern, look for changes in quantities. A </a:t>
            </a:r>
            <a:r>
              <a:rPr lang="en-US" b="1" dirty="0"/>
              <a:t>function</a:t>
            </a:r>
            <a:r>
              <a:rPr lang="en-US" dirty="0"/>
              <a:t> is a relation between two variables, where one is independent and the other is dependent. For each independent variable there is only one dependent variable. One way to generalize a functional </a:t>
            </a:r>
            <a:r>
              <a:rPr lang="en-US" dirty="0" smtClean="0"/>
              <a:t>relationship is </a:t>
            </a:r>
            <a:r>
              <a:rPr lang="en-US" dirty="0"/>
              <a:t>to write an equation. A linear function can be represented using a linear equation. A </a:t>
            </a:r>
            <a:r>
              <a:rPr lang="en-US" b="1" dirty="0"/>
              <a:t>linear equation</a:t>
            </a:r>
            <a:r>
              <a:rPr lang="en-US" dirty="0"/>
              <a:t> relates two variables, and both variables are raised to the 1st power; the equation </a:t>
            </a:r>
            <a:r>
              <a:rPr lang="en-US" i="1" dirty="0"/>
              <a:t>s</a:t>
            </a:r>
            <a:r>
              <a:rPr lang="en-US" dirty="0"/>
              <a:t> = 2</a:t>
            </a:r>
            <a:r>
              <a:rPr lang="en-US" i="1" dirty="0"/>
              <a:t>r</a:t>
            </a:r>
            <a:r>
              <a:rPr lang="en-US" dirty="0"/>
              <a:t> – 7 is a linear equation.</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2739106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14350">
              <a:buFont typeface="+mj-lt"/>
              <a:buAutoNum type="arabicPeriod" startAt="5"/>
            </a:pPr>
            <a:r>
              <a:rPr lang="en-US" sz="2800" b="1" dirty="0">
                <a:solidFill>
                  <a:srgbClr val="660066"/>
                </a:solidFill>
              </a:rPr>
              <a:t>Evaluate the equation to verify that it is correct.</a:t>
            </a:r>
          </a:p>
          <a:p>
            <a:pPr lvl="1" algn="l"/>
            <a:r>
              <a:rPr lang="en-US" dirty="0">
                <a:solidFill>
                  <a:schemeClr val="tx1"/>
                </a:solidFill>
              </a:rPr>
              <a:t>Organize your results in a table. Use the explicit equation to find each term. The terms that are calculated should match the terms in the original list.</a:t>
            </a:r>
          </a:p>
          <a:p>
            <a:pPr lvl="1" algn="l"/>
            <a:endParaRPr lang="en-US" sz="66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51073267"/>
              </p:ext>
            </p:extLst>
          </p:nvPr>
        </p:nvGraphicFramePr>
        <p:xfrm>
          <a:off x="1524000" y="3410293"/>
          <a:ext cx="5908842" cy="1981200"/>
        </p:xfrm>
        <a:graphic>
          <a:graphicData uri="http://schemas.openxmlformats.org/drawingml/2006/table">
            <a:tbl>
              <a:tblPr firstRow="1" bandRow="1">
                <a:tableStyleId>{5940675A-B579-460E-94D1-54222C63F5DA}</a:tableStyleId>
              </a:tblPr>
              <a:tblGrid>
                <a:gridCol w="1229895"/>
                <a:gridCol w="4678947"/>
              </a:tblGrid>
              <a:tr h="370840">
                <a:tc>
                  <a:txBody>
                    <a:bodyPr/>
                    <a:lstStyle/>
                    <a:p>
                      <a:pPr algn="ctr"/>
                      <a:r>
                        <a:rPr lang="en-US" sz="2000" b="1" dirty="0" smtClean="0">
                          <a:latin typeface="Arial"/>
                          <a:cs typeface="Arial"/>
                        </a:rPr>
                        <a:t>Month, </a:t>
                      </a:r>
                      <a:r>
                        <a:rPr lang="en-US" sz="2000" b="1" i="1" dirty="0" smtClean="0">
                          <a:latin typeface="Arial"/>
                          <a:cs typeface="Arial"/>
                        </a:rPr>
                        <a:t>x</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Account balance, </a:t>
                      </a:r>
                      <a:r>
                        <a:rPr lang="en-US" sz="2000" b="1" i="1" dirty="0" smtClean="0">
                          <a:latin typeface="Arial"/>
                          <a:cs typeface="Arial"/>
                        </a:rPr>
                        <a:t>f</a:t>
                      </a:r>
                      <a:r>
                        <a:rPr lang="en-US" sz="2000" b="1" i="0" dirty="0" smtClean="0">
                          <a:latin typeface="Arial"/>
                          <a:cs typeface="Arial"/>
                        </a:rPr>
                        <a:t>(</a:t>
                      </a:r>
                      <a:r>
                        <a:rPr lang="en-US" sz="2000" b="1" i="1" dirty="0" smtClean="0">
                          <a:latin typeface="Arial"/>
                          <a:cs typeface="Arial"/>
                        </a:rPr>
                        <a:t>x</a:t>
                      </a:r>
                      <a:r>
                        <a:rPr lang="en-US" sz="2000" b="1" i="0" dirty="0" smtClean="0">
                          <a:latin typeface="Arial"/>
                          <a:cs typeface="Arial"/>
                        </a:rPr>
                        <a:t>),</a:t>
                      </a:r>
                      <a:r>
                        <a:rPr lang="en-US" sz="2000" b="1" dirty="0" smtClean="0">
                          <a:latin typeface="Arial"/>
                          <a:cs typeface="Arial"/>
                        </a:rPr>
                        <a:t> in dollars ($)</a:t>
                      </a:r>
                      <a:endParaRPr lang="en-US" sz="2000" b="1" dirty="0">
                        <a:latin typeface="Arial"/>
                        <a:cs typeface="Arial"/>
                      </a:endParaRPr>
                    </a:p>
                  </a:txBody>
                  <a:tcPr anchor="ctr">
                    <a:solidFill>
                      <a:schemeClr val="bg1">
                        <a:lumMod val="85000"/>
                      </a:schemeClr>
                    </a:solidFill>
                  </a:tcPr>
                </a:tc>
              </a:tr>
              <a:tr h="370840">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c>
                  <a:txBody>
                    <a:bodyPr/>
                    <a:lstStyle/>
                    <a:p>
                      <a:pPr algn="ctr" rtl="0"/>
                      <a:r>
                        <a:rPr lang="en-US" sz="2000" b="0" i="0" u="none" strike="noStrike" kern="1200" baseline="0" dirty="0" smtClean="0">
                          <a:solidFill>
                            <a:schemeClr val="tx1"/>
                          </a:solidFill>
                          <a:latin typeface="Arial"/>
                          <a:ea typeface="+mn-ea"/>
                          <a:cs typeface="Arial"/>
                        </a:rPr>
                        <a:t>(–30) • (0) + 1250 = 1250</a:t>
                      </a:r>
                    </a:p>
                  </a:txBody>
                  <a:tcPr>
                    <a:solidFill>
                      <a:schemeClr val="bg1"/>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marR="0" algn="ctr" rtl="0"/>
                      <a:r>
                        <a:rPr lang="en-US" sz="2000" b="0" i="0" u="none" strike="noStrike" baseline="0" dirty="0" smtClean="0">
                          <a:solidFill>
                            <a:srgbClr val="000000"/>
                          </a:solidFill>
                          <a:latin typeface="Arial"/>
                          <a:cs typeface="Arial"/>
                        </a:rPr>
                        <a:t>(–30) • (2) + 1250 = 1220</a:t>
                      </a:r>
                    </a:p>
                  </a:txBody>
                  <a:tcPr>
                    <a:solidFill>
                      <a:schemeClr val="bg1"/>
                    </a:solidFill>
                  </a:tcPr>
                </a:tc>
              </a:tr>
              <a:tr h="370840">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(–30) • (2) + 1250 = 1190</a:t>
                      </a:r>
                    </a:p>
                  </a:txBody>
                  <a:tcPr>
                    <a:solidFill>
                      <a:schemeClr val="bg1"/>
                    </a:solidFill>
                  </a:tcPr>
                </a:tc>
              </a:tr>
              <a:tr h="370840">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(–30) • (3) + 1250 = 1160</a:t>
                      </a:r>
                    </a:p>
                  </a:txBody>
                  <a:tcPr>
                    <a:solidFill>
                      <a:schemeClr val="bg1"/>
                    </a:solidFill>
                  </a:tcPr>
                </a:tc>
              </a:tr>
            </a:tbl>
          </a:graphicData>
        </a:graphic>
      </p:graphicFrame>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lvl="1" algn="l">
              <a:spcAft>
                <a:spcPts val="1200"/>
              </a:spcAft>
            </a:pPr>
            <a:r>
              <a:rPr lang="en-US" dirty="0">
                <a:solidFill>
                  <a:schemeClr val="tx1"/>
                </a:solidFill>
              </a:rPr>
              <a:t>The pairs of dependent and independent quantities match the ones in the original pattern, so the explicit equation is correct.</a:t>
            </a:r>
          </a:p>
          <a:p>
            <a:pPr lvl="1" algn="l"/>
            <a:r>
              <a:rPr lang="en-US" dirty="0">
                <a:solidFill>
                  <a:schemeClr val="tx1"/>
                </a:solidFill>
              </a:rPr>
              <a:t>The balance in Anna’s account can be represented using the </a:t>
            </a:r>
            <a:r>
              <a:rPr lang="en-US" dirty="0" smtClean="0">
                <a:solidFill>
                  <a:schemeClr val="tx1"/>
                </a:solidFill>
              </a:rPr>
              <a:t>equation </a:t>
            </a:r>
            <a:r>
              <a:rPr lang="en-US" i="1" dirty="0">
                <a:solidFill>
                  <a:schemeClr val="tx1"/>
                </a:solidFill>
              </a:rPr>
              <a:t>f </a:t>
            </a:r>
            <a:r>
              <a:rPr lang="en-US" dirty="0">
                <a:solidFill>
                  <a:schemeClr val="tx1"/>
                </a:solidFill>
              </a:rPr>
              <a:t>(</a:t>
            </a:r>
            <a:r>
              <a:rPr lang="en-US" i="1" dirty="0">
                <a:solidFill>
                  <a:schemeClr val="tx1"/>
                </a:solidFill>
              </a:rPr>
              <a:t>x</a:t>
            </a:r>
            <a:r>
              <a:rPr lang="en-US" dirty="0">
                <a:solidFill>
                  <a:schemeClr val="tx1"/>
                </a:solidFill>
              </a:rPr>
              <a:t>) = –30</a:t>
            </a:r>
            <a:r>
              <a:rPr lang="en-US" i="1" dirty="0">
                <a:solidFill>
                  <a:schemeClr val="tx1"/>
                </a:solidFill>
              </a:rPr>
              <a:t>x</a:t>
            </a:r>
            <a:r>
              <a:rPr lang="en-US" dirty="0">
                <a:solidFill>
                  <a:schemeClr val="tx1"/>
                </a:solidFill>
              </a:rPr>
              <a:t> + 1250.</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21</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34483531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1,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22</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A video arcade charges an entrance fee, then charges a fee per game played. The entrance fee is $5, and each game costs an additional $1. Find the total cost for playing 0, 1, 2, or 3 games. Describe the total cost with an explicit equation.</a:t>
            </a:r>
          </a:p>
          <a:p>
            <a:pPr>
              <a:lnSpc>
                <a:spcPct val="150000"/>
              </a:lnSpc>
            </a:pPr>
            <a:r>
              <a:rPr lang="en-US" dirty="0" smtClean="0"/>
              <a:t> </a:t>
            </a:r>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23</a:t>
            </a:fld>
            <a:endParaRPr lang="en-US" dirty="0"/>
          </a:p>
        </p:txBody>
      </p:sp>
      <p:sp>
        <p:nvSpPr>
          <p:cNvPr id="3" name="Footer Placeholder 2"/>
          <p:cNvSpPr>
            <a:spLocks noGrp="1"/>
          </p:cNvSpPr>
          <p:nvPr>
            <p:ph type="ftr" sz="quarter" idx="13"/>
          </p:nvPr>
        </p:nvSpPr>
        <p:spPr/>
        <p:txBody>
          <a:bodyPr/>
          <a:lstStyle/>
          <a:p>
            <a:pPr>
              <a:defRPr/>
            </a:pPr>
            <a:r>
              <a:rPr lang="en-US" smtClean="0"/>
              <a:t>3.6.1: Building Functions from Context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0435352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1"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682357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2"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321944287"/>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3"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382515127"/>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4"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86998369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5"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6339979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6"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40833417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7"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67558729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8" name="Equation" r:id="rId11" imgW="190500" imgH="330200" progId="Equation.DSMT4">
                  <p:embed/>
                </p:oleObj>
              </mc:Choice>
              <mc:Fallback>
                <p:oleObj name="Equation" r:id="rId11"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821693582"/>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09" name="Equation" r:id="rId12" imgW="190500" imgH="330200" progId="Equation.DSMT4">
                  <p:embed/>
                </p:oleObj>
              </mc:Choice>
              <mc:Fallback>
                <p:oleObj name="Equation" r:id="rId12"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582149752"/>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10" name="Equation" r:id="rId13" imgW="190500" imgH="330200" progId="Equation.DSMT4">
                  <p:embed/>
                </p:oleObj>
              </mc:Choice>
              <mc:Fallback>
                <p:oleObj name="Equation" r:id="rId13"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693012490"/>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11" name="Equation" r:id="rId14" imgW="190500" imgH="330200" progId="Equation.DSMT4">
                  <p:embed/>
                </p:oleObj>
              </mc:Choice>
              <mc:Fallback>
                <p:oleObj name="Equation" r:id="rId14"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656513"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Use the description of the costs to find the total costs.</a:t>
            </a:r>
            <a:r>
              <a:rPr lang="en-US" dirty="0">
                <a:solidFill>
                  <a:srgbClr val="000000"/>
                </a:solidFill>
              </a:rPr>
              <a:t> </a:t>
            </a:r>
          </a:p>
          <a:p>
            <a:pPr lvl="1" algn="l">
              <a:spcAft>
                <a:spcPts val="1200"/>
              </a:spcAft>
            </a:pPr>
            <a:r>
              <a:rPr lang="en-US" dirty="0">
                <a:solidFill>
                  <a:srgbClr val="000000"/>
                </a:solidFill>
              </a:rPr>
              <a:t>If no games are played, then only the entrance fee is paid. The total cost for playing 0 games is $5.</a:t>
            </a:r>
          </a:p>
          <a:p>
            <a:pPr lvl="1" algn="l"/>
            <a:r>
              <a:rPr lang="en-US" dirty="0">
                <a:solidFill>
                  <a:srgbClr val="000000"/>
                </a:solidFill>
              </a:rPr>
              <a:t>If 1 game is played, then the entrance fee is paid, plus the cost of one game. If each game is $1, the cost of one game is $1. </a:t>
            </a:r>
            <a:endParaRPr lang="en-US" dirty="0" smtClean="0">
              <a:solidFill>
                <a:srgbClr val="000000"/>
              </a:solidFill>
            </a:endParaRPr>
          </a:p>
          <a:p>
            <a:pPr lvl="1" algn="l"/>
            <a:r>
              <a:rPr lang="en-US" dirty="0" smtClean="0">
                <a:solidFill>
                  <a:srgbClr val="000000"/>
                </a:solidFill>
              </a:rPr>
              <a:t>The </a:t>
            </a:r>
            <a:r>
              <a:rPr lang="en-US" dirty="0">
                <a:solidFill>
                  <a:srgbClr val="000000"/>
                </a:solidFill>
              </a:rPr>
              <a:t>total cost is $5 + $1 = $6.</a:t>
            </a:r>
          </a:p>
          <a:p>
            <a:pPr lvl="1" algn="l"/>
            <a:endParaRPr lang="en-US" dirty="0" smtClean="0">
              <a:solidFill>
                <a:schemeClr val="tx1"/>
              </a:solidFill>
            </a:endParaRPr>
          </a:p>
          <a:p>
            <a:pPr lvl="1" algn="l"/>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lvl="1" algn="l">
              <a:spcAft>
                <a:spcPts val="1200"/>
              </a:spcAft>
            </a:pPr>
            <a:r>
              <a:rPr lang="en-US" dirty="0">
                <a:solidFill>
                  <a:srgbClr val="000000"/>
                </a:solidFill>
              </a:rPr>
              <a:t>If 2 games are played, then the entrance fee is paid, plus the cost of two games. If each game is $1, the cost of two games is $1 • 2 = $2. The total cost is </a:t>
            </a:r>
            <a:r>
              <a:rPr lang="en-US" dirty="0" smtClean="0">
                <a:solidFill>
                  <a:srgbClr val="000000"/>
                </a:solidFill>
              </a:rPr>
              <a:t/>
            </a:r>
            <a:br>
              <a:rPr lang="en-US" dirty="0" smtClean="0">
                <a:solidFill>
                  <a:srgbClr val="000000"/>
                </a:solidFill>
              </a:rPr>
            </a:br>
            <a:r>
              <a:rPr lang="en-US" dirty="0" smtClean="0">
                <a:solidFill>
                  <a:srgbClr val="000000"/>
                </a:solidFill>
              </a:rPr>
              <a:t>$</a:t>
            </a:r>
            <a:r>
              <a:rPr lang="en-US" dirty="0">
                <a:solidFill>
                  <a:srgbClr val="000000"/>
                </a:solidFill>
              </a:rPr>
              <a:t>5 + $2 = $7.</a:t>
            </a:r>
          </a:p>
          <a:p>
            <a:pPr lvl="1" algn="l"/>
            <a:r>
              <a:rPr lang="en-US" dirty="0">
                <a:solidFill>
                  <a:srgbClr val="000000"/>
                </a:solidFill>
              </a:rPr>
              <a:t>If 3 games are played, then the entrance fee is paid, plus the cost </a:t>
            </a:r>
            <a:r>
              <a:rPr lang="en-US" dirty="0" smtClean="0">
                <a:solidFill>
                  <a:srgbClr val="000000"/>
                </a:solidFill>
              </a:rPr>
              <a:t>of </a:t>
            </a:r>
            <a:r>
              <a:rPr lang="en-US" dirty="0">
                <a:solidFill>
                  <a:srgbClr val="000000"/>
                </a:solidFill>
              </a:rPr>
              <a:t>three games. If each game is $1, the cost of three games is </a:t>
            </a:r>
            <a:r>
              <a:rPr lang="en-US" dirty="0" smtClean="0">
                <a:solidFill>
                  <a:srgbClr val="000000"/>
                </a:solidFill>
              </a:rPr>
              <a:t>$</a:t>
            </a:r>
            <a:r>
              <a:rPr lang="en-US" dirty="0">
                <a:solidFill>
                  <a:srgbClr val="000000"/>
                </a:solidFill>
              </a:rPr>
              <a:t>1 • 3 = $3. The total cost is: $5 + $3 = $8.</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25</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3640399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a:solidFill>
                  <a:srgbClr val="660066"/>
                </a:solidFill>
              </a:rPr>
              <a:t>Identify the independent and dependent quantities.</a:t>
            </a:r>
          </a:p>
          <a:p>
            <a:pPr lvl="1" algn="l"/>
            <a:r>
              <a:rPr lang="en-US" dirty="0">
                <a:solidFill>
                  <a:srgbClr val="000000"/>
                </a:solidFill>
              </a:rPr>
              <a:t>The total cost is dependent on the number of games played, so the number of games is the independent quantity and the total cost is the dependent quantity.</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26</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347353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p>
          <a:p>
            <a:pPr marL="514350" indent="-514350">
              <a:buFont typeface="+mj-lt"/>
              <a:buAutoNum type="arabicPeriod" startAt="3"/>
            </a:pPr>
            <a:r>
              <a:rPr lang="en-US" sz="2800" b="1" dirty="0" smtClean="0">
                <a:solidFill>
                  <a:srgbClr val="660066"/>
                </a:solidFill>
              </a:rPr>
              <a:t>Determine </a:t>
            </a:r>
            <a:r>
              <a:rPr lang="en-US" sz="2800" b="1" dirty="0">
                <a:solidFill>
                  <a:srgbClr val="660066"/>
                </a:solidFill>
              </a:rPr>
              <a:t>if there is a common difference or a common ratio between the dependent terms.</a:t>
            </a:r>
          </a:p>
          <a:p>
            <a:pPr lvl="1" algn="l"/>
            <a:r>
              <a:rPr lang="en-US" dirty="0">
                <a:solidFill>
                  <a:schemeClr val="tx1"/>
                </a:solidFill>
              </a:rPr>
              <a:t>There appears to be a common difference between the dependent terms. Use a table to find the difference between the dependent quantities. Subtract the current term from the previous term.</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27</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7620463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p>
          <a:p>
            <a:endParaRPr lang="en-US" sz="2800" b="1" i="1" dirty="0">
              <a:solidFill>
                <a:srgbClr val="000090"/>
              </a:solidFill>
            </a:endParaRPr>
          </a:p>
          <a:p>
            <a:endParaRPr lang="en-US" sz="2800" b="1" i="1" dirty="0" smtClean="0">
              <a:solidFill>
                <a:srgbClr val="000090"/>
              </a:solidFill>
            </a:endParaRPr>
          </a:p>
          <a:p>
            <a:endParaRPr lang="en-US" sz="2800" b="1" i="1" dirty="0">
              <a:solidFill>
                <a:srgbClr val="000090"/>
              </a:solidFill>
            </a:endParaRPr>
          </a:p>
          <a:p>
            <a:endParaRPr lang="en-US" sz="2800" b="1" i="1" dirty="0" smtClean="0">
              <a:solidFill>
                <a:srgbClr val="000090"/>
              </a:solidFill>
            </a:endParaRPr>
          </a:p>
          <a:p>
            <a:endParaRPr lang="en-US" sz="2800" b="1" i="1" dirty="0">
              <a:solidFill>
                <a:srgbClr val="000090"/>
              </a:solidFill>
            </a:endParaRPr>
          </a:p>
          <a:p>
            <a:pPr lvl="1" algn="l"/>
            <a:r>
              <a:rPr lang="en-US" dirty="0">
                <a:solidFill>
                  <a:schemeClr val="tx1"/>
                </a:solidFill>
              </a:rPr>
              <a:t>The common difference between the dependent terms is $1.</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550502064"/>
              </p:ext>
            </p:extLst>
          </p:nvPr>
        </p:nvGraphicFramePr>
        <p:xfrm>
          <a:off x="1524000" y="1397000"/>
          <a:ext cx="6096001" cy="1981200"/>
        </p:xfrm>
        <a:graphic>
          <a:graphicData uri="http://schemas.openxmlformats.org/drawingml/2006/table">
            <a:tbl>
              <a:tblPr firstRow="1" bandRow="1">
                <a:tableStyleId>{5940675A-B579-460E-94D1-54222C63F5DA}</a:tableStyleId>
              </a:tblPr>
              <a:tblGrid>
                <a:gridCol w="1229895"/>
                <a:gridCol w="2433053"/>
                <a:gridCol w="2433053"/>
              </a:tblGrid>
              <a:tr h="370840">
                <a:tc>
                  <a:txBody>
                    <a:bodyPr/>
                    <a:lstStyle/>
                    <a:p>
                      <a:pPr algn="ctr"/>
                      <a:r>
                        <a:rPr lang="en-US" sz="2000" b="1" dirty="0" smtClean="0">
                          <a:latin typeface="Arial"/>
                          <a:cs typeface="Arial"/>
                        </a:rPr>
                        <a:t>Games</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Cost in dollars ($)</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Difference</a:t>
                      </a:r>
                      <a:endParaRPr lang="en-US" sz="2000" b="1" dirty="0">
                        <a:latin typeface="Arial"/>
                        <a:cs typeface="Arial"/>
                      </a:endParaRPr>
                    </a:p>
                  </a:txBody>
                  <a:tcPr anchor="ctr">
                    <a:solidFill>
                      <a:schemeClr val="bg1">
                        <a:lumMod val="85000"/>
                      </a:schemeClr>
                    </a:solidFill>
                  </a:tcPr>
                </a:tc>
              </a:tr>
              <a:tr h="370840">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c>
                  <a:txBody>
                    <a:bodyPr/>
                    <a:lstStyle/>
                    <a:p>
                      <a:pPr algn="ct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 – 5 = 1</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7 – 6 = 1</a:t>
                      </a:r>
                    </a:p>
                  </a:txBody>
                  <a:tcPr>
                    <a:solidFill>
                      <a:schemeClr val="bg1"/>
                    </a:solidFill>
                  </a:tcPr>
                </a:tc>
              </a:tr>
              <a:tr h="370840">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8</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8 – 7 = 1</a:t>
                      </a:r>
                    </a:p>
                  </a:txBody>
                  <a:tcPr>
                    <a:solidFill>
                      <a:schemeClr val="bg1"/>
                    </a:solidFill>
                  </a:tcPr>
                </a:tc>
              </a:tr>
            </a:tbl>
          </a:graphicData>
        </a:graphic>
      </p:graphicFrame>
    </p:spTree>
    <p:extLst>
      <p:ext uri="{BB962C8B-B14F-4D97-AF65-F5344CB8AC3E}">
        <p14:creationId xmlns:p14="http://schemas.microsoft.com/office/powerpoint/2010/main" val="336998700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587095"/>
            <a:ext cx="7855776" cy="4998233"/>
          </a:xfrm>
        </p:spPr>
        <p:txBody>
          <a:bodyPr>
            <a:normAutofit/>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p>
          <a:p>
            <a:pPr marL="514350" indent="-514350">
              <a:buFont typeface="+mj-lt"/>
              <a:buAutoNum type="arabicPeriod" startAt="4"/>
            </a:pPr>
            <a:r>
              <a:rPr lang="en-US" sz="2800" b="1" dirty="0">
                <a:solidFill>
                  <a:srgbClr val="660066"/>
                </a:solidFill>
              </a:rPr>
              <a:t>Use the common difference to write an explicit equation.</a:t>
            </a:r>
          </a:p>
          <a:p>
            <a:pPr lvl="1" algn="l"/>
            <a:r>
              <a:rPr lang="en-US" dirty="0">
                <a:solidFill>
                  <a:srgbClr val="000000"/>
                </a:solidFill>
              </a:rPr>
              <a:t>The general form of a linear function is: </a:t>
            </a:r>
            <a:r>
              <a:rPr lang="en-US" i="1" dirty="0">
                <a:solidFill>
                  <a:srgbClr val="000000"/>
                </a:solidFill>
              </a:rPr>
              <a:t>f </a:t>
            </a:r>
            <a:r>
              <a:rPr lang="en-US" dirty="0">
                <a:solidFill>
                  <a:srgbClr val="000000"/>
                </a:solidFill>
              </a:rPr>
              <a:t>(</a:t>
            </a:r>
            <a:r>
              <a:rPr lang="en-US" i="1" dirty="0">
                <a:solidFill>
                  <a:srgbClr val="000000"/>
                </a:solidFill>
              </a:rPr>
              <a:t>x</a:t>
            </a:r>
            <a:r>
              <a:rPr lang="en-US" dirty="0">
                <a:solidFill>
                  <a:srgbClr val="000000"/>
                </a:solidFill>
              </a:rPr>
              <a:t>) = </a:t>
            </a:r>
            <a:r>
              <a:rPr lang="en-US" i="1" dirty="0">
                <a:solidFill>
                  <a:srgbClr val="000000"/>
                </a:solidFill>
              </a:rPr>
              <a:t>mx</a:t>
            </a:r>
            <a:r>
              <a:rPr lang="en-US" dirty="0">
                <a:solidFill>
                  <a:srgbClr val="000000"/>
                </a:solidFill>
              </a:rPr>
              <a:t> + </a:t>
            </a:r>
            <a:r>
              <a:rPr lang="en-US" i="1" dirty="0">
                <a:solidFill>
                  <a:srgbClr val="000000"/>
                </a:solidFill>
              </a:rPr>
              <a:t>b</a:t>
            </a:r>
            <a:r>
              <a:rPr lang="en-US" dirty="0">
                <a:solidFill>
                  <a:srgbClr val="000000"/>
                </a:solidFill>
              </a:rPr>
              <a:t>, where </a:t>
            </a:r>
            <a:r>
              <a:rPr lang="en-US" i="1" dirty="0">
                <a:solidFill>
                  <a:srgbClr val="000000"/>
                </a:solidFill>
              </a:rPr>
              <a:t>m</a:t>
            </a:r>
            <a:r>
              <a:rPr lang="en-US" dirty="0">
                <a:solidFill>
                  <a:srgbClr val="000000"/>
                </a:solidFill>
              </a:rPr>
              <a:t> is the slope and </a:t>
            </a:r>
            <a:r>
              <a:rPr lang="en-US" i="1" dirty="0">
                <a:solidFill>
                  <a:srgbClr val="000000"/>
                </a:solidFill>
              </a:rPr>
              <a:t>b</a:t>
            </a:r>
            <a:r>
              <a:rPr lang="en-US" dirty="0">
                <a:solidFill>
                  <a:srgbClr val="000000"/>
                </a:solidFill>
              </a:rPr>
              <a:t> is the </a:t>
            </a:r>
            <a:r>
              <a:rPr lang="en-US" i="1" dirty="0">
                <a:solidFill>
                  <a:srgbClr val="000000"/>
                </a:solidFill>
              </a:rPr>
              <a:t>y</a:t>
            </a:r>
            <a:r>
              <a:rPr lang="en-US" dirty="0">
                <a:solidFill>
                  <a:srgbClr val="000000"/>
                </a:solidFill>
              </a:rPr>
              <a:t>-intercept. The common difference between the dependent terms in the pattern is the slope of the relationship between the independent and dependent quantities. Replace </a:t>
            </a:r>
            <a:r>
              <a:rPr lang="en-US" i="1" dirty="0">
                <a:solidFill>
                  <a:srgbClr val="000000"/>
                </a:solidFill>
              </a:rPr>
              <a:t>m</a:t>
            </a:r>
            <a:r>
              <a:rPr lang="en-US" dirty="0">
                <a:solidFill>
                  <a:srgbClr val="000000"/>
                </a:solidFill>
              </a:rPr>
              <a:t> with the slope, and replace </a:t>
            </a:r>
            <a:r>
              <a:rPr lang="en-US" i="1" dirty="0">
                <a:solidFill>
                  <a:srgbClr val="000000"/>
                </a:solidFill>
              </a:rPr>
              <a:t>x</a:t>
            </a:r>
            <a:r>
              <a:rPr lang="en-US" dirty="0">
                <a:solidFill>
                  <a:srgbClr val="000000"/>
                </a:solidFill>
              </a:rPr>
              <a:t> and </a:t>
            </a:r>
            <a:r>
              <a:rPr lang="en-US" i="1" dirty="0">
                <a:solidFill>
                  <a:srgbClr val="000000"/>
                </a:solidFill>
              </a:rPr>
              <a:t>f </a:t>
            </a:r>
            <a:r>
              <a:rPr lang="en-US" dirty="0">
                <a:solidFill>
                  <a:srgbClr val="000000"/>
                </a:solidFill>
              </a:rPr>
              <a:t>(</a:t>
            </a:r>
            <a:r>
              <a:rPr lang="en-US" i="1" dirty="0">
                <a:solidFill>
                  <a:srgbClr val="000000"/>
                </a:solidFill>
              </a:rPr>
              <a:t>x</a:t>
            </a:r>
            <a:r>
              <a:rPr lang="en-US" dirty="0">
                <a:solidFill>
                  <a:srgbClr val="000000"/>
                </a:solidFill>
              </a:rPr>
              <a:t>) with an independent and dependent quantity pair in the relationship, such as (1, 6). Solve for </a:t>
            </a:r>
            <a:r>
              <a:rPr lang="en-US" i="1" dirty="0">
                <a:solidFill>
                  <a:srgbClr val="000000"/>
                </a:solidFill>
              </a:rPr>
              <a:t>b</a:t>
            </a:r>
            <a:r>
              <a:rPr lang="en-US" dirty="0">
                <a:solidFill>
                  <a:srgbClr val="000000"/>
                </a:solidFill>
              </a:rPr>
              <a:t>.</a:t>
            </a:r>
          </a:p>
          <a:p>
            <a:pPr lvl="2" algn="l"/>
            <a:r>
              <a:rPr lang="en-US" dirty="0">
                <a:solidFill>
                  <a:srgbClr val="000000"/>
                </a:solidFill>
              </a:rPr>
              <a:t>6 = (1) • (1) + </a:t>
            </a:r>
            <a:r>
              <a:rPr lang="en-US" i="1" dirty="0">
                <a:solidFill>
                  <a:srgbClr val="000000"/>
                </a:solidFill>
              </a:rPr>
              <a:t>b</a:t>
            </a:r>
          </a:p>
          <a:p>
            <a:pPr lvl="2" algn="l"/>
            <a:r>
              <a:rPr lang="en-US" dirty="0">
                <a:solidFill>
                  <a:srgbClr val="000000"/>
                </a:solidFill>
              </a:rPr>
              <a:t>5 = </a:t>
            </a:r>
            <a:r>
              <a:rPr lang="en-US" i="1" dirty="0">
                <a:solidFill>
                  <a:srgbClr val="000000"/>
                </a:solidFill>
              </a:rPr>
              <a:t>b</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29</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25080388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smtClean="0"/>
              <a:t>continued</a:t>
            </a:r>
          </a:p>
          <a:p>
            <a:r>
              <a:rPr lang="en-US" dirty="0" smtClean="0"/>
              <a:t>The </a:t>
            </a:r>
            <a:r>
              <a:rPr lang="en-US" dirty="0"/>
              <a:t>slope-intercept form of a linear equation is </a:t>
            </a:r>
            <a:r>
              <a:rPr lang="en-US" i="1" dirty="0" smtClean="0"/>
              <a:t>y </a:t>
            </a:r>
            <a:r>
              <a:rPr lang="en-US" dirty="0"/>
              <a:t>= </a:t>
            </a:r>
            <a:r>
              <a:rPr lang="en-US" i="1" dirty="0"/>
              <a:t>mx</a:t>
            </a:r>
            <a:r>
              <a:rPr lang="en-US" dirty="0"/>
              <a:t> + </a:t>
            </a:r>
            <a:r>
              <a:rPr lang="en-US" i="1" dirty="0"/>
              <a:t>b</a:t>
            </a:r>
            <a:r>
              <a:rPr lang="en-US" dirty="0"/>
              <a:t>. The</a:t>
            </a:r>
            <a:r>
              <a:rPr lang="en-US" i="1" dirty="0"/>
              <a:t> </a:t>
            </a:r>
            <a:r>
              <a:rPr lang="en-US" dirty="0"/>
              <a:t>form of a linear function is similar, </a:t>
            </a:r>
            <a:r>
              <a:rPr lang="en-US" i="1" dirty="0"/>
              <a:t>f </a:t>
            </a:r>
            <a:r>
              <a:rPr lang="en-US" dirty="0"/>
              <a:t>(</a:t>
            </a:r>
            <a:r>
              <a:rPr lang="en-US" i="1" dirty="0"/>
              <a:t>x</a:t>
            </a:r>
            <a:r>
              <a:rPr lang="en-US" dirty="0"/>
              <a:t>) = </a:t>
            </a:r>
            <a:r>
              <a:rPr lang="en-US" i="1" dirty="0"/>
              <a:t>mx</a:t>
            </a:r>
            <a:r>
              <a:rPr lang="en-US" dirty="0"/>
              <a:t> + </a:t>
            </a:r>
            <a:r>
              <a:rPr lang="en-US" i="1" dirty="0"/>
              <a:t>b</a:t>
            </a:r>
            <a:r>
              <a:rPr lang="en-US" dirty="0"/>
              <a:t>, where </a:t>
            </a:r>
            <a:r>
              <a:rPr lang="en-US" i="1" dirty="0"/>
              <a:t>x</a:t>
            </a:r>
            <a:r>
              <a:rPr lang="en-US" dirty="0"/>
              <a:t> is the independent quantity, </a:t>
            </a:r>
            <a:r>
              <a:rPr lang="en-US" i="1" dirty="0"/>
              <a:t>m</a:t>
            </a:r>
            <a:r>
              <a:rPr lang="en-US" dirty="0"/>
              <a:t> is the slope, </a:t>
            </a:r>
            <a:r>
              <a:rPr lang="en-US" i="1" dirty="0"/>
              <a:t>b</a:t>
            </a:r>
            <a:r>
              <a:rPr lang="en-US" dirty="0"/>
              <a:t> is the </a:t>
            </a:r>
            <a:r>
              <a:rPr lang="en-US" i="1" dirty="0"/>
              <a:t>y</a:t>
            </a:r>
            <a:r>
              <a:rPr lang="en-US" dirty="0"/>
              <a:t>-intercept, and </a:t>
            </a:r>
            <a:r>
              <a:rPr lang="en-US" i="1" dirty="0"/>
              <a:t>f </a:t>
            </a:r>
            <a:r>
              <a:rPr lang="en-US" dirty="0"/>
              <a:t>(</a:t>
            </a:r>
            <a:r>
              <a:rPr lang="en-US" i="1" dirty="0"/>
              <a:t>x</a:t>
            </a:r>
            <a:r>
              <a:rPr lang="en-US" dirty="0"/>
              <a:t>) is the function evaluated at </a:t>
            </a:r>
            <a:r>
              <a:rPr lang="en-US" i="1" dirty="0"/>
              <a:t>x</a:t>
            </a:r>
            <a:r>
              <a:rPr lang="en-US" dirty="0"/>
              <a:t> or the dependent quantity. The </a:t>
            </a:r>
            <a:r>
              <a:rPr lang="en-US" b="1" dirty="0"/>
              <a:t>slope</a:t>
            </a:r>
            <a:r>
              <a:rPr lang="en-US" dirty="0"/>
              <a:t>, or the measure of the rate of change of one variable with respect to another variable, between any two pairs of independent and dependent quantities is constant if the relationship between the quantities is linear. Consecutive terms in a pattern have a common difference if the pattern is linear. </a:t>
            </a:r>
          </a:p>
          <a:p>
            <a:endParaRPr lang="en-US" dirty="0"/>
          </a:p>
          <a:p>
            <a:endParaRPr lang="en-US" dirty="0"/>
          </a:p>
          <a:p>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440172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p>
          <a:p>
            <a:pPr marL="514350" indent="-514350">
              <a:buFont typeface="+mj-lt"/>
              <a:buAutoNum type="arabicPeriod" startAt="5"/>
            </a:pPr>
            <a:r>
              <a:rPr lang="en-US" sz="2800" b="1" dirty="0">
                <a:solidFill>
                  <a:srgbClr val="660066"/>
                </a:solidFill>
              </a:rPr>
              <a:t>Evaluate the equation to verify that it is correct.</a:t>
            </a:r>
          </a:p>
          <a:p>
            <a:pPr lvl="1" algn="l"/>
            <a:r>
              <a:rPr lang="en-US" dirty="0">
                <a:solidFill>
                  <a:schemeClr val="tx1"/>
                </a:solidFill>
              </a:rPr>
              <a:t>Organize your results in a table. Use the explicit equation to find each term. The terms that are calculated should match the terms in the original list.</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30</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573692085"/>
              </p:ext>
            </p:extLst>
          </p:nvPr>
        </p:nvGraphicFramePr>
        <p:xfrm>
          <a:off x="1524000" y="3410293"/>
          <a:ext cx="5908842" cy="1981200"/>
        </p:xfrm>
        <a:graphic>
          <a:graphicData uri="http://schemas.openxmlformats.org/drawingml/2006/table">
            <a:tbl>
              <a:tblPr firstRow="1" bandRow="1">
                <a:tableStyleId>{5940675A-B579-460E-94D1-54222C63F5DA}</a:tableStyleId>
              </a:tblPr>
              <a:tblGrid>
                <a:gridCol w="1229895"/>
                <a:gridCol w="4678947"/>
              </a:tblGrid>
              <a:tr h="370840">
                <a:tc>
                  <a:txBody>
                    <a:bodyPr/>
                    <a:lstStyle/>
                    <a:p>
                      <a:pPr algn="ctr"/>
                      <a:r>
                        <a:rPr lang="en-US" sz="2000" b="1" dirty="0" smtClean="0">
                          <a:latin typeface="Arial"/>
                          <a:cs typeface="Arial"/>
                        </a:rPr>
                        <a:t>Games</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Cost in dollars ($)</a:t>
                      </a:r>
                      <a:endParaRPr lang="en-US" sz="2000" b="1" dirty="0">
                        <a:latin typeface="Arial"/>
                        <a:cs typeface="Arial"/>
                      </a:endParaRPr>
                    </a:p>
                  </a:txBody>
                  <a:tcPr anchor="ctr">
                    <a:solidFill>
                      <a:schemeClr val="bg1">
                        <a:lumMod val="85000"/>
                      </a:schemeClr>
                    </a:solidFill>
                  </a:tcPr>
                </a:tc>
              </a:tr>
              <a:tr h="370840">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c>
                  <a:txBody>
                    <a:bodyPr/>
                    <a:lstStyle/>
                    <a:p>
                      <a:pPr algn="ctr" rtl="0"/>
                      <a:r>
                        <a:rPr lang="en-US" sz="2000" b="0" i="0" u="none" strike="noStrike" kern="1200" baseline="0" dirty="0" smtClean="0">
                          <a:solidFill>
                            <a:schemeClr val="tx1"/>
                          </a:solidFill>
                          <a:latin typeface="Arial"/>
                          <a:ea typeface="+mn-ea"/>
                          <a:cs typeface="Arial"/>
                        </a:rPr>
                        <a:t>1 • (0) + 5 = 5</a:t>
                      </a:r>
                    </a:p>
                  </a:txBody>
                  <a:tcPr>
                    <a:solidFill>
                      <a:schemeClr val="bg1"/>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marR="0" algn="ctr" rtl="0"/>
                      <a:r>
                        <a:rPr lang="en-US" sz="2000" b="0" i="0" u="none" strike="noStrike" kern="1200" baseline="0" dirty="0" smtClean="0">
                          <a:solidFill>
                            <a:schemeClr val="tx1"/>
                          </a:solidFill>
                          <a:latin typeface="Arial"/>
                          <a:ea typeface="+mn-ea"/>
                          <a:cs typeface="Arial"/>
                        </a:rPr>
                        <a:t>1 • (1) + 5 = 6</a:t>
                      </a:r>
                      <a:endParaRPr lang="en-US" sz="2000" b="0" i="0" u="none" strike="noStrike" baseline="0" dirty="0" smtClean="0">
                        <a:solidFill>
                          <a:srgbClr val="000000"/>
                        </a:solidFill>
                        <a:latin typeface="Arial"/>
                        <a:cs typeface="Arial"/>
                      </a:endParaRPr>
                    </a:p>
                  </a:txBody>
                  <a:tcPr>
                    <a:solidFill>
                      <a:schemeClr val="bg1"/>
                    </a:solidFill>
                  </a:tcPr>
                </a:tc>
              </a:tr>
              <a:tr h="370840">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1 • (2) + 5 = 7</a:t>
                      </a:r>
                    </a:p>
                  </a:txBody>
                  <a:tcPr>
                    <a:solidFill>
                      <a:schemeClr val="bg1"/>
                    </a:solidFill>
                  </a:tcPr>
                </a:tc>
              </a:tr>
              <a:tr h="370840">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1 • (3) + 5 = 8</a:t>
                      </a:r>
                    </a:p>
                  </a:txBody>
                  <a:tcPr>
                    <a:solidFill>
                      <a:schemeClr val="bg1"/>
                    </a:solidFill>
                  </a:tcPr>
                </a:tc>
              </a:tr>
            </a:tbl>
          </a:graphicData>
        </a:graphic>
      </p:graphicFrame>
    </p:spTree>
    <p:extLst>
      <p:ext uri="{BB962C8B-B14F-4D97-AF65-F5344CB8AC3E}">
        <p14:creationId xmlns:p14="http://schemas.microsoft.com/office/powerpoint/2010/main" val="329262859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lvl="1" algn="l">
              <a:spcAft>
                <a:spcPts val="1200"/>
              </a:spcAft>
            </a:pPr>
            <a:r>
              <a:rPr lang="en-US" dirty="0">
                <a:solidFill>
                  <a:schemeClr val="tx1"/>
                </a:solidFill>
              </a:rPr>
              <a:t>The pairs of independent and dependent quantities match the ones in the original pattern, so the explicit equation is correct.</a:t>
            </a:r>
          </a:p>
          <a:p>
            <a:pPr lvl="1" algn="l"/>
            <a:r>
              <a:rPr lang="en-US" dirty="0">
                <a:solidFill>
                  <a:schemeClr val="tx1"/>
                </a:solidFill>
              </a:rPr>
              <a:t>The total cost of any number of games, </a:t>
            </a:r>
            <a:r>
              <a:rPr lang="en-US" i="1" dirty="0">
                <a:solidFill>
                  <a:schemeClr val="tx1"/>
                </a:solidFill>
              </a:rPr>
              <a:t>x</a:t>
            </a:r>
            <a:r>
              <a:rPr lang="en-US" dirty="0">
                <a:solidFill>
                  <a:schemeClr val="tx1"/>
                </a:solidFill>
              </a:rPr>
              <a:t>, can be represented </a:t>
            </a:r>
            <a:r>
              <a:rPr lang="en-US" dirty="0" smtClean="0">
                <a:solidFill>
                  <a:schemeClr val="tx1"/>
                </a:solidFill>
              </a:rPr>
              <a:t>using </a:t>
            </a:r>
            <a:r>
              <a:rPr lang="en-US" dirty="0">
                <a:solidFill>
                  <a:schemeClr val="tx1"/>
                </a:solidFill>
              </a:rPr>
              <a:t>the equation: </a:t>
            </a:r>
            <a:r>
              <a:rPr lang="en-US" i="1" dirty="0">
                <a:solidFill>
                  <a:schemeClr val="tx1"/>
                </a:solidFill>
              </a:rPr>
              <a:t>f </a:t>
            </a:r>
            <a:r>
              <a:rPr lang="en-US" dirty="0">
                <a:solidFill>
                  <a:schemeClr val="tx1"/>
                </a:solidFill>
              </a:rPr>
              <a:t>(</a:t>
            </a:r>
            <a:r>
              <a:rPr lang="en-US" i="1" dirty="0">
                <a:solidFill>
                  <a:schemeClr val="tx1"/>
                </a:solidFill>
              </a:rPr>
              <a:t>x</a:t>
            </a:r>
            <a:r>
              <a:rPr lang="en-US" dirty="0">
                <a:solidFill>
                  <a:schemeClr val="tx1"/>
                </a:solidFill>
              </a:rPr>
              <a:t>) = </a:t>
            </a:r>
            <a:r>
              <a:rPr lang="en-US" i="1" dirty="0">
                <a:solidFill>
                  <a:schemeClr val="tx1"/>
                </a:solidFill>
              </a:rPr>
              <a:t>x</a:t>
            </a:r>
            <a:r>
              <a:rPr lang="en-US" dirty="0">
                <a:solidFill>
                  <a:schemeClr val="tx1"/>
                </a:solidFill>
              </a:rPr>
              <a:t> + 5.</a:t>
            </a:r>
            <a:endParaRPr lang="en-US" sz="6600"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31</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
        <p:nvSpPr>
          <p:cNvPr id="8" name="TextBox 7"/>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2574887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32</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3.6.1: Building Functions from Context</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Introduction, </a:t>
            </a:r>
            <a:r>
              <a:rPr lang="en-US" sz="2800" b="1" i="1" dirty="0"/>
              <a:t>continued</a:t>
            </a:r>
          </a:p>
          <a:p>
            <a:r>
              <a:rPr lang="en-US" dirty="0" smtClean="0"/>
              <a:t>An </a:t>
            </a:r>
            <a:r>
              <a:rPr lang="en-US" dirty="0"/>
              <a:t>exponential function can be represented using an exponential equation. An </a:t>
            </a:r>
            <a:r>
              <a:rPr lang="en-US" b="1" dirty="0"/>
              <a:t>exponential equation</a:t>
            </a:r>
            <a:r>
              <a:rPr lang="en-US" dirty="0"/>
              <a:t> relates two variables, and a constant in the equation is raised to a variable; the equation </a:t>
            </a:r>
            <a:r>
              <a:rPr lang="en-US" i="1" dirty="0" smtClean="0"/>
              <a:t>w</a:t>
            </a:r>
            <a:r>
              <a:rPr lang="en-US" dirty="0" smtClean="0"/>
              <a:t> </a:t>
            </a:r>
            <a:r>
              <a:rPr lang="en-US" dirty="0"/>
              <a:t>= 3</a:t>
            </a:r>
            <a:r>
              <a:rPr lang="en-US" i="1" baseline="30000" dirty="0"/>
              <a:t>v</a:t>
            </a:r>
            <a:r>
              <a:rPr lang="en-US" dirty="0"/>
              <a:t> is an exponential equation. The general form of an exponential equation is </a:t>
            </a:r>
            <a:r>
              <a:rPr lang="en-US" i="1" dirty="0"/>
              <a:t>y</a:t>
            </a:r>
            <a:r>
              <a:rPr lang="en-US" dirty="0"/>
              <a:t> = </a:t>
            </a:r>
            <a:r>
              <a:rPr lang="en-US" i="1" dirty="0" err="1"/>
              <a:t>ab</a:t>
            </a:r>
            <a:r>
              <a:rPr lang="en-US" i="1" baseline="30000" dirty="0"/>
              <a:t> x</a:t>
            </a:r>
            <a:r>
              <a:rPr lang="en-US" dirty="0"/>
              <a:t>. The form of an exponential function is similar, </a:t>
            </a:r>
            <a:endParaRPr lang="en-US" dirty="0" smtClean="0"/>
          </a:p>
          <a:p>
            <a:pPr>
              <a:spcBef>
                <a:spcPts val="0"/>
              </a:spcBef>
            </a:pPr>
            <a:r>
              <a:rPr lang="en-US" i="1" dirty="0" smtClean="0"/>
              <a:t>f</a:t>
            </a:r>
            <a:r>
              <a:rPr lang="en-US" i="1" dirty="0"/>
              <a:t> </a:t>
            </a:r>
            <a:r>
              <a:rPr lang="en-US" dirty="0"/>
              <a:t>(</a:t>
            </a:r>
            <a:r>
              <a:rPr lang="en-US" i="1" dirty="0"/>
              <a:t>x</a:t>
            </a:r>
            <a:r>
              <a:rPr lang="en-US" dirty="0"/>
              <a:t>) = </a:t>
            </a:r>
            <a:r>
              <a:rPr lang="en-US" i="1" dirty="0" err="1"/>
              <a:t>ab</a:t>
            </a:r>
            <a:r>
              <a:rPr lang="en-US" i="1" baseline="30000" dirty="0"/>
              <a:t> x</a:t>
            </a:r>
            <a:r>
              <a:rPr lang="en-US" dirty="0"/>
              <a:t>, where </a:t>
            </a:r>
            <a:r>
              <a:rPr lang="en-US" i="1" dirty="0"/>
              <a:t>a</a:t>
            </a:r>
            <a:r>
              <a:rPr lang="en-US" dirty="0"/>
              <a:t> and </a:t>
            </a:r>
            <a:r>
              <a:rPr lang="en-US" i="1" dirty="0"/>
              <a:t>b</a:t>
            </a:r>
            <a:r>
              <a:rPr lang="en-US" dirty="0"/>
              <a:t> are real numbers.</a:t>
            </a:r>
            <a:r>
              <a:rPr lang="en-US" i="1" dirty="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37232398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smtClean="0"/>
              <a:t>continued</a:t>
            </a:r>
          </a:p>
          <a:p>
            <a:r>
              <a:rPr lang="en-US" dirty="0"/>
              <a:t>Terms have a common ratio if the pattern is exponential. An </a:t>
            </a:r>
            <a:r>
              <a:rPr lang="en-US" b="1" dirty="0"/>
              <a:t>explicit equation</a:t>
            </a:r>
            <a:r>
              <a:rPr lang="en-US" dirty="0"/>
              <a:t> describes the </a:t>
            </a:r>
            <a:r>
              <a:rPr lang="en-US" i="1" dirty="0"/>
              <a:t>n</a:t>
            </a:r>
            <a:r>
              <a:rPr lang="en-US" dirty="0"/>
              <a:t>th term of a pattern, and is the algebraic representation of a relationship between two quantities. An equation that represents a function, such as </a:t>
            </a:r>
            <a:r>
              <a:rPr lang="en-US" i="1" dirty="0"/>
              <a:t>f </a:t>
            </a:r>
            <a:r>
              <a:rPr lang="en-US" dirty="0"/>
              <a:t>(</a:t>
            </a:r>
            <a:r>
              <a:rPr lang="en-US" i="1" dirty="0"/>
              <a:t>x</a:t>
            </a:r>
            <a:r>
              <a:rPr lang="en-US" dirty="0"/>
              <a:t>) = 2</a:t>
            </a:r>
            <a:r>
              <a:rPr lang="en-US" i="1" dirty="0"/>
              <a:t>x</a:t>
            </a:r>
            <a:r>
              <a:rPr lang="en-US" dirty="0"/>
              <a:t>, is one type of explicit equation. </a:t>
            </a:r>
            <a:r>
              <a:rPr lang="en-US" dirty="0" smtClean="0"/>
              <a:t>Evaluating </a:t>
            </a:r>
            <a:r>
              <a:rPr lang="en-US" dirty="0"/>
              <a:t>an equation for known term numbers is a good way to determine if an explicit equation correctly describes a pattern.</a:t>
            </a:r>
          </a:p>
          <a:p>
            <a:endParaRPr lang="en-US" dirty="0"/>
          </a:p>
          <a:p>
            <a:endParaRPr lang="en-US" sz="2800" b="1" i="1" dirty="0" smtClean="0"/>
          </a:p>
          <a:p>
            <a:endParaRPr lang="en-US" sz="2800" b="1" i="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230171513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a:t>A situation that has a mathematical pattern can be represented using an equation.</a:t>
            </a:r>
          </a:p>
          <a:p>
            <a:pPr marL="342900" indent="-342900">
              <a:spcAft>
                <a:spcPts val="1200"/>
              </a:spcAft>
              <a:buFont typeface="Arial"/>
              <a:buChar char="•"/>
            </a:pPr>
            <a:r>
              <a:rPr lang="en-US" dirty="0"/>
              <a:t>A variable is a letter used to represent an unknown quantity</a:t>
            </a:r>
            <a:r>
              <a:rPr lang="en-US" dirty="0" smtClean="0"/>
              <a:t>.</a:t>
            </a:r>
          </a:p>
          <a:p>
            <a:pPr marL="342900" indent="-342900">
              <a:spcAft>
                <a:spcPts val="1200"/>
              </a:spcAft>
              <a:buFont typeface="Arial"/>
              <a:buChar char="•"/>
            </a:pPr>
            <a:r>
              <a:rPr lang="en-US" dirty="0"/>
              <a:t>An expression is a combination of variables, quantities, and mathematical operations.</a:t>
            </a:r>
          </a:p>
          <a:p>
            <a:pPr marL="342900" indent="-342900">
              <a:spcAft>
                <a:spcPts val="1200"/>
              </a:spcAft>
              <a:buFont typeface="Arial"/>
              <a:buChar char="•"/>
            </a:pPr>
            <a:r>
              <a:rPr lang="en-US" dirty="0"/>
              <a:t>An equation is an expression set equal to another expression.</a:t>
            </a:r>
          </a:p>
          <a:p>
            <a:pPr marL="342900" indent="-342900">
              <a:buFont typeface="Arial"/>
              <a:buChar char="•"/>
            </a:pPr>
            <a:r>
              <a:rPr lang="en-US" dirty="0"/>
              <a:t>An explicit equation describes the </a:t>
            </a:r>
            <a:r>
              <a:rPr lang="en-US" i="1" dirty="0"/>
              <a:t>n</a:t>
            </a:r>
            <a:r>
              <a:rPr lang="en-US" dirty="0"/>
              <a:t>th term in a pattern</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5"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6"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7"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8"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9"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90"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91"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969626"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p>
          <a:p>
            <a:pPr marL="342900" indent="-342900">
              <a:spcAft>
                <a:spcPts val="1200"/>
              </a:spcAft>
              <a:buFont typeface="Arial"/>
              <a:buChar char="•"/>
            </a:pPr>
            <a:r>
              <a:rPr lang="en-US" dirty="0"/>
              <a:t>A linear equation relates two variables, and each variable is raised to the 1st power</a:t>
            </a:r>
            <a:r>
              <a:rPr lang="en-US" dirty="0" smtClean="0"/>
              <a:t>.</a:t>
            </a:r>
          </a:p>
          <a:p>
            <a:pPr marL="342900" indent="-342900">
              <a:spcAft>
                <a:spcPts val="1200"/>
              </a:spcAft>
              <a:buFont typeface="Arial"/>
              <a:buChar char="•"/>
            </a:pPr>
            <a:r>
              <a:rPr lang="en-US" dirty="0" smtClean="0"/>
              <a:t>The </a:t>
            </a:r>
            <a:r>
              <a:rPr lang="en-US" dirty="0"/>
              <a:t>general equation to represent a linear function is </a:t>
            </a:r>
            <a:r>
              <a:rPr lang="en-US" dirty="0" smtClean="0"/>
              <a:t/>
            </a:r>
            <a:br>
              <a:rPr lang="en-US" dirty="0" smtClean="0"/>
            </a:br>
            <a:r>
              <a:rPr lang="en-US" i="1" dirty="0" smtClean="0"/>
              <a:t>f</a:t>
            </a:r>
            <a:r>
              <a:rPr lang="en-US" i="1" dirty="0"/>
              <a:t> </a:t>
            </a:r>
            <a:r>
              <a:rPr lang="en-US" dirty="0"/>
              <a:t>(</a:t>
            </a:r>
            <a:r>
              <a:rPr lang="en-US" i="1" dirty="0"/>
              <a:t>x</a:t>
            </a:r>
            <a:r>
              <a:rPr lang="en-US" dirty="0"/>
              <a:t>) = </a:t>
            </a:r>
            <a:r>
              <a:rPr lang="en-US" i="1" dirty="0"/>
              <a:t>mx</a:t>
            </a:r>
            <a:r>
              <a:rPr lang="en-US" dirty="0"/>
              <a:t> + </a:t>
            </a:r>
            <a:r>
              <a:rPr lang="en-US" i="1" dirty="0"/>
              <a:t>b</a:t>
            </a:r>
            <a:r>
              <a:rPr lang="en-US" dirty="0"/>
              <a:t>, where </a:t>
            </a:r>
            <a:r>
              <a:rPr lang="en-US" i="1" dirty="0"/>
              <a:t>m</a:t>
            </a:r>
            <a:r>
              <a:rPr lang="en-US" dirty="0"/>
              <a:t> is the slope and </a:t>
            </a:r>
            <a:r>
              <a:rPr lang="en-US" i="1" dirty="0"/>
              <a:t>b</a:t>
            </a:r>
            <a:r>
              <a:rPr lang="en-US" dirty="0"/>
              <a:t> is the </a:t>
            </a:r>
            <a:r>
              <a:rPr lang="en-US" dirty="0" smtClean="0"/>
              <a:t/>
            </a:r>
            <a:br>
              <a:rPr lang="en-US" dirty="0" smtClean="0"/>
            </a:br>
            <a:r>
              <a:rPr lang="en-US" i="1" dirty="0" smtClean="0"/>
              <a:t>y</a:t>
            </a:r>
            <a:r>
              <a:rPr lang="en-US" dirty="0"/>
              <a:t>-intercept.</a:t>
            </a:r>
          </a:p>
          <a:p>
            <a:pPr marL="342900" indent="-342900">
              <a:spcAft>
                <a:spcPts val="1200"/>
              </a:spcAft>
              <a:buFont typeface="Arial"/>
              <a:buChar char="•"/>
            </a:pPr>
            <a:r>
              <a:rPr lang="en-US" dirty="0" smtClean="0"/>
              <a:t>An </a:t>
            </a:r>
            <a:r>
              <a:rPr lang="en-US" dirty="0"/>
              <a:t>exponential equation relates two variables, and a constant in the equation is raised to </a:t>
            </a:r>
            <a:r>
              <a:rPr lang="en-US" dirty="0" smtClean="0"/>
              <a:t>a </a:t>
            </a:r>
            <a:r>
              <a:rPr lang="en-US" dirty="0"/>
              <a:t>variable.</a:t>
            </a:r>
          </a:p>
          <a:p>
            <a:endParaRPr lang="en-US" dirty="0">
              <a:solidFill>
                <a:srgbClr val="000000"/>
              </a:solidFill>
            </a:endParaRPr>
          </a:p>
          <a:p>
            <a:pPr marL="342900" indent="-342900">
              <a:lnSpc>
                <a:spcPct val="140000"/>
              </a:lnSpc>
              <a:buFont typeface="Arial"/>
              <a:buChar char="•"/>
            </a:pPr>
            <a:endParaRPr lang="en-US" spc="-10" dirty="0"/>
          </a:p>
          <a:p>
            <a:pPr eaLnBrk="1" fontAlgn="auto" hangingPunct="1">
              <a:spcAft>
                <a:spcPts val="0"/>
              </a:spcAft>
              <a:buFont typeface="Arial"/>
              <a:buNone/>
              <a:defRPr/>
            </a:pPr>
            <a:endParaRPr lang="en-US" sz="2000" dirty="0" smtClean="0">
              <a:ea typeface="+mn-ea"/>
            </a:endParaRP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rmAutofit lnSpcReduction="10000"/>
          </a:bodyPr>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spcAft>
                <a:spcPts val="1200"/>
              </a:spcAft>
              <a:buFont typeface="Arial"/>
              <a:buChar char="•"/>
            </a:pPr>
            <a:r>
              <a:rPr lang="en-US" dirty="0"/>
              <a:t>The general equation to represent an exponential function is </a:t>
            </a:r>
            <a:r>
              <a:rPr lang="en-US" i="1" dirty="0"/>
              <a:t>f </a:t>
            </a:r>
            <a:r>
              <a:rPr lang="en-US" dirty="0"/>
              <a:t>(</a:t>
            </a:r>
            <a:r>
              <a:rPr lang="en-US" i="1" dirty="0"/>
              <a:t>x</a:t>
            </a:r>
            <a:r>
              <a:rPr lang="en-US" dirty="0"/>
              <a:t>) = </a:t>
            </a:r>
            <a:r>
              <a:rPr lang="en-US" i="1" dirty="0" err="1"/>
              <a:t>ab</a:t>
            </a:r>
            <a:r>
              <a:rPr lang="en-US" i="1" dirty="0"/>
              <a:t> </a:t>
            </a:r>
            <a:r>
              <a:rPr lang="en-US" i="1" baseline="30000" dirty="0"/>
              <a:t>x</a:t>
            </a:r>
            <a:r>
              <a:rPr lang="en-US" dirty="0"/>
              <a:t>, where </a:t>
            </a:r>
            <a:r>
              <a:rPr lang="en-US" i="1" dirty="0"/>
              <a:t>a</a:t>
            </a:r>
            <a:r>
              <a:rPr lang="en-US" dirty="0"/>
              <a:t> and </a:t>
            </a:r>
            <a:r>
              <a:rPr lang="en-US" i="1" dirty="0"/>
              <a:t>b</a:t>
            </a:r>
            <a:r>
              <a:rPr lang="en-US" dirty="0"/>
              <a:t> are </a:t>
            </a:r>
            <a:br>
              <a:rPr lang="en-US" dirty="0"/>
            </a:br>
            <a:r>
              <a:rPr lang="en-US" dirty="0"/>
              <a:t>real numbers.</a:t>
            </a:r>
          </a:p>
          <a:p>
            <a:pPr marL="342900" indent="-342900">
              <a:spcAft>
                <a:spcPts val="1200"/>
              </a:spcAft>
              <a:buFont typeface="Arial"/>
              <a:buChar char="•"/>
            </a:pPr>
            <a:r>
              <a:rPr lang="en-US" dirty="0" smtClean="0"/>
              <a:t>Consecutive </a:t>
            </a:r>
            <a:r>
              <a:rPr lang="en-US" dirty="0"/>
              <a:t>dependent terms in a linear function have a common difference.</a:t>
            </a:r>
          </a:p>
          <a:p>
            <a:pPr marL="342900" indent="-342900">
              <a:spcAft>
                <a:spcPts val="1200"/>
              </a:spcAft>
              <a:buFont typeface="Arial"/>
              <a:buChar char="•"/>
            </a:pPr>
            <a:r>
              <a:rPr lang="en-US" dirty="0" smtClean="0"/>
              <a:t>If </a:t>
            </a:r>
            <a:r>
              <a:rPr lang="en-US" dirty="0"/>
              <a:t>consecutive terms in a linear pattern have an independent quantity that increases by 1, the common difference is the slope of the relationship between the two quantities</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B57745FB-C580-D54B-AC2B-25625DE37813}"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a:t>continued</a:t>
            </a:r>
          </a:p>
          <a:p>
            <a:pPr marL="342900" indent="-342900">
              <a:spcAft>
                <a:spcPts val="1200"/>
              </a:spcAft>
              <a:buFont typeface="Arial"/>
              <a:buChar char="•"/>
            </a:pPr>
            <a:r>
              <a:rPr lang="en-US" dirty="0"/>
              <a:t>Use the slope of a linear relationship and a single pair of independent and dependent values to find the linear equation that represents the relationship. Use the general equation </a:t>
            </a:r>
            <a:r>
              <a:rPr lang="en-US" i="1" dirty="0"/>
              <a:t>f </a:t>
            </a:r>
            <a:r>
              <a:rPr lang="en-US" dirty="0"/>
              <a:t>(</a:t>
            </a:r>
            <a:r>
              <a:rPr lang="en-US" i="1" dirty="0"/>
              <a:t>x</a:t>
            </a:r>
            <a:r>
              <a:rPr lang="en-US" dirty="0"/>
              <a:t>) = </a:t>
            </a:r>
            <a:r>
              <a:rPr lang="en-US" i="1" dirty="0"/>
              <a:t>mx</a:t>
            </a:r>
            <a:r>
              <a:rPr lang="en-US" dirty="0"/>
              <a:t> + </a:t>
            </a:r>
            <a:r>
              <a:rPr lang="en-US" i="1" dirty="0"/>
              <a:t>b</a:t>
            </a:r>
            <a:r>
              <a:rPr lang="en-US" dirty="0"/>
              <a:t>, and replace </a:t>
            </a:r>
            <a:r>
              <a:rPr lang="en-US" i="1" dirty="0"/>
              <a:t>m</a:t>
            </a:r>
            <a:r>
              <a:rPr lang="en-US" dirty="0"/>
              <a:t> with the slope, </a:t>
            </a:r>
            <a:r>
              <a:rPr lang="en-US" i="1" dirty="0"/>
              <a:t>f </a:t>
            </a:r>
            <a:r>
              <a:rPr lang="en-US" dirty="0"/>
              <a:t>(</a:t>
            </a:r>
            <a:r>
              <a:rPr lang="en-US" i="1" dirty="0"/>
              <a:t>x</a:t>
            </a:r>
            <a:r>
              <a:rPr lang="en-US" dirty="0"/>
              <a:t>) with the dependent quantity, and </a:t>
            </a:r>
            <a:r>
              <a:rPr lang="en-US" i="1" dirty="0"/>
              <a:t>x</a:t>
            </a:r>
            <a:r>
              <a:rPr lang="en-US" dirty="0"/>
              <a:t> with </a:t>
            </a:r>
            <a:br>
              <a:rPr lang="en-US" dirty="0"/>
            </a:br>
            <a:r>
              <a:rPr lang="en-US" dirty="0"/>
              <a:t>the independent quantity. Solve for </a:t>
            </a:r>
            <a:r>
              <a:rPr lang="en-US" i="1" dirty="0"/>
              <a:t>b</a:t>
            </a:r>
            <a:r>
              <a:rPr lang="en-US" dirty="0"/>
              <a:t>.</a:t>
            </a:r>
            <a:endParaRPr lang="en-US" dirty="0">
              <a:solidFill>
                <a:srgbClr val="000000"/>
              </a:solidFill>
            </a:endParaRPr>
          </a:p>
          <a:p>
            <a:pPr marL="342900" indent="-342900">
              <a:buFont typeface="Arial"/>
              <a:buChar char="•"/>
            </a:pPr>
            <a:r>
              <a:rPr lang="en-US" dirty="0" smtClean="0"/>
              <a:t>Consecutive </a:t>
            </a:r>
            <a:r>
              <a:rPr lang="en-US" dirty="0"/>
              <a:t>dependent terms in an exponential function have a common ratio</a:t>
            </a:r>
            <a:r>
              <a:rPr lang="en-US" dirty="0" smtClean="0"/>
              <a:t>.</a:t>
            </a:r>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9750</TotalTime>
  <Words>1957</Words>
  <Application>Microsoft Macintosh PowerPoint</Application>
  <PresentationFormat>On-screen Show (4:3)</PresentationFormat>
  <Paragraphs>246</Paragraphs>
  <Slides>32</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170</cp:revision>
  <dcterms:created xsi:type="dcterms:W3CDTF">2012-02-22T19:14:19Z</dcterms:created>
  <dcterms:modified xsi:type="dcterms:W3CDTF">2012-06-05T14:40:57Z</dcterms:modified>
  <cp:category/>
</cp:coreProperties>
</file>