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embeddings/oleObject1.bin" ContentType="application/vnd.openxmlformats-officedocument.oleObject"/>
  <Override PartName="/ppt/notesSlides/notesSlide4.xml" ContentType="application/vnd.openxmlformats-officedocument.presentationml.notesSlide+xml"/>
  <Override PartName="/ppt/notesSlides/notesSlide5.xml" ContentType="application/vnd.openxmlformats-officedocument.presentationml.notesSlide+xml"/>
  <Override PartName="/ppt/embeddings/oleObject2.bin" ContentType="application/vnd.openxmlformats-officedocument.oleObject"/>
  <Override PartName="/ppt/embeddings/oleObject3.bin" ContentType="application/vnd.openxmlformats-officedocument.oleObject"/>
  <Override PartName="/ppt/embeddings/oleObject4.bin" ContentType="application/vnd.openxmlformats-officedocument.oleObject"/>
  <Override PartName="/ppt/embeddings/oleObject5.bin" ContentType="application/vnd.openxmlformats-officedocument.oleObject"/>
  <Override PartName="/ppt/embeddings/oleObject6.bin" ContentType="application/vnd.openxmlformats-officedocument.oleObject"/>
  <Override PartName="/ppt/notesSlides/notesSlide6.xml" ContentType="application/vnd.openxmlformats-officedocument.presentationml.notesSlide+xml"/>
  <Override PartName="/ppt/embeddings/oleObject7.bin" ContentType="application/vnd.openxmlformats-officedocument.oleObject"/>
  <Override PartName="/ppt/embeddings/oleObject8.bin" ContentType="application/vnd.openxmlformats-officedocument.oleObject"/>
  <Override PartName="/ppt/embeddings/oleObject9.bin" ContentType="application/vnd.openxmlformats-officedocument.oleObject"/>
  <Override PartName="/ppt/embeddings/oleObject10.bin" ContentType="application/vnd.openxmlformats-officedocument.oleObject"/>
  <Override PartName="/ppt/notesSlides/notesSlide7.xml" ContentType="application/vnd.openxmlformats-officedocument.presentationml.notesSlide+xml"/>
  <Override PartName="/ppt/embeddings/oleObject11.bin" ContentType="application/vnd.openxmlformats-officedocument.oleObject"/>
  <Override PartName="/ppt/embeddings/oleObject12.bin" ContentType="application/vnd.openxmlformats-officedocument.oleObject"/>
  <Override PartName="/ppt/embeddings/oleObject13.bin" ContentType="application/vnd.openxmlformats-officedocument.oleObject"/>
  <Override PartName="/ppt/embeddings/oleObject14.bin" ContentType="application/vnd.openxmlformats-officedocument.oleObject"/>
  <Override PartName="/ppt/notesSlides/notesSlide8.xml" ContentType="application/vnd.openxmlformats-officedocument.presentationml.notesSlide+xml"/>
  <Override PartName="/ppt/embeddings/oleObject15.bin" ContentType="application/vnd.openxmlformats-officedocument.oleObject"/>
  <Override PartName="/ppt/embeddings/oleObject16.bin" ContentType="application/vnd.openxmlformats-officedocument.oleObject"/>
  <Override PartName="/ppt/embeddings/oleObject17.bin" ContentType="application/vnd.openxmlformats-officedocument.oleObject"/>
  <Override PartName="/ppt/embeddings/oleObject18.bin" ContentType="application/vnd.openxmlformats-officedocument.oleObject"/>
  <Override PartName="/ppt/embeddings/oleObject19.bin" ContentType="application/vnd.openxmlformats-officedocument.oleObject"/>
  <Override PartName="/ppt/embeddings/oleObject20.bin" ContentType="application/vnd.openxmlformats-officedocument.oleObject"/>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0"/>
  </p:notesMasterIdLst>
  <p:handoutMasterIdLst>
    <p:handoutMasterId r:id="rId11"/>
  </p:handoutMasterIdLst>
  <p:sldIdLst>
    <p:sldId id="267" r:id="rId2"/>
    <p:sldId id="266" r:id="rId3"/>
    <p:sldId id="268" r:id="rId4"/>
    <p:sldId id="277" r:id="rId5"/>
    <p:sldId id="283" r:id="rId6"/>
    <p:sldId id="284" r:id="rId7"/>
    <p:sldId id="282" r:id="rId8"/>
    <p:sldId id="285" r:id="rId9"/>
  </p:sldIdLst>
  <p:sldSz cx="9144000" cy="6858000" type="screen4x3"/>
  <p:notesSz cx="6858000" cy="9144000"/>
  <p:defaultTextStyle>
    <a:defPPr>
      <a:defRPr lang="en-US"/>
    </a:defPPr>
    <a:lvl1pPr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1pPr>
    <a:lvl2pPr marL="4572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2pPr>
    <a:lvl3pPr marL="9144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3pPr>
    <a:lvl4pPr marL="13716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4pPr>
    <a:lvl5pPr marL="18288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5pPr>
    <a:lvl6pPr marL="2286000" algn="l" defTabSz="457200" rtl="0" eaLnBrk="1" latinLnBrk="0" hangingPunct="1">
      <a:defRPr sz="2400" kern="1200">
        <a:solidFill>
          <a:schemeClr val="tx1"/>
        </a:solidFill>
        <a:latin typeface="Calibri" charset="0"/>
        <a:ea typeface="ＭＳ Ｐゴシック" charset="0"/>
        <a:cs typeface="ＭＳ Ｐゴシック" charset="0"/>
      </a:defRPr>
    </a:lvl6pPr>
    <a:lvl7pPr marL="2743200" algn="l" defTabSz="457200" rtl="0" eaLnBrk="1" latinLnBrk="0" hangingPunct="1">
      <a:defRPr sz="2400" kern="1200">
        <a:solidFill>
          <a:schemeClr val="tx1"/>
        </a:solidFill>
        <a:latin typeface="Calibri" charset="0"/>
        <a:ea typeface="ＭＳ Ｐゴシック" charset="0"/>
        <a:cs typeface="ＭＳ Ｐゴシック" charset="0"/>
      </a:defRPr>
    </a:lvl7pPr>
    <a:lvl8pPr marL="3200400" algn="l" defTabSz="457200" rtl="0" eaLnBrk="1" latinLnBrk="0" hangingPunct="1">
      <a:defRPr sz="2400" kern="1200">
        <a:solidFill>
          <a:schemeClr val="tx1"/>
        </a:solidFill>
        <a:latin typeface="Calibri" charset="0"/>
        <a:ea typeface="ＭＳ Ｐゴシック" charset="0"/>
        <a:cs typeface="ＭＳ Ｐゴシック" charset="0"/>
      </a:defRPr>
    </a:lvl8pPr>
    <a:lvl9pPr marL="3657600" algn="l" defTabSz="457200" rtl="0" eaLnBrk="1" latinLnBrk="0" hangingPunct="1">
      <a:defRPr sz="2400" kern="1200">
        <a:solidFill>
          <a:schemeClr val="tx1"/>
        </a:solidFill>
        <a:latin typeface="Calibri"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5357" autoAdjust="0"/>
  </p:normalViewPr>
  <p:slideViewPr>
    <p:cSldViewPr snapToGrid="0" snapToObjects="1" showGuides="1">
      <p:cViewPr varScale="1">
        <p:scale>
          <a:sx n="89" d="100"/>
          <a:sy n="89" d="100"/>
        </p:scale>
        <p:origin x="-936" y="-1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handoutMaster" Target="handoutMasters/handoutMaster1.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6.emf"/><Relationship Id="rId4" Type="http://schemas.openxmlformats.org/officeDocument/2006/relationships/image" Target="../media/image7.emf"/><Relationship Id="rId5" Type="http://schemas.openxmlformats.org/officeDocument/2006/relationships/image" Target="../media/image8.emf"/><Relationship Id="rId1" Type="http://schemas.openxmlformats.org/officeDocument/2006/relationships/image" Target="../media/image4.emf"/><Relationship Id="rId2" Type="http://schemas.openxmlformats.org/officeDocument/2006/relationships/image" Target="../media/image5.e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1.emf"/><Relationship Id="rId4" Type="http://schemas.openxmlformats.org/officeDocument/2006/relationships/image" Target="../media/image12.emf"/><Relationship Id="rId1" Type="http://schemas.openxmlformats.org/officeDocument/2006/relationships/image" Target="../media/image9.emf"/><Relationship Id="rId2" Type="http://schemas.openxmlformats.org/officeDocument/2006/relationships/image" Target="../media/image10.e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5.emf"/><Relationship Id="rId4" Type="http://schemas.openxmlformats.org/officeDocument/2006/relationships/image" Target="../media/image16.emf"/><Relationship Id="rId1" Type="http://schemas.openxmlformats.org/officeDocument/2006/relationships/image" Target="../media/image13.emf"/><Relationship Id="rId2" Type="http://schemas.openxmlformats.org/officeDocument/2006/relationships/image" Target="../media/image14.e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18.emf"/><Relationship Id="rId4" Type="http://schemas.openxmlformats.org/officeDocument/2006/relationships/image" Target="../media/image19.emf"/><Relationship Id="rId5" Type="http://schemas.openxmlformats.org/officeDocument/2006/relationships/image" Target="../media/image20.emf"/><Relationship Id="rId6" Type="http://schemas.openxmlformats.org/officeDocument/2006/relationships/image" Target="../media/image21.emf"/><Relationship Id="rId1" Type="http://schemas.openxmlformats.org/officeDocument/2006/relationships/image" Target="../media/image4.emf"/><Relationship Id="rId2" Type="http://schemas.openxmlformats.org/officeDocument/2006/relationships/image" Target="../media/image17.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dirty="0">
                <a:latin typeface="Myriad Pro"/>
              </a:defRPr>
            </a:lvl1pPr>
          </a:lstStyle>
          <a:p>
            <a:pPr>
              <a:defRPr/>
            </a:pPr>
            <a:endParaRPr lang="en-US" dirty="0">
              <a:latin typeface="Arial"/>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Myriad Pro"/>
              </a:defRPr>
            </a:lvl1pPr>
          </a:lstStyle>
          <a:p>
            <a:pPr>
              <a:defRPr/>
            </a:pPr>
            <a:fld id="{1FCE4695-D592-6245-BD28-D420B012DF37}" type="datetimeFigureOut">
              <a:rPr lang="en-US">
                <a:latin typeface="Arial"/>
              </a:rPr>
              <a:pPr>
                <a:defRPr/>
              </a:pPr>
              <a:t>6/5/12</a:t>
            </a:fld>
            <a:endParaRPr lang="en-US" dirty="0">
              <a:latin typeface="Arial"/>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dirty="0">
                <a:latin typeface="Myriad Pro"/>
              </a:defRPr>
            </a:lvl1pPr>
          </a:lstStyle>
          <a:p>
            <a:pPr>
              <a:defRPr/>
            </a:pPr>
            <a:endParaRPr lang="en-US" dirty="0">
              <a:latin typeface="Arial"/>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Myriad Pro"/>
              </a:defRPr>
            </a:lvl1pPr>
          </a:lstStyle>
          <a:p>
            <a:pPr>
              <a:defRPr/>
            </a:pPr>
            <a:fld id="{FDDA58FA-5B02-5649-8FAC-4C9EC286D128}" type="slidenum">
              <a:rPr lang="en-US">
                <a:latin typeface="Arial"/>
              </a:rPr>
              <a:pPr>
                <a:defRPr/>
              </a:pPr>
              <a:t>‹#›</a:t>
            </a:fld>
            <a:endParaRPr lang="en-US" dirty="0">
              <a:latin typeface="Arial"/>
            </a:endParaRPr>
          </a:p>
        </p:txBody>
      </p:sp>
    </p:spTree>
    <p:extLst>
      <p:ext uri="{BB962C8B-B14F-4D97-AF65-F5344CB8AC3E}">
        <p14:creationId xmlns:p14="http://schemas.microsoft.com/office/powerpoint/2010/main" val="13781263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dirty="0">
                <a:latin typeface="Arial"/>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smtClean="0">
                <a:latin typeface="Arial"/>
              </a:defRPr>
            </a:lvl1pPr>
          </a:lstStyle>
          <a:p>
            <a:pPr>
              <a:defRPr/>
            </a:pPr>
            <a:fld id="{7DA85663-1D22-B64C-BC35-73335C8BE00D}" type="datetimeFigureOut">
              <a:rPr lang="en-US" smtClean="0"/>
              <a:pPr>
                <a:defRPr/>
              </a:pPr>
              <a:t>6/5/12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dirty="0">
                <a:latin typeface="Arial"/>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smtClean="0">
                <a:latin typeface="Arial"/>
              </a:defRPr>
            </a:lvl1pPr>
          </a:lstStyle>
          <a:p>
            <a:pPr>
              <a:defRPr/>
            </a:pPr>
            <a:fld id="{393DD960-72E1-464D-AE80-6FB8F79377FC}" type="slidenum">
              <a:rPr lang="en-US" smtClean="0"/>
              <a:pPr>
                <a:defRPr/>
              </a:pPr>
              <a:t>‹#›</a:t>
            </a:fld>
            <a:endParaRPr lang="en-US" dirty="0"/>
          </a:p>
        </p:txBody>
      </p:sp>
    </p:spTree>
    <p:extLst>
      <p:ext uri="{BB962C8B-B14F-4D97-AF65-F5344CB8AC3E}">
        <p14:creationId xmlns:p14="http://schemas.microsoft.com/office/powerpoint/2010/main" val="114526348"/>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Arial"/>
        <a:ea typeface="ＭＳ Ｐゴシック" charset="0"/>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2pPr>
    <a:lvl3pPr marL="9144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3pPr>
    <a:lvl4pPr marL="13716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4pPr>
    <a:lvl5pPr marL="18288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638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z="1200" b="0" i="0" u="none" strike="noStrike" kern="1200" dirty="0" smtClean="0">
                <a:solidFill>
                  <a:schemeClr val="tx1"/>
                </a:solidFill>
                <a:effectLst/>
                <a:latin typeface="Arial"/>
                <a:ea typeface="ＭＳ Ｐゴシック" charset="0"/>
                <a:cs typeface="ＭＳ Ｐゴシック" charset="0"/>
              </a:rPr>
              <a:t>http://</a:t>
            </a:r>
            <a:r>
              <a:rPr lang="en-US" sz="1200" b="0" i="0" u="none" strike="noStrike" kern="1200" dirty="0" err="1" smtClean="0">
                <a:solidFill>
                  <a:schemeClr val="tx1"/>
                </a:solidFill>
                <a:effectLst/>
                <a:latin typeface="Arial"/>
                <a:ea typeface="ＭＳ Ｐゴシック" charset="0"/>
                <a:cs typeface="ＭＳ Ｐゴシック" charset="0"/>
              </a:rPr>
              <a:t>walch.com</a:t>
            </a:r>
            <a:r>
              <a:rPr lang="en-US" sz="1200" b="0" i="0" u="none" strike="noStrike" kern="1200" dirty="0" smtClean="0">
                <a:solidFill>
                  <a:schemeClr val="tx1"/>
                </a:solidFill>
                <a:effectLst/>
                <a:latin typeface="Arial"/>
                <a:ea typeface="ＭＳ Ｐゴシック" charset="0"/>
                <a:cs typeface="ＭＳ Ｐゴシック" charset="0"/>
              </a:rPr>
              <a:t>/</a:t>
            </a:r>
            <a:r>
              <a:rPr lang="en-US" sz="1200" b="0" i="0" u="none" strike="noStrike" kern="1200" dirty="0" err="1" smtClean="0">
                <a:solidFill>
                  <a:schemeClr val="tx1"/>
                </a:solidFill>
                <a:effectLst/>
                <a:latin typeface="Arial"/>
                <a:ea typeface="ＭＳ Ｐゴシック" charset="0"/>
                <a:cs typeface="ＭＳ Ｐゴシック" charset="0"/>
              </a:rPr>
              <a:t>wu</a:t>
            </a:r>
            <a:r>
              <a:rPr lang="en-US" sz="1200" b="0" i="0" u="none" strike="noStrike" kern="1200" dirty="0" smtClean="0">
                <a:solidFill>
                  <a:schemeClr val="tx1"/>
                </a:solidFill>
                <a:effectLst/>
                <a:latin typeface="Arial"/>
                <a:ea typeface="ＭＳ Ｐゴシック" charset="0"/>
                <a:cs typeface="ＭＳ Ｐゴシック" charset="0"/>
              </a:rPr>
              <a:t>/CAU3L5S3MultiplyingBacteria</a:t>
            </a:r>
            <a:endParaRPr lang="en-US" dirty="0"/>
          </a:p>
        </p:txBody>
      </p:sp>
      <p:sp>
        <p:nvSpPr>
          <p:cNvPr id="163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4F0A7FD1-E825-A244-BC57-79E8F974E048}" type="slidenum">
              <a:rPr lang="en-US" sz="1200">
                <a:latin typeface="Arial"/>
              </a:rPr>
              <a:pPr eaLnBrk="1" hangingPunct="1"/>
              <a:t>1</a:t>
            </a:fld>
            <a:endParaRPr lang="en-US" sz="1200" dirty="0">
              <a:latin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843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b="1" dirty="0" smtClean="0"/>
              <a:t>Common Core Georgia Performance Standard: </a:t>
            </a:r>
            <a:r>
              <a:rPr lang="en-US" sz="1200" b="0" i="0" u="none" strike="noStrike" kern="1200" baseline="0" dirty="0" smtClean="0">
                <a:solidFill>
                  <a:schemeClr val="tx1"/>
                </a:solidFill>
                <a:latin typeface="Arial"/>
                <a:ea typeface="ＭＳ Ｐゴシック" charset="0"/>
                <a:cs typeface="ＭＳ Ｐゴシック" charset="0"/>
              </a:rPr>
              <a:t>MCC9–12.F.LE.3</a:t>
            </a:r>
          </a:p>
          <a:p>
            <a:pPr rtl="0"/>
            <a:endParaRPr lang="en-US" sz="1200" b="0" i="0" u="none" strike="noStrike" kern="1200" baseline="0" dirty="0" smtClean="0">
              <a:solidFill>
                <a:schemeClr val="tx1"/>
              </a:solidFill>
              <a:latin typeface="Arial"/>
              <a:ea typeface="ＭＳ Ｐゴシック" charset="0"/>
              <a:cs typeface="ＭＳ Ｐゴシック" charset="0"/>
            </a:endParaRPr>
          </a:p>
          <a:p>
            <a:pPr marL="0" marR="0" indent="0" algn="l" defTabSz="457200" rtl="0" eaLnBrk="0" fontAlgn="base" latinLnBrk="0" hangingPunct="0">
              <a:lnSpc>
                <a:spcPct val="100000"/>
              </a:lnSpc>
              <a:spcBef>
                <a:spcPct val="30000"/>
              </a:spcBef>
              <a:spcAft>
                <a:spcPct val="0"/>
              </a:spcAft>
              <a:buClrTx/>
              <a:buSzTx/>
              <a:buFontTx/>
              <a:buNone/>
              <a:tabLst/>
              <a:defRPr/>
            </a:pPr>
            <a:endParaRPr lang="en-US" sz="1200" b="0" i="0" u="none" strike="noStrike" kern="1200" baseline="0" dirty="0" smtClean="0">
              <a:solidFill>
                <a:schemeClr val="tx1"/>
              </a:solidFill>
              <a:latin typeface="Arial"/>
              <a:ea typeface="ＭＳ Ｐゴシック" charset="0"/>
              <a:cs typeface="ＭＳ Ｐゴシック" charset="0"/>
            </a:endParaRPr>
          </a:p>
          <a:p>
            <a:pPr marL="0" marR="0" indent="0" algn="l" defTabSz="457200" rtl="0" eaLnBrk="0" fontAlgn="base" latinLnBrk="0" hangingPunct="0">
              <a:lnSpc>
                <a:spcPct val="100000"/>
              </a:lnSpc>
              <a:spcBef>
                <a:spcPct val="30000"/>
              </a:spcBef>
              <a:spcAft>
                <a:spcPct val="0"/>
              </a:spcAft>
              <a:buClrTx/>
              <a:buSzTx/>
              <a:buFontTx/>
              <a:buNone/>
              <a:tabLst/>
              <a:defRPr/>
            </a:pPr>
            <a:endParaRPr lang="en-US" sz="1200" b="0" i="0" u="none" strike="noStrike" kern="1200" baseline="0" dirty="0" smtClean="0">
              <a:solidFill>
                <a:schemeClr val="tx1"/>
              </a:solidFill>
              <a:latin typeface="Arial"/>
              <a:ea typeface="ＭＳ Ｐゴシック" charset="0"/>
              <a:cs typeface="ＭＳ Ｐゴシック" charset="0"/>
            </a:endParaRPr>
          </a:p>
        </p:txBody>
      </p:sp>
      <p:sp>
        <p:nvSpPr>
          <p:cNvPr id="1843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5A357504-D104-4D4D-A267-0F27714739CE}" type="slidenum">
              <a:rPr lang="en-US" sz="1200">
                <a:latin typeface="Arial"/>
              </a:rPr>
              <a:pPr eaLnBrk="1" hangingPunct="1"/>
              <a:t>2</a:t>
            </a:fld>
            <a:endParaRPr lang="en-US" sz="1200" dirty="0">
              <a:latin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 name="Notes Placeholder 2"/>
          <p:cNvSpPr>
            <a:spLocks noGrp="1"/>
          </p:cNvSpPr>
          <p:nvPr>
            <p:ph type="body" idx="1"/>
          </p:nvPr>
        </p:nvSpPr>
        <p:spPr/>
        <p:txBody>
          <a:bodyPr/>
          <a:lstStyle/>
          <a:p>
            <a:pPr eaLnBrk="1" fontAlgn="auto" hangingPunct="1">
              <a:spcBef>
                <a:spcPts val="0"/>
              </a:spcBef>
              <a:spcAft>
                <a:spcPts val="0"/>
              </a:spcAft>
              <a:defRPr/>
            </a:pPr>
            <a:endParaRPr lang="en-US" dirty="0" smtClean="0">
              <a:ea typeface="+mn-ea"/>
              <a:cs typeface="Arial"/>
            </a:endParaRPr>
          </a:p>
        </p:txBody>
      </p:sp>
      <p:sp>
        <p:nvSpPr>
          <p:cNvPr id="2048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6F11BBCF-B2A5-114C-BB98-96AF20AFD7C4}" type="slidenum">
              <a:rPr lang="en-US" sz="1200">
                <a:latin typeface="Arial"/>
              </a:rPr>
              <a:pPr eaLnBrk="1" hangingPunct="1"/>
              <a:t>3</a:t>
            </a:fld>
            <a:endParaRPr lang="en-US" sz="1200" dirty="0">
              <a:latin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endParaRPr lang="en-US" baseline="0" dirty="0"/>
          </a:p>
        </p:txBody>
      </p:sp>
      <p:sp>
        <p:nvSpPr>
          <p:cNvPr id="4" name="Slide Number Placeholder 3"/>
          <p:cNvSpPr>
            <a:spLocks noGrp="1"/>
          </p:cNvSpPr>
          <p:nvPr>
            <p:ph type="sldNum" sz="quarter" idx="10"/>
          </p:nvPr>
        </p:nvSpPr>
        <p:spPr/>
        <p:txBody>
          <a:bodyPr/>
          <a:lstStyle/>
          <a:p>
            <a:pPr>
              <a:defRPr/>
            </a:pPr>
            <a:fld id="{393DD960-72E1-464D-AE80-6FB8F79377FC}" type="slidenum">
              <a:rPr lang="en-US" smtClean="0"/>
              <a:pPr>
                <a:defRPr/>
              </a:pPr>
              <a:t>4</a:t>
            </a:fld>
            <a:endParaRPr lang="en-US" dirty="0"/>
          </a:p>
        </p:txBody>
      </p:sp>
    </p:spTree>
    <p:extLst>
      <p:ext uri="{BB962C8B-B14F-4D97-AF65-F5344CB8AC3E}">
        <p14:creationId xmlns:p14="http://schemas.microsoft.com/office/powerpoint/2010/main" val="11180212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endParaRPr lang="en-US" baseline="0" dirty="0"/>
          </a:p>
        </p:txBody>
      </p:sp>
      <p:sp>
        <p:nvSpPr>
          <p:cNvPr id="4" name="Slide Number Placeholder 3"/>
          <p:cNvSpPr>
            <a:spLocks noGrp="1"/>
          </p:cNvSpPr>
          <p:nvPr>
            <p:ph type="sldNum" sz="quarter" idx="10"/>
          </p:nvPr>
        </p:nvSpPr>
        <p:spPr/>
        <p:txBody>
          <a:bodyPr/>
          <a:lstStyle/>
          <a:p>
            <a:pPr>
              <a:defRPr/>
            </a:pPr>
            <a:fld id="{393DD960-72E1-464D-AE80-6FB8F79377FC}" type="slidenum">
              <a:rPr lang="en-US" smtClean="0"/>
              <a:pPr>
                <a:defRPr/>
              </a:pPr>
              <a:t>5</a:t>
            </a:fld>
            <a:endParaRPr lang="en-US" dirty="0"/>
          </a:p>
        </p:txBody>
      </p:sp>
    </p:spTree>
    <p:extLst>
      <p:ext uri="{BB962C8B-B14F-4D97-AF65-F5344CB8AC3E}">
        <p14:creationId xmlns:p14="http://schemas.microsoft.com/office/powerpoint/2010/main" val="11180212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 name="Notes Placeholder 2"/>
          <p:cNvSpPr>
            <a:spLocks noGrp="1"/>
          </p:cNvSpPr>
          <p:nvPr>
            <p:ph type="body" idx="1"/>
          </p:nvPr>
        </p:nvSpPr>
        <p:spPr/>
        <p:txBody>
          <a:bodyPr/>
          <a:lstStyle/>
          <a:p>
            <a:pPr eaLnBrk="1" fontAlgn="auto" hangingPunct="1">
              <a:spcBef>
                <a:spcPts val="0"/>
              </a:spcBef>
              <a:spcAft>
                <a:spcPts val="0"/>
              </a:spcAft>
              <a:defRPr/>
            </a:pPr>
            <a:endParaRPr lang="en-US" dirty="0" smtClean="0">
              <a:ea typeface="+mn-ea"/>
              <a:cs typeface="Arial"/>
            </a:endParaRPr>
          </a:p>
        </p:txBody>
      </p:sp>
      <p:sp>
        <p:nvSpPr>
          <p:cNvPr id="2048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6F11BBCF-B2A5-114C-BB98-96AF20AFD7C4}" type="slidenum">
              <a:rPr lang="en-US" sz="1200">
                <a:latin typeface="Arial"/>
              </a:rPr>
              <a:pPr eaLnBrk="1" hangingPunct="1"/>
              <a:t>6</a:t>
            </a:fld>
            <a:endParaRPr lang="en-US" sz="1200" dirty="0">
              <a:latin typeface="Aria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endParaRPr lang="en-US" baseline="0" dirty="0"/>
          </a:p>
        </p:txBody>
      </p:sp>
      <p:sp>
        <p:nvSpPr>
          <p:cNvPr id="4" name="Slide Number Placeholder 3"/>
          <p:cNvSpPr>
            <a:spLocks noGrp="1"/>
          </p:cNvSpPr>
          <p:nvPr>
            <p:ph type="sldNum" sz="quarter" idx="10"/>
          </p:nvPr>
        </p:nvSpPr>
        <p:spPr/>
        <p:txBody>
          <a:bodyPr/>
          <a:lstStyle/>
          <a:p>
            <a:pPr>
              <a:defRPr/>
            </a:pPr>
            <a:fld id="{393DD960-72E1-464D-AE80-6FB8F79377FC}" type="slidenum">
              <a:rPr lang="en-US" smtClean="0"/>
              <a:pPr>
                <a:defRPr/>
              </a:pPr>
              <a:t>7</a:t>
            </a:fld>
            <a:endParaRPr lang="en-US" dirty="0"/>
          </a:p>
        </p:txBody>
      </p:sp>
    </p:spTree>
    <p:extLst>
      <p:ext uri="{BB962C8B-B14F-4D97-AF65-F5344CB8AC3E}">
        <p14:creationId xmlns:p14="http://schemas.microsoft.com/office/powerpoint/2010/main" val="11180212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u="none" strike="noStrike" kern="1200" baseline="0" dirty="0" smtClean="0">
                <a:solidFill>
                  <a:schemeClr val="tx1"/>
                </a:solidFill>
                <a:latin typeface="Arial"/>
                <a:ea typeface="ＭＳ Ｐゴシック" charset="0"/>
                <a:cs typeface="ＭＳ Ｐゴシック" charset="0"/>
              </a:rPr>
              <a:t>Connection to the Lesson </a:t>
            </a:r>
            <a:endParaRPr lang="en-US" sz="1200" b="0" i="0" u="none" strike="noStrike" kern="1200" baseline="0" dirty="0" smtClean="0">
              <a:solidFill>
                <a:schemeClr val="tx1"/>
              </a:solidFill>
              <a:latin typeface="Arial"/>
              <a:ea typeface="ＭＳ Ｐゴシック" charset="0"/>
              <a:cs typeface="ＭＳ Ｐゴシック" charset="0"/>
            </a:endParaRPr>
          </a:p>
          <a:p>
            <a:r>
              <a:rPr lang="en-US" sz="1200" b="0" i="0" u="none" strike="noStrike" kern="1200" baseline="0" dirty="0" smtClean="0">
                <a:solidFill>
                  <a:schemeClr val="tx1"/>
                </a:solidFill>
                <a:latin typeface="Arial"/>
                <a:ea typeface="ＭＳ Ｐゴシック" charset="0"/>
                <a:cs typeface="ＭＳ Ｐゴシック" charset="0"/>
              </a:rPr>
              <a:t>• As in the warm-up, students will create exponential functions from context. </a:t>
            </a:r>
          </a:p>
          <a:p>
            <a:r>
              <a:rPr lang="en-US" sz="1200" b="0" i="0" u="none" strike="noStrike" kern="1200" baseline="0" dirty="0" smtClean="0">
                <a:solidFill>
                  <a:schemeClr val="tx1"/>
                </a:solidFill>
                <a:latin typeface="Arial"/>
                <a:ea typeface="ＭＳ Ｐゴシック" charset="0"/>
                <a:cs typeface="ＭＳ Ｐゴシック" charset="0"/>
              </a:rPr>
              <a:t>• Students will be determining the rate of change as well as the </a:t>
            </a:r>
            <a:r>
              <a:rPr lang="en-US" sz="1200" b="0" i="1" u="none" strike="noStrike" kern="1200" baseline="0" dirty="0" smtClean="0">
                <a:solidFill>
                  <a:schemeClr val="tx1"/>
                </a:solidFill>
                <a:latin typeface="Arial"/>
                <a:ea typeface="ＭＳ Ｐゴシック" charset="0"/>
                <a:cs typeface="ＭＳ Ｐゴシック" charset="0"/>
              </a:rPr>
              <a:t>y</a:t>
            </a:r>
            <a:r>
              <a:rPr lang="en-US" sz="1200" b="0" i="0" u="none" strike="noStrike" kern="1200" baseline="0" dirty="0" smtClean="0">
                <a:solidFill>
                  <a:schemeClr val="tx1"/>
                </a:solidFill>
                <a:latin typeface="Arial"/>
                <a:ea typeface="ＭＳ Ｐゴシック" charset="0"/>
                <a:cs typeface="ＭＳ Ｐゴシック" charset="0"/>
              </a:rPr>
              <a:t>-intercepts from graphs, tables, equations, and verbal descriptions. </a:t>
            </a:r>
          </a:p>
          <a:p>
            <a:r>
              <a:rPr lang="en-US" sz="1200" b="0" i="0" u="none" strike="noStrike" kern="1200" baseline="0" dirty="0" smtClean="0">
                <a:solidFill>
                  <a:schemeClr val="tx1"/>
                </a:solidFill>
                <a:latin typeface="Arial"/>
                <a:ea typeface="ＭＳ Ｐゴシック" charset="0"/>
                <a:cs typeface="ＭＳ Ｐゴシック" charset="0"/>
              </a:rPr>
              <a:t>• Students will use their knowledge of writing exponential functions to analyze these properties in order to compare exponential functions to linear functions.</a:t>
            </a:r>
            <a:endParaRPr lang="en-US" baseline="0" dirty="0"/>
          </a:p>
        </p:txBody>
      </p:sp>
      <p:sp>
        <p:nvSpPr>
          <p:cNvPr id="4" name="Slide Number Placeholder 3"/>
          <p:cNvSpPr>
            <a:spLocks noGrp="1"/>
          </p:cNvSpPr>
          <p:nvPr>
            <p:ph type="sldNum" sz="quarter" idx="10"/>
          </p:nvPr>
        </p:nvSpPr>
        <p:spPr/>
        <p:txBody>
          <a:bodyPr/>
          <a:lstStyle/>
          <a:p>
            <a:pPr>
              <a:defRPr/>
            </a:pPr>
            <a:fld id="{393DD960-72E1-464D-AE80-6FB8F79377FC}" type="slidenum">
              <a:rPr lang="en-US" smtClean="0"/>
              <a:pPr>
                <a:defRPr/>
              </a:pPr>
              <a:t>8</a:t>
            </a:fld>
            <a:endParaRPr lang="en-US" dirty="0"/>
          </a:p>
        </p:txBody>
      </p:sp>
    </p:spTree>
    <p:extLst>
      <p:ext uri="{BB962C8B-B14F-4D97-AF65-F5344CB8AC3E}">
        <p14:creationId xmlns:p14="http://schemas.microsoft.com/office/powerpoint/2010/main" val="11180212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6" descr="Coordinate Algebra PPT bgd Warmup.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75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ubtitle 2"/>
          <p:cNvSpPr>
            <a:spLocks noGrp="1"/>
          </p:cNvSpPr>
          <p:nvPr>
            <p:ph type="subTitle" idx="1"/>
          </p:nvPr>
        </p:nvSpPr>
        <p:spPr>
          <a:xfrm>
            <a:off x="640600" y="640567"/>
            <a:ext cx="7855776" cy="4998233"/>
          </a:xfrm>
          <a:noFill/>
          <a:ln>
            <a:noFill/>
          </a:ln>
        </p:spPr>
        <p:txBody>
          <a:bodyPr>
            <a:normAutofit/>
          </a:bodyPr>
          <a:lstStyle>
            <a:lvl1pPr marL="0" indent="0" algn="ctr">
              <a:buNone/>
              <a:defRPr sz="2400">
                <a:solidFill>
                  <a:schemeClr val="tx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5" name="Slide Number Placeholder 8"/>
          <p:cNvSpPr>
            <a:spLocks noGrp="1"/>
          </p:cNvSpPr>
          <p:nvPr>
            <p:ph type="sldNum" sz="quarter" idx="11"/>
          </p:nvPr>
        </p:nvSpPr>
        <p:spPr>
          <a:xfrm>
            <a:off x="8297863" y="5497513"/>
            <a:ext cx="728662" cy="282575"/>
          </a:xfrm>
        </p:spPr>
        <p:txBody>
          <a:bodyPr/>
          <a:lstStyle>
            <a:lvl1pPr>
              <a:defRPr sz="1800" b="1" i="0">
                <a:solidFill>
                  <a:srgbClr val="000000"/>
                </a:solidFill>
                <a:latin typeface="Arial"/>
                <a:cs typeface="Arial"/>
              </a:defRPr>
            </a:lvl1pPr>
          </a:lstStyle>
          <a:p>
            <a:pPr>
              <a:defRPr/>
            </a:pPr>
            <a:fld id="{9F1B4337-BFC0-4740-BFA4-D4AB9F70F9C9}" type="slidenum">
              <a:rPr lang="en-US" smtClean="0"/>
              <a:pPr>
                <a:defRPr/>
              </a:pPr>
              <a:t>‹#›</a:t>
            </a:fld>
            <a:endParaRPr lang="en-US" dirty="0"/>
          </a:p>
        </p:txBody>
      </p:sp>
      <p:sp>
        <p:nvSpPr>
          <p:cNvPr id="6" name="Footer Placeholder 5"/>
          <p:cNvSpPr>
            <a:spLocks noGrp="1"/>
          </p:cNvSpPr>
          <p:nvPr>
            <p:ph type="ftr" sz="quarter" idx="13"/>
          </p:nvPr>
        </p:nvSpPr>
        <p:spPr>
          <a:xfrm>
            <a:off x="1027152" y="6393706"/>
            <a:ext cx="5471926" cy="274021"/>
          </a:xfrm>
        </p:spPr>
        <p:txBody>
          <a:bodyPr/>
          <a:lstStyle>
            <a:lvl1pPr algn="l">
              <a:defRPr sz="1600">
                <a:solidFill>
                  <a:srgbClr val="008000"/>
                </a:solidFill>
              </a:defRPr>
            </a:lvl1pPr>
          </a:lstStyle>
          <a:p>
            <a:pPr>
              <a:defRPr/>
            </a:pPr>
            <a:r>
              <a:rPr lang="en-US" smtClean="0"/>
              <a:t>3.5.3: Comparing Linear to Exponential Functions</a:t>
            </a:r>
            <a:endParaRPr lang="en-US" dirty="0"/>
          </a:p>
        </p:txBody>
      </p:sp>
    </p:spTree>
    <p:extLst>
      <p:ext uri="{BB962C8B-B14F-4D97-AF65-F5344CB8AC3E}">
        <p14:creationId xmlns:p14="http://schemas.microsoft.com/office/powerpoint/2010/main" val="3205892180"/>
      </p:ext>
    </p:extLst>
  </p:cSld>
  <p:clrMapOvr>
    <a:masterClrMapping/>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3.5.3: Comparing Linear to Exponential Functions</a:t>
            </a:r>
            <a:endParaRPr lang="en-US"/>
          </a:p>
        </p:txBody>
      </p:sp>
      <p:sp>
        <p:nvSpPr>
          <p:cNvPr id="6" name="Slide Number Placeholder 5"/>
          <p:cNvSpPr>
            <a:spLocks noGrp="1"/>
          </p:cNvSpPr>
          <p:nvPr>
            <p:ph type="sldNum" sz="quarter" idx="12"/>
          </p:nvPr>
        </p:nvSpPr>
        <p:spPr/>
        <p:txBody>
          <a:bodyPr/>
          <a:lstStyle>
            <a:lvl1pPr>
              <a:defRPr/>
            </a:lvl1pPr>
          </a:lstStyle>
          <a:p>
            <a:pPr>
              <a:defRPr/>
            </a:pPr>
            <a:fld id="{1745F334-9AF5-7742-8D1F-C9E3D3CD4E56}" type="slidenum">
              <a:rPr lang="en-US"/>
              <a:pPr>
                <a:defRPr/>
              </a:pPr>
              <a:t>‹#›</a:t>
            </a:fld>
            <a:endParaRPr lang="en-US" dirty="0"/>
          </a:p>
        </p:txBody>
      </p:sp>
    </p:spTree>
    <p:extLst>
      <p:ext uri="{BB962C8B-B14F-4D97-AF65-F5344CB8AC3E}">
        <p14:creationId xmlns:p14="http://schemas.microsoft.com/office/powerpoint/2010/main" val="25482474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3.5.3: Comparing Linear to Exponential Functions</a:t>
            </a:r>
            <a:endParaRPr lang="en-US"/>
          </a:p>
        </p:txBody>
      </p:sp>
      <p:sp>
        <p:nvSpPr>
          <p:cNvPr id="6" name="Slide Number Placeholder 5"/>
          <p:cNvSpPr>
            <a:spLocks noGrp="1"/>
          </p:cNvSpPr>
          <p:nvPr>
            <p:ph type="sldNum" sz="quarter" idx="12"/>
          </p:nvPr>
        </p:nvSpPr>
        <p:spPr/>
        <p:txBody>
          <a:bodyPr/>
          <a:lstStyle>
            <a:lvl1pPr>
              <a:defRPr/>
            </a:lvl1pPr>
          </a:lstStyle>
          <a:p>
            <a:pPr>
              <a:defRPr/>
            </a:pPr>
            <a:fld id="{9A8D75DF-FFC0-0846-ACC4-2648BEA3417F}" type="slidenum">
              <a:rPr lang="en-US"/>
              <a:pPr>
                <a:defRPr/>
              </a:pPr>
              <a:t>‹#›</a:t>
            </a:fld>
            <a:endParaRPr lang="en-US" dirty="0"/>
          </a:p>
        </p:txBody>
      </p:sp>
    </p:spTree>
    <p:extLst>
      <p:ext uri="{BB962C8B-B14F-4D97-AF65-F5344CB8AC3E}">
        <p14:creationId xmlns:p14="http://schemas.microsoft.com/office/powerpoint/2010/main" val="24393060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3.5.3: Comparing Linear to Exponential Functions</a:t>
            </a:r>
            <a:endParaRPr lang="en-US"/>
          </a:p>
        </p:txBody>
      </p:sp>
      <p:sp>
        <p:nvSpPr>
          <p:cNvPr id="6" name="Slide Number Placeholder 5"/>
          <p:cNvSpPr>
            <a:spLocks noGrp="1"/>
          </p:cNvSpPr>
          <p:nvPr>
            <p:ph type="sldNum" sz="quarter" idx="12"/>
          </p:nvPr>
        </p:nvSpPr>
        <p:spPr/>
        <p:txBody>
          <a:bodyPr/>
          <a:lstStyle>
            <a:lvl1pPr>
              <a:defRPr/>
            </a:lvl1pPr>
          </a:lstStyle>
          <a:p>
            <a:pPr>
              <a:defRPr/>
            </a:pPr>
            <a:fld id="{20B4FFA6-7DBD-5841-8171-A5E6A1BFB36B}" type="slidenum">
              <a:rPr lang="en-US"/>
              <a:pPr>
                <a:defRPr/>
              </a:pPr>
              <a:t>‹#›</a:t>
            </a:fld>
            <a:endParaRPr lang="en-US" dirty="0"/>
          </a:p>
        </p:txBody>
      </p:sp>
    </p:spTree>
    <p:extLst>
      <p:ext uri="{BB962C8B-B14F-4D97-AF65-F5344CB8AC3E}">
        <p14:creationId xmlns:p14="http://schemas.microsoft.com/office/powerpoint/2010/main" val="23108131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3.5.3: Comparing Linear to Exponential Functions</a:t>
            </a:r>
            <a:endParaRPr lang="en-US"/>
          </a:p>
        </p:txBody>
      </p:sp>
      <p:sp>
        <p:nvSpPr>
          <p:cNvPr id="6" name="Slide Number Placeholder 5"/>
          <p:cNvSpPr>
            <a:spLocks noGrp="1"/>
          </p:cNvSpPr>
          <p:nvPr>
            <p:ph type="sldNum" sz="quarter" idx="12"/>
          </p:nvPr>
        </p:nvSpPr>
        <p:spPr/>
        <p:txBody>
          <a:bodyPr/>
          <a:lstStyle>
            <a:lvl1pPr>
              <a:defRPr/>
            </a:lvl1pPr>
          </a:lstStyle>
          <a:p>
            <a:pPr>
              <a:defRPr/>
            </a:pPr>
            <a:fld id="{B85BB7A2-86AB-E949-A127-3C564BA73996}" type="slidenum">
              <a:rPr lang="en-US"/>
              <a:pPr>
                <a:defRPr/>
              </a:pPr>
              <a:t>‹#›</a:t>
            </a:fld>
            <a:endParaRPr lang="en-US" dirty="0"/>
          </a:p>
        </p:txBody>
      </p:sp>
    </p:spTree>
    <p:extLst>
      <p:ext uri="{BB962C8B-B14F-4D97-AF65-F5344CB8AC3E}">
        <p14:creationId xmlns:p14="http://schemas.microsoft.com/office/powerpoint/2010/main" val="13191276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3.5.3: Comparing Linear to Exponential Functions</a:t>
            </a:r>
            <a:endParaRPr lang="en-US"/>
          </a:p>
        </p:txBody>
      </p:sp>
      <p:sp>
        <p:nvSpPr>
          <p:cNvPr id="7" name="Slide Number Placeholder 5"/>
          <p:cNvSpPr>
            <a:spLocks noGrp="1"/>
          </p:cNvSpPr>
          <p:nvPr>
            <p:ph type="sldNum" sz="quarter" idx="12"/>
          </p:nvPr>
        </p:nvSpPr>
        <p:spPr/>
        <p:txBody>
          <a:bodyPr/>
          <a:lstStyle>
            <a:lvl1pPr>
              <a:defRPr/>
            </a:lvl1pPr>
          </a:lstStyle>
          <a:p>
            <a:pPr>
              <a:defRPr/>
            </a:pPr>
            <a:fld id="{247847F7-EF29-2443-8BB7-3C30905E452F}" type="slidenum">
              <a:rPr lang="en-US"/>
              <a:pPr>
                <a:defRPr/>
              </a:pPr>
              <a:t>‹#›</a:t>
            </a:fld>
            <a:endParaRPr lang="en-US" dirty="0"/>
          </a:p>
        </p:txBody>
      </p:sp>
    </p:spTree>
    <p:extLst>
      <p:ext uri="{BB962C8B-B14F-4D97-AF65-F5344CB8AC3E}">
        <p14:creationId xmlns:p14="http://schemas.microsoft.com/office/powerpoint/2010/main" val="39418189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a:p>
        </p:txBody>
      </p:sp>
      <p:sp>
        <p:nvSpPr>
          <p:cNvPr id="8" name="Footer Placeholder 4"/>
          <p:cNvSpPr>
            <a:spLocks noGrp="1"/>
          </p:cNvSpPr>
          <p:nvPr>
            <p:ph type="ftr" sz="quarter" idx="11"/>
          </p:nvPr>
        </p:nvSpPr>
        <p:spPr/>
        <p:txBody>
          <a:bodyPr/>
          <a:lstStyle>
            <a:lvl1pPr>
              <a:defRPr/>
            </a:lvl1pPr>
          </a:lstStyle>
          <a:p>
            <a:pPr>
              <a:defRPr/>
            </a:pPr>
            <a:r>
              <a:rPr lang="en-US" smtClean="0"/>
              <a:t>3.5.3: Comparing Linear to Exponential Functions</a:t>
            </a:r>
            <a:endParaRPr lang="en-US"/>
          </a:p>
        </p:txBody>
      </p:sp>
      <p:sp>
        <p:nvSpPr>
          <p:cNvPr id="9" name="Slide Number Placeholder 5"/>
          <p:cNvSpPr>
            <a:spLocks noGrp="1"/>
          </p:cNvSpPr>
          <p:nvPr>
            <p:ph type="sldNum" sz="quarter" idx="12"/>
          </p:nvPr>
        </p:nvSpPr>
        <p:spPr/>
        <p:txBody>
          <a:bodyPr/>
          <a:lstStyle>
            <a:lvl1pPr>
              <a:defRPr/>
            </a:lvl1pPr>
          </a:lstStyle>
          <a:p>
            <a:pPr>
              <a:defRPr/>
            </a:pPr>
            <a:fld id="{FA6A1298-665B-9E4D-ADC7-F0DF6AFB89C5}" type="slidenum">
              <a:rPr lang="en-US"/>
              <a:pPr>
                <a:defRPr/>
              </a:pPr>
              <a:t>‹#›</a:t>
            </a:fld>
            <a:endParaRPr lang="en-US" dirty="0"/>
          </a:p>
        </p:txBody>
      </p:sp>
    </p:spTree>
    <p:extLst>
      <p:ext uri="{BB962C8B-B14F-4D97-AF65-F5344CB8AC3E}">
        <p14:creationId xmlns:p14="http://schemas.microsoft.com/office/powerpoint/2010/main" val="19862871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r>
              <a:rPr lang="en-US" smtClean="0"/>
              <a:t>3.5.3: Comparing Linear to Exponential Functions</a:t>
            </a:r>
            <a:endParaRPr lang="en-US"/>
          </a:p>
        </p:txBody>
      </p:sp>
      <p:sp>
        <p:nvSpPr>
          <p:cNvPr id="5" name="Slide Number Placeholder 5"/>
          <p:cNvSpPr>
            <a:spLocks noGrp="1"/>
          </p:cNvSpPr>
          <p:nvPr>
            <p:ph type="sldNum" sz="quarter" idx="12"/>
          </p:nvPr>
        </p:nvSpPr>
        <p:spPr/>
        <p:txBody>
          <a:bodyPr/>
          <a:lstStyle>
            <a:lvl1pPr>
              <a:defRPr/>
            </a:lvl1pPr>
          </a:lstStyle>
          <a:p>
            <a:pPr>
              <a:defRPr/>
            </a:pPr>
            <a:fld id="{9720D841-8674-0147-A66E-9DBF623B753B}" type="slidenum">
              <a:rPr lang="en-US"/>
              <a:pPr>
                <a:defRPr/>
              </a:pPr>
              <a:t>‹#›</a:t>
            </a:fld>
            <a:endParaRPr lang="en-US" dirty="0"/>
          </a:p>
        </p:txBody>
      </p:sp>
    </p:spTree>
    <p:extLst>
      <p:ext uri="{BB962C8B-B14F-4D97-AF65-F5344CB8AC3E}">
        <p14:creationId xmlns:p14="http://schemas.microsoft.com/office/powerpoint/2010/main" val="27415376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r>
              <a:rPr lang="en-US" smtClean="0"/>
              <a:t>3.5.3: Comparing Linear to Exponential Functions</a:t>
            </a:r>
            <a:endParaRPr lang="en-US"/>
          </a:p>
        </p:txBody>
      </p:sp>
      <p:sp>
        <p:nvSpPr>
          <p:cNvPr id="4" name="Slide Number Placeholder 5"/>
          <p:cNvSpPr>
            <a:spLocks noGrp="1"/>
          </p:cNvSpPr>
          <p:nvPr>
            <p:ph type="sldNum" sz="quarter" idx="12"/>
          </p:nvPr>
        </p:nvSpPr>
        <p:spPr/>
        <p:txBody>
          <a:bodyPr/>
          <a:lstStyle>
            <a:lvl1pPr>
              <a:defRPr/>
            </a:lvl1pPr>
          </a:lstStyle>
          <a:p>
            <a:pPr>
              <a:defRPr/>
            </a:pPr>
            <a:fld id="{9196D3C6-B11A-464F-8C26-10579C93A703}" type="slidenum">
              <a:rPr lang="en-US"/>
              <a:pPr>
                <a:defRPr/>
              </a:pPr>
              <a:t>‹#›</a:t>
            </a:fld>
            <a:endParaRPr lang="en-US" dirty="0"/>
          </a:p>
        </p:txBody>
      </p:sp>
    </p:spTree>
    <p:extLst>
      <p:ext uri="{BB962C8B-B14F-4D97-AF65-F5344CB8AC3E}">
        <p14:creationId xmlns:p14="http://schemas.microsoft.com/office/powerpoint/2010/main" val="23201218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3.5.3: Comparing Linear to Exponential Functions</a:t>
            </a:r>
            <a:endParaRPr lang="en-US"/>
          </a:p>
        </p:txBody>
      </p:sp>
      <p:sp>
        <p:nvSpPr>
          <p:cNvPr id="7" name="Slide Number Placeholder 5"/>
          <p:cNvSpPr>
            <a:spLocks noGrp="1"/>
          </p:cNvSpPr>
          <p:nvPr>
            <p:ph type="sldNum" sz="quarter" idx="12"/>
          </p:nvPr>
        </p:nvSpPr>
        <p:spPr/>
        <p:txBody>
          <a:bodyPr/>
          <a:lstStyle>
            <a:lvl1pPr>
              <a:defRPr/>
            </a:lvl1pPr>
          </a:lstStyle>
          <a:p>
            <a:pPr>
              <a:defRPr/>
            </a:pPr>
            <a:fld id="{0CAA9030-65BA-8F40-ACBB-7EBBB0B2E449}" type="slidenum">
              <a:rPr lang="en-US"/>
              <a:pPr>
                <a:defRPr/>
              </a:pPr>
              <a:t>‹#›</a:t>
            </a:fld>
            <a:endParaRPr lang="en-US" dirty="0"/>
          </a:p>
        </p:txBody>
      </p:sp>
    </p:spTree>
    <p:extLst>
      <p:ext uri="{BB962C8B-B14F-4D97-AF65-F5344CB8AC3E}">
        <p14:creationId xmlns:p14="http://schemas.microsoft.com/office/powerpoint/2010/main" val="12434934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3.5.3: Comparing Linear to Exponential Functions</a:t>
            </a:r>
            <a:endParaRPr lang="en-US"/>
          </a:p>
        </p:txBody>
      </p:sp>
      <p:sp>
        <p:nvSpPr>
          <p:cNvPr id="7" name="Slide Number Placeholder 5"/>
          <p:cNvSpPr>
            <a:spLocks noGrp="1"/>
          </p:cNvSpPr>
          <p:nvPr>
            <p:ph type="sldNum" sz="quarter" idx="12"/>
          </p:nvPr>
        </p:nvSpPr>
        <p:spPr/>
        <p:txBody>
          <a:bodyPr/>
          <a:lstStyle>
            <a:lvl1pPr>
              <a:defRPr/>
            </a:lvl1pPr>
          </a:lstStyle>
          <a:p>
            <a:pPr>
              <a:defRPr/>
            </a:pPr>
            <a:fld id="{C47B9E9D-A502-EE43-844F-D0F4BEEFB301}" type="slidenum">
              <a:rPr lang="en-US"/>
              <a:pPr>
                <a:defRPr/>
              </a:pPr>
              <a:t>‹#›</a:t>
            </a:fld>
            <a:endParaRPr lang="en-US" dirty="0"/>
          </a:p>
        </p:txBody>
      </p:sp>
    </p:spTree>
    <p:extLst>
      <p:ext uri="{BB962C8B-B14F-4D97-AF65-F5344CB8AC3E}">
        <p14:creationId xmlns:p14="http://schemas.microsoft.com/office/powerpoint/2010/main" val="15321987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dirty="0">
                <a:solidFill>
                  <a:schemeClr val="tx1">
                    <a:tint val="75000"/>
                  </a:schemeClr>
                </a:solidFill>
                <a:latin typeface="Arial"/>
                <a:ea typeface="+mn-ea"/>
                <a:cs typeface="+mn-cs"/>
              </a:defRPr>
            </a:lvl1pPr>
          </a:lstStyle>
          <a:p>
            <a:pPr>
              <a:defRPr/>
            </a:pP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dirty="0">
                <a:solidFill>
                  <a:schemeClr val="tx1">
                    <a:tint val="75000"/>
                  </a:schemeClr>
                </a:solidFill>
                <a:latin typeface="Arial"/>
                <a:ea typeface="+mn-ea"/>
                <a:cs typeface="+mn-cs"/>
              </a:defRPr>
            </a:lvl1pPr>
          </a:lstStyle>
          <a:p>
            <a:pPr>
              <a:defRPr/>
            </a:pPr>
            <a:r>
              <a:rPr lang="en-US" smtClean="0"/>
              <a:t>3.5.3: Comparing Linear to Exponential Functions</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Arial"/>
                <a:ea typeface="+mn-ea"/>
                <a:cs typeface="+mn-cs"/>
              </a:defRPr>
            </a:lvl1pPr>
          </a:lstStyle>
          <a:p>
            <a:pPr>
              <a:defRPr/>
            </a:pPr>
            <a:fld id="{BFCA66DE-4B5C-DC46-8D49-E75625E6FCA4}" type="slidenum">
              <a:rPr lang="en-US" smtClean="0"/>
              <a:pPr>
                <a:defRPr/>
              </a:pPr>
              <a:t>‹#›</a:t>
            </a:fld>
            <a:endParaRPr lang="en-US" dirty="0"/>
          </a:p>
        </p:txBody>
      </p:sp>
    </p:spTree>
  </p:cSld>
  <p:clrMap bg1="lt1" tx1="dk1" bg2="lt2" tx2="dk2" accent1="accent1" accent2="accent2" accent3="accent3" accent4="accent4" accent5="accent5" accent6="accent6" hlink="hlink" folHlink="folHlink"/>
  <p:sldLayoutIdLst>
    <p:sldLayoutId id="2147483863" r:id="rId1"/>
    <p:sldLayoutId id="2147483853" r:id="rId2"/>
    <p:sldLayoutId id="2147483854" r:id="rId3"/>
    <p:sldLayoutId id="2147483855" r:id="rId4"/>
    <p:sldLayoutId id="2147483856" r:id="rId5"/>
    <p:sldLayoutId id="2147483857" r:id="rId6"/>
    <p:sldLayoutId id="2147483858" r:id="rId7"/>
    <p:sldLayoutId id="2147483859" r:id="rId8"/>
    <p:sldLayoutId id="2147483860" r:id="rId9"/>
    <p:sldLayoutId id="2147483861" r:id="rId10"/>
    <p:sldLayoutId id="2147483862" r:id="rId11"/>
  </p:sldLayoutIdLst>
  <p:timing>
    <p:tnLst>
      <p:par>
        <p:cTn xmlns:p14="http://schemas.microsoft.com/office/powerpoint/2010/main" id="1" dur="indefinite" restart="never" nodeType="tmRoot"/>
      </p:par>
    </p:tnLst>
  </p:timing>
  <p:hf hdr="0" dt="0"/>
  <p:txStyles>
    <p:titleStyle>
      <a:lvl1pPr algn="ctr" defTabSz="457200" rtl="0" eaLnBrk="0" fontAlgn="base" hangingPunct="0">
        <a:spcBef>
          <a:spcPct val="0"/>
        </a:spcBef>
        <a:spcAft>
          <a:spcPct val="0"/>
        </a:spcAft>
        <a:defRPr sz="4400" kern="1200">
          <a:solidFill>
            <a:schemeClr val="tx1"/>
          </a:solidFill>
          <a:latin typeface="Arial"/>
          <a:ea typeface="ＭＳ Ｐゴシック" charset="0"/>
          <a:cs typeface="ＭＳ Ｐゴシック" charset="0"/>
        </a:defRPr>
      </a:lvl1pPr>
      <a:lvl2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Arial"/>
          <a:ea typeface="ＭＳ Ｐゴシック" charset="0"/>
          <a:cs typeface="ＭＳ Ｐゴシック" charset="0"/>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Arial"/>
          <a:ea typeface="ＭＳ Ｐゴシック" charset="0"/>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Arial"/>
          <a:ea typeface="ＭＳ Ｐゴシック" charset="0"/>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Arial"/>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alch.com/wu/CAU3L5S3MultiplyingBacteria" TargetMode="External"/><Relationship Id="rId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4" Type="http://schemas.openxmlformats.org/officeDocument/2006/relationships/oleObject" Target="../embeddings/oleObject1.bin"/><Relationship Id="rId5" Type="http://schemas.openxmlformats.org/officeDocument/2006/relationships/image" Target="../media/image3.emf"/><Relationship Id="rId1" Type="http://schemas.openxmlformats.org/officeDocument/2006/relationships/vmlDrawing" Target="../drawings/vmlDrawing1.vml"/><Relationship Id="rId2"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1" Type="http://schemas.openxmlformats.org/officeDocument/2006/relationships/image" Target="../media/image7.emf"/><Relationship Id="rId12" Type="http://schemas.openxmlformats.org/officeDocument/2006/relationships/oleObject" Target="../embeddings/oleObject6.bin"/><Relationship Id="rId13" Type="http://schemas.openxmlformats.org/officeDocument/2006/relationships/image" Target="../media/image8.emf"/><Relationship Id="rId1" Type="http://schemas.openxmlformats.org/officeDocument/2006/relationships/vmlDrawing" Target="../drawings/vmlDrawing2.vml"/><Relationship Id="rId2" Type="http://schemas.openxmlformats.org/officeDocument/2006/relationships/slideLayout" Target="../slideLayouts/slideLayout1.xml"/><Relationship Id="rId3" Type="http://schemas.openxmlformats.org/officeDocument/2006/relationships/notesSlide" Target="../notesSlides/notesSlide5.xml"/><Relationship Id="rId4" Type="http://schemas.openxmlformats.org/officeDocument/2006/relationships/oleObject" Target="../embeddings/oleObject2.bin"/><Relationship Id="rId5" Type="http://schemas.openxmlformats.org/officeDocument/2006/relationships/image" Target="../media/image4.emf"/><Relationship Id="rId6" Type="http://schemas.openxmlformats.org/officeDocument/2006/relationships/oleObject" Target="../embeddings/oleObject3.bin"/><Relationship Id="rId7" Type="http://schemas.openxmlformats.org/officeDocument/2006/relationships/image" Target="../media/image5.emf"/><Relationship Id="rId8" Type="http://schemas.openxmlformats.org/officeDocument/2006/relationships/oleObject" Target="../embeddings/oleObject4.bin"/><Relationship Id="rId9" Type="http://schemas.openxmlformats.org/officeDocument/2006/relationships/image" Target="../media/image6.emf"/><Relationship Id="rId10" Type="http://schemas.openxmlformats.org/officeDocument/2006/relationships/oleObject" Target="../embeddings/oleObject5.bin"/></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4" Type="http://schemas.openxmlformats.org/officeDocument/2006/relationships/oleObject" Target="../embeddings/oleObject7.bin"/><Relationship Id="rId5" Type="http://schemas.openxmlformats.org/officeDocument/2006/relationships/image" Target="../media/image9.emf"/><Relationship Id="rId6" Type="http://schemas.openxmlformats.org/officeDocument/2006/relationships/oleObject" Target="../embeddings/oleObject8.bin"/><Relationship Id="rId7" Type="http://schemas.openxmlformats.org/officeDocument/2006/relationships/image" Target="../media/image10.emf"/><Relationship Id="rId8" Type="http://schemas.openxmlformats.org/officeDocument/2006/relationships/oleObject" Target="../embeddings/oleObject9.bin"/><Relationship Id="rId9" Type="http://schemas.openxmlformats.org/officeDocument/2006/relationships/image" Target="../media/image11.emf"/><Relationship Id="rId10" Type="http://schemas.openxmlformats.org/officeDocument/2006/relationships/oleObject" Target="../embeddings/oleObject10.bin"/><Relationship Id="rId11" Type="http://schemas.openxmlformats.org/officeDocument/2006/relationships/image" Target="../media/image12.emf"/><Relationship Id="rId1" Type="http://schemas.openxmlformats.org/officeDocument/2006/relationships/vmlDrawing" Target="../drawings/vmlDrawing3.vml"/><Relationship Id="rId2"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4" Type="http://schemas.openxmlformats.org/officeDocument/2006/relationships/oleObject" Target="../embeddings/oleObject11.bin"/><Relationship Id="rId5" Type="http://schemas.openxmlformats.org/officeDocument/2006/relationships/image" Target="../media/image13.emf"/><Relationship Id="rId6" Type="http://schemas.openxmlformats.org/officeDocument/2006/relationships/oleObject" Target="../embeddings/oleObject12.bin"/><Relationship Id="rId7" Type="http://schemas.openxmlformats.org/officeDocument/2006/relationships/image" Target="../media/image14.emf"/><Relationship Id="rId8" Type="http://schemas.openxmlformats.org/officeDocument/2006/relationships/oleObject" Target="../embeddings/oleObject13.bin"/><Relationship Id="rId9" Type="http://schemas.openxmlformats.org/officeDocument/2006/relationships/image" Target="../media/image15.emf"/><Relationship Id="rId10" Type="http://schemas.openxmlformats.org/officeDocument/2006/relationships/oleObject" Target="../embeddings/oleObject14.bin"/><Relationship Id="rId11" Type="http://schemas.openxmlformats.org/officeDocument/2006/relationships/image" Target="../media/image16.emf"/><Relationship Id="rId1" Type="http://schemas.openxmlformats.org/officeDocument/2006/relationships/vmlDrawing" Target="../drawings/vmlDrawing4.vml"/><Relationship Id="rId2"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1" Type="http://schemas.openxmlformats.org/officeDocument/2006/relationships/image" Target="../media/image19.emf"/><Relationship Id="rId12" Type="http://schemas.openxmlformats.org/officeDocument/2006/relationships/oleObject" Target="../embeddings/oleObject19.bin"/><Relationship Id="rId13" Type="http://schemas.openxmlformats.org/officeDocument/2006/relationships/image" Target="../media/image20.emf"/><Relationship Id="rId14" Type="http://schemas.openxmlformats.org/officeDocument/2006/relationships/oleObject" Target="../embeddings/oleObject20.bin"/><Relationship Id="rId15" Type="http://schemas.openxmlformats.org/officeDocument/2006/relationships/image" Target="../media/image21.emf"/><Relationship Id="rId1" Type="http://schemas.openxmlformats.org/officeDocument/2006/relationships/vmlDrawing" Target="../drawings/vmlDrawing5.vml"/><Relationship Id="rId2" Type="http://schemas.openxmlformats.org/officeDocument/2006/relationships/slideLayout" Target="../slideLayouts/slideLayout1.xml"/><Relationship Id="rId3" Type="http://schemas.openxmlformats.org/officeDocument/2006/relationships/notesSlide" Target="../notesSlides/notesSlide8.xml"/><Relationship Id="rId4" Type="http://schemas.openxmlformats.org/officeDocument/2006/relationships/oleObject" Target="../embeddings/oleObject15.bin"/><Relationship Id="rId5" Type="http://schemas.openxmlformats.org/officeDocument/2006/relationships/image" Target="../media/image4.emf"/><Relationship Id="rId6" Type="http://schemas.openxmlformats.org/officeDocument/2006/relationships/oleObject" Target="../embeddings/oleObject16.bin"/><Relationship Id="rId7" Type="http://schemas.openxmlformats.org/officeDocument/2006/relationships/image" Target="../media/image17.emf"/><Relationship Id="rId8" Type="http://schemas.openxmlformats.org/officeDocument/2006/relationships/oleObject" Target="../embeddings/oleObject17.bin"/><Relationship Id="rId9" Type="http://schemas.openxmlformats.org/officeDocument/2006/relationships/image" Target="../media/image18.emf"/><Relationship Id="rId10" Type="http://schemas.openxmlformats.org/officeDocument/2006/relationships/oleObject" Target="../embeddings/oleObject18.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ubtitle 1"/>
          <p:cNvSpPr>
            <a:spLocks noGrp="1"/>
          </p:cNvSpPr>
          <p:nvPr>
            <p:ph type="subTitle" idx="1"/>
          </p:nvPr>
        </p:nvSpPr>
        <p:spPr>
          <a:xfrm>
            <a:off x="641350" y="641350"/>
            <a:ext cx="7854950" cy="4997450"/>
          </a:xfrm>
        </p:spPr>
        <p:txBody>
          <a:bodyPr/>
          <a:lstStyle/>
          <a:p>
            <a:pPr eaLnBrk="1" hangingPunct="1"/>
            <a:r>
              <a:rPr lang="en-US" sz="4800" b="1" dirty="0"/>
              <a:t>Check it out!</a:t>
            </a:r>
          </a:p>
        </p:txBody>
      </p:sp>
      <p:sp>
        <p:nvSpPr>
          <p:cNvPr id="2" name="Slide Number Placeholder 1"/>
          <p:cNvSpPr>
            <a:spLocks noGrp="1"/>
          </p:cNvSpPr>
          <p:nvPr>
            <p:ph type="sldNum" sz="quarter" idx="11"/>
          </p:nvPr>
        </p:nvSpPr>
        <p:spPr/>
        <p:txBody>
          <a:bodyPr/>
          <a:lstStyle/>
          <a:p>
            <a:pPr>
              <a:defRPr/>
            </a:pPr>
            <a:fld id="{9438FB0B-076A-614A-B8EA-4B3FBF9E1B35}" type="slidenum">
              <a:rPr lang="en-US" b="1" smtClean="0"/>
              <a:pPr>
                <a:defRPr/>
              </a:pPr>
              <a:t>1</a:t>
            </a:fld>
            <a:endParaRPr lang="en-US" b="1" dirty="0"/>
          </a:p>
        </p:txBody>
      </p:sp>
      <p:pic>
        <p:nvPicPr>
          <p:cNvPr id="15364" name="Picture 5" descr="play-button-lg.png">
            <a:hlinkClick r:id="rId3"/>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38500" y="2095500"/>
            <a:ext cx="2654300" cy="265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Footer Placeholder 4"/>
          <p:cNvSpPr>
            <a:spLocks noGrp="1"/>
          </p:cNvSpPr>
          <p:nvPr>
            <p:ph type="ftr" sz="quarter" idx="13"/>
          </p:nvPr>
        </p:nvSpPr>
        <p:spPr/>
        <p:txBody>
          <a:bodyPr/>
          <a:lstStyle/>
          <a:p>
            <a:pPr>
              <a:defRPr/>
            </a:pPr>
            <a:r>
              <a:rPr lang="en-US" dirty="0" smtClean="0"/>
              <a:t>3.5.3: Comparing Linear to Exponential Functions</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ubtitle 1"/>
          <p:cNvSpPr txBox="1">
            <a:spLocks/>
          </p:cNvSpPr>
          <p:nvPr/>
        </p:nvSpPr>
        <p:spPr bwMode="auto">
          <a:xfrm>
            <a:off x="640446" y="793750"/>
            <a:ext cx="7958708" cy="4986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r>
              <a:rPr lang="en-US" dirty="0">
                <a:latin typeface="Arial"/>
                <a:cs typeface="Arial"/>
              </a:rPr>
              <a:t>Food-poisoning bacteria have to multiply to high numbers in food before there are enough bacteria to make someone sick. When conditions such as type of food, moisture level, temperature, and amount of time passed are ideal, the bacteria can double every 20 minutes</a:t>
            </a:r>
            <a:r>
              <a:rPr lang="en-US" dirty="0" smtClean="0">
                <a:latin typeface="Arial"/>
                <a:cs typeface="Arial"/>
              </a:rPr>
              <a:t>.</a:t>
            </a:r>
          </a:p>
          <a:p>
            <a:r>
              <a:rPr lang="en-US" dirty="0" smtClean="0">
                <a:latin typeface="Arial"/>
                <a:cs typeface="Arial"/>
              </a:rPr>
              <a:t> </a:t>
            </a:r>
            <a:endParaRPr lang="en-US" dirty="0">
              <a:latin typeface="Arial"/>
              <a:cs typeface="Arial"/>
            </a:endParaRPr>
          </a:p>
          <a:p>
            <a:pPr marL="457200" indent="-457200">
              <a:buFont typeface="+mj-lt"/>
              <a:buAutoNum type="arabicPeriod"/>
            </a:pPr>
            <a:r>
              <a:rPr lang="en-US" dirty="0" smtClean="0">
                <a:latin typeface="Arial"/>
                <a:cs typeface="Arial"/>
              </a:rPr>
              <a:t>Write </a:t>
            </a:r>
            <a:r>
              <a:rPr lang="en-US" dirty="0">
                <a:latin typeface="Arial"/>
                <a:cs typeface="Arial"/>
              </a:rPr>
              <a:t>a function to represent this scenario. </a:t>
            </a:r>
            <a:endParaRPr lang="en-US" dirty="0" smtClean="0">
              <a:latin typeface="Arial"/>
              <a:cs typeface="Arial"/>
            </a:endParaRPr>
          </a:p>
          <a:p>
            <a:pPr marL="457200" indent="-457200">
              <a:buFont typeface="+mj-lt"/>
              <a:buAutoNum type="arabicPeriod"/>
            </a:pPr>
            <a:endParaRPr lang="en-US" dirty="0">
              <a:latin typeface="Arial"/>
              <a:cs typeface="Arial"/>
            </a:endParaRPr>
          </a:p>
          <a:p>
            <a:pPr marL="457200" indent="-457200">
              <a:buFont typeface="+mj-lt"/>
              <a:buAutoNum type="arabicPeriod"/>
            </a:pPr>
            <a:r>
              <a:rPr lang="en-US" dirty="0" smtClean="0">
                <a:latin typeface="Arial"/>
                <a:cs typeface="Arial"/>
              </a:rPr>
              <a:t>What </a:t>
            </a:r>
            <a:r>
              <a:rPr lang="en-US" dirty="0">
                <a:latin typeface="Arial"/>
                <a:cs typeface="Arial"/>
              </a:rPr>
              <a:t>is the rate of change for the first hour</a:t>
            </a:r>
            <a:r>
              <a:rPr lang="en-US" dirty="0" smtClean="0">
                <a:latin typeface="Arial"/>
                <a:cs typeface="Arial"/>
              </a:rPr>
              <a:t>?</a:t>
            </a:r>
          </a:p>
          <a:p>
            <a:r>
              <a:rPr lang="en-US" dirty="0" smtClean="0">
                <a:latin typeface="Arial"/>
                <a:cs typeface="Arial"/>
              </a:rPr>
              <a:t> </a:t>
            </a:r>
            <a:endParaRPr lang="en-US" dirty="0">
              <a:latin typeface="Arial"/>
              <a:cs typeface="Arial"/>
            </a:endParaRPr>
          </a:p>
          <a:p>
            <a:pPr marL="457200" indent="-457200">
              <a:buFont typeface="+mj-lt"/>
              <a:buAutoNum type="arabicPeriod" startAt="3"/>
            </a:pPr>
            <a:r>
              <a:rPr lang="en-US" dirty="0" smtClean="0">
                <a:latin typeface="Arial"/>
                <a:cs typeface="Arial"/>
              </a:rPr>
              <a:t>How </a:t>
            </a:r>
            <a:r>
              <a:rPr lang="en-US" dirty="0">
                <a:latin typeface="Arial"/>
                <a:cs typeface="Arial"/>
              </a:rPr>
              <a:t>many bacteria will there be after 6 hours if the initial number of bacteria is 1?</a:t>
            </a:r>
          </a:p>
        </p:txBody>
      </p:sp>
      <p:sp>
        <p:nvSpPr>
          <p:cNvPr id="2" name="Slide Number Placeholder 1"/>
          <p:cNvSpPr>
            <a:spLocks noGrp="1"/>
          </p:cNvSpPr>
          <p:nvPr>
            <p:ph type="sldNum" sz="quarter" idx="11"/>
          </p:nvPr>
        </p:nvSpPr>
        <p:spPr/>
        <p:txBody>
          <a:bodyPr/>
          <a:lstStyle/>
          <a:p>
            <a:pPr>
              <a:defRPr/>
            </a:pPr>
            <a:fld id="{99AD4152-8DB3-F340-8D70-EFF88DEF0EA3}" type="slidenum">
              <a:rPr lang="en-US" b="1" smtClean="0"/>
              <a:pPr>
                <a:defRPr/>
              </a:pPr>
              <a:t>2</a:t>
            </a:fld>
            <a:endParaRPr lang="en-US" b="1" dirty="0"/>
          </a:p>
        </p:txBody>
      </p:sp>
      <p:sp>
        <p:nvSpPr>
          <p:cNvPr id="5" name="Footer Placeholder 4"/>
          <p:cNvSpPr>
            <a:spLocks noGrp="1"/>
          </p:cNvSpPr>
          <p:nvPr>
            <p:ph type="ftr" sz="quarter" idx="13"/>
          </p:nvPr>
        </p:nvSpPr>
        <p:spPr/>
        <p:txBody>
          <a:bodyPr/>
          <a:lstStyle/>
          <a:p>
            <a:pPr>
              <a:defRPr/>
            </a:pPr>
            <a:r>
              <a:rPr lang="en-US" smtClean="0"/>
              <a:t>3.5.3: Comparing Linear to Exponential Functions</a:t>
            </a:r>
            <a:endParaRPr lang="en-US"/>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542925" y="641350"/>
            <a:ext cx="7930974" cy="4997450"/>
          </a:xfrm>
        </p:spPr>
        <p:txBody>
          <a:bodyPr/>
          <a:lstStyle/>
          <a:p>
            <a:pPr marL="457200" lvl="0" indent="-457200" algn="l" eaLnBrk="1" hangingPunct="1">
              <a:spcBef>
                <a:spcPct val="0"/>
              </a:spcBef>
              <a:buFont typeface="+mj-lt"/>
              <a:buAutoNum type="arabicPeriod"/>
            </a:pPr>
            <a:r>
              <a:rPr lang="en-US" dirty="0">
                <a:solidFill>
                  <a:prstClr val="black"/>
                </a:solidFill>
              </a:rPr>
              <a:t>Write a function to represent this scenario. </a:t>
            </a:r>
          </a:p>
          <a:p>
            <a:pPr marL="804672" lvl="1" indent="-342900" algn="l">
              <a:buFont typeface="Arial"/>
              <a:buChar char="•"/>
            </a:pPr>
            <a:r>
              <a:rPr lang="en-US" sz="2400" dirty="0">
                <a:solidFill>
                  <a:srgbClr val="660066"/>
                </a:solidFill>
              </a:rPr>
              <a:t>This scenario is represented by an exponential function. </a:t>
            </a:r>
          </a:p>
          <a:p>
            <a:pPr marL="1188720" lvl="1" indent="-342900" algn="l">
              <a:buFont typeface="Arial"/>
              <a:buChar char="•"/>
            </a:pPr>
            <a:r>
              <a:rPr lang="en-US" sz="2400" dirty="0" smtClean="0">
                <a:solidFill>
                  <a:srgbClr val="660066"/>
                </a:solidFill>
              </a:rPr>
              <a:t>The </a:t>
            </a:r>
            <a:r>
              <a:rPr lang="en-US" sz="2400" dirty="0">
                <a:solidFill>
                  <a:srgbClr val="660066"/>
                </a:solidFill>
              </a:rPr>
              <a:t>initial number of bacteria is 1. </a:t>
            </a:r>
          </a:p>
          <a:p>
            <a:pPr marL="1188720" lvl="1" indent="-342900" algn="l">
              <a:buFont typeface="Arial"/>
              <a:buChar char="•"/>
            </a:pPr>
            <a:r>
              <a:rPr lang="en-US" sz="2400" dirty="0" smtClean="0">
                <a:solidFill>
                  <a:srgbClr val="660066"/>
                </a:solidFill>
              </a:rPr>
              <a:t>The </a:t>
            </a:r>
            <a:r>
              <a:rPr lang="en-US" sz="2400" dirty="0">
                <a:solidFill>
                  <a:srgbClr val="660066"/>
                </a:solidFill>
              </a:rPr>
              <a:t>bacteria doubles every 20 minutes, so the </a:t>
            </a:r>
            <a:r>
              <a:rPr lang="en-US" sz="2400" dirty="0" smtClean="0">
                <a:solidFill>
                  <a:srgbClr val="660066"/>
                </a:solidFill>
              </a:rPr>
              <a:t>growth factor </a:t>
            </a:r>
            <a:r>
              <a:rPr lang="en-US" sz="2400" dirty="0">
                <a:solidFill>
                  <a:srgbClr val="660066"/>
                </a:solidFill>
              </a:rPr>
              <a:t>is 2. </a:t>
            </a:r>
          </a:p>
          <a:p>
            <a:pPr marL="1188720" lvl="1" indent="-342900" algn="l">
              <a:spcAft>
                <a:spcPts val="600"/>
              </a:spcAft>
              <a:buFont typeface="Arial"/>
              <a:buChar char="•"/>
            </a:pPr>
            <a:r>
              <a:rPr lang="en-US" sz="2400" dirty="0" smtClean="0">
                <a:solidFill>
                  <a:srgbClr val="660066"/>
                </a:solidFill>
              </a:rPr>
              <a:t>The </a:t>
            </a:r>
            <a:r>
              <a:rPr lang="en-US" sz="2400" dirty="0">
                <a:solidFill>
                  <a:srgbClr val="660066"/>
                </a:solidFill>
              </a:rPr>
              <a:t>time period is 20 minutes. </a:t>
            </a:r>
          </a:p>
          <a:p>
            <a:pPr marL="804672" lvl="1" indent="-342900" algn="l">
              <a:buFont typeface="Arial"/>
              <a:buChar char="•"/>
            </a:pPr>
            <a:r>
              <a:rPr lang="en-US" sz="2400" dirty="0">
                <a:solidFill>
                  <a:srgbClr val="660066"/>
                </a:solidFill>
              </a:rPr>
              <a:t>The function that represents this scenario </a:t>
            </a:r>
            <a:r>
              <a:rPr lang="en-US" sz="2400" dirty="0" smtClean="0">
                <a:solidFill>
                  <a:srgbClr val="660066"/>
                </a:solidFill>
              </a:rPr>
              <a:t>is </a:t>
            </a:r>
          </a:p>
        </p:txBody>
      </p:sp>
      <p:sp>
        <p:nvSpPr>
          <p:cNvPr id="3" name="Slide Number Placeholder 2"/>
          <p:cNvSpPr>
            <a:spLocks noGrp="1"/>
          </p:cNvSpPr>
          <p:nvPr>
            <p:ph type="sldNum" sz="quarter" idx="11"/>
          </p:nvPr>
        </p:nvSpPr>
        <p:spPr/>
        <p:txBody>
          <a:bodyPr/>
          <a:lstStyle/>
          <a:p>
            <a:pPr>
              <a:defRPr/>
            </a:pPr>
            <a:fld id="{FD86E977-F7B8-7042-8100-EBBB46C22565}" type="slidenum">
              <a:rPr lang="en-US" b="1" smtClean="0"/>
              <a:pPr>
                <a:defRPr/>
              </a:pPr>
              <a:t>3</a:t>
            </a:fld>
            <a:endParaRPr lang="en-US" b="1" dirty="0"/>
          </a:p>
        </p:txBody>
      </p:sp>
      <p:sp>
        <p:nvSpPr>
          <p:cNvPr id="4" name="TextBox 3"/>
          <p:cNvSpPr txBox="1"/>
          <p:nvPr/>
        </p:nvSpPr>
        <p:spPr>
          <a:xfrm>
            <a:off x="8785697" y="5639027"/>
            <a:ext cx="184666" cy="461665"/>
          </a:xfrm>
          <a:prstGeom prst="rect">
            <a:avLst/>
          </a:prstGeom>
          <a:noFill/>
        </p:spPr>
        <p:txBody>
          <a:bodyPr wrap="none" rtlCol="0">
            <a:spAutoFit/>
          </a:bodyPr>
          <a:lstStyle/>
          <a:p>
            <a:endParaRPr lang="en-US" dirty="0">
              <a:latin typeface="Arial"/>
            </a:endParaRPr>
          </a:p>
        </p:txBody>
      </p:sp>
      <p:sp>
        <p:nvSpPr>
          <p:cNvPr id="6" name="Footer Placeholder 5"/>
          <p:cNvSpPr>
            <a:spLocks noGrp="1"/>
          </p:cNvSpPr>
          <p:nvPr>
            <p:ph type="ftr" sz="quarter" idx="13"/>
          </p:nvPr>
        </p:nvSpPr>
        <p:spPr/>
        <p:txBody>
          <a:bodyPr/>
          <a:lstStyle/>
          <a:p>
            <a:pPr>
              <a:defRPr/>
            </a:pPr>
            <a:r>
              <a:rPr lang="en-US" smtClean="0"/>
              <a:t>3.5.3: Comparing Linear to Exponential Functions</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2877909021"/>
              </p:ext>
            </p:extLst>
          </p:nvPr>
        </p:nvGraphicFramePr>
        <p:xfrm>
          <a:off x="1425575" y="3944938"/>
          <a:ext cx="1600200" cy="635000"/>
        </p:xfrm>
        <a:graphic>
          <a:graphicData uri="http://schemas.openxmlformats.org/presentationml/2006/ole">
            <mc:AlternateContent xmlns:mc="http://schemas.openxmlformats.org/markup-compatibility/2006">
              <mc:Choice xmlns:v="urn:schemas-microsoft-com:vml" Requires="v">
                <p:oleObj spid="_x0000_s1032" name="Equation" r:id="rId4" imgW="1600200" imgH="635000" progId="Equation.DSMT4">
                  <p:embed/>
                </p:oleObj>
              </mc:Choice>
              <mc:Fallback>
                <p:oleObj name="Equation" r:id="rId4" imgW="1600200" imgH="635000" progId="Equation.DSMT4">
                  <p:embed/>
                  <p:pic>
                    <p:nvPicPr>
                      <p:cNvPr id="0" name=""/>
                      <p:cNvPicPr/>
                      <p:nvPr/>
                    </p:nvPicPr>
                    <p:blipFill>
                      <a:blip r:embed="rId5"/>
                      <a:stretch>
                        <a:fillRect/>
                      </a:stretch>
                    </p:blipFill>
                    <p:spPr>
                      <a:xfrm>
                        <a:off x="1425575" y="3944938"/>
                        <a:ext cx="1600200" cy="635000"/>
                      </a:xfrm>
                      <a:prstGeom prst="rect">
                        <a:avLst/>
                      </a:prstGeom>
                    </p:spPr>
                  </p:pic>
                </p:oleObj>
              </mc:Fallback>
            </mc:AlternateContent>
          </a:graphicData>
        </a:graphic>
      </p:graphicFrame>
    </p:spTree>
  </p:cSld>
  <p:clrMapOvr>
    <a:masterClrMapping/>
  </p:clrMapOvr>
  <p:transition xmlns:p14="http://schemas.microsoft.com/office/powerpoint/2010/main" spd="slow"/>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additive="base">
                                        <p:cTn id="7" dur="800" fill="hold"/>
                                        <p:tgtEl>
                                          <p:spTgt spid="2">
                                            <p:txEl>
                                              <p:pRg st="1" end="1"/>
                                            </p:txEl>
                                          </p:spTgt>
                                        </p:tgtEl>
                                        <p:attrNameLst>
                                          <p:attrName>ppt_x</p:attrName>
                                        </p:attrNameLst>
                                      </p:cBhvr>
                                      <p:tavLst>
                                        <p:tav tm="0">
                                          <p:val>
                                            <p:strVal val="1+#ppt_w/2"/>
                                          </p:val>
                                        </p:tav>
                                        <p:tav tm="100000">
                                          <p:val>
                                            <p:strVal val="#ppt_x"/>
                                          </p:val>
                                        </p:tav>
                                      </p:tavLst>
                                    </p:anim>
                                    <p:anim calcmode="lin" valueType="num">
                                      <p:cBhvr additive="base">
                                        <p:cTn id="8" dur="8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calcmode="lin" valueType="num">
                                      <p:cBhvr additive="base">
                                        <p:cTn id="13" dur="800" fill="hold"/>
                                        <p:tgtEl>
                                          <p:spTgt spid="2">
                                            <p:txEl>
                                              <p:pRg st="2" end="2"/>
                                            </p:txEl>
                                          </p:spTgt>
                                        </p:tgtEl>
                                        <p:attrNameLst>
                                          <p:attrName>ppt_x</p:attrName>
                                        </p:attrNameLst>
                                      </p:cBhvr>
                                      <p:tavLst>
                                        <p:tav tm="0">
                                          <p:val>
                                            <p:strVal val="1+#ppt_w/2"/>
                                          </p:val>
                                        </p:tav>
                                        <p:tav tm="100000">
                                          <p:val>
                                            <p:strVal val="#ppt_x"/>
                                          </p:val>
                                        </p:tav>
                                      </p:tavLst>
                                    </p:anim>
                                    <p:anim calcmode="lin" valueType="num">
                                      <p:cBhvr additive="base">
                                        <p:cTn id="14" dur="800" fill="hold"/>
                                        <p:tgtEl>
                                          <p:spTgt spid="2">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 calcmode="lin" valueType="num">
                                      <p:cBhvr additive="base">
                                        <p:cTn id="19" dur="800" fill="hold"/>
                                        <p:tgtEl>
                                          <p:spTgt spid="2">
                                            <p:txEl>
                                              <p:pRg st="3" end="3"/>
                                            </p:txEl>
                                          </p:spTgt>
                                        </p:tgtEl>
                                        <p:attrNameLst>
                                          <p:attrName>ppt_x</p:attrName>
                                        </p:attrNameLst>
                                      </p:cBhvr>
                                      <p:tavLst>
                                        <p:tav tm="0">
                                          <p:val>
                                            <p:strVal val="1+#ppt_w/2"/>
                                          </p:val>
                                        </p:tav>
                                        <p:tav tm="100000">
                                          <p:val>
                                            <p:strVal val="#ppt_x"/>
                                          </p:val>
                                        </p:tav>
                                      </p:tavLst>
                                    </p:anim>
                                    <p:anim calcmode="lin" valueType="num">
                                      <p:cBhvr additive="base">
                                        <p:cTn id="20" dur="800" fill="hold"/>
                                        <p:tgtEl>
                                          <p:spTgt spid="2">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nodeType="clickEffect">
                                  <p:stCondLst>
                                    <p:cond delay="0"/>
                                  </p:stCondLst>
                                  <p:childTnLst>
                                    <p:set>
                                      <p:cBhvr>
                                        <p:cTn id="24" dur="1" fill="hold">
                                          <p:stCondLst>
                                            <p:cond delay="0"/>
                                          </p:stCondLst>
                                        </p:cTn>
                                        <p:tgtEl>
                                          <p:spTgt spid="2">
                                            <p:txEl>
                                              <p:pRg st="4" end="4"/>
                                            </p:txEl>
                                          </p:spTgt>
                                        </p:tgtEl>
                                        <p:attrNameLst>
                                          <p:attrName>style.visibility</p:attrName>
                                        </p:attrNameLst>
                                      </p:cBhvr>
                                      <p:to>
                                        <p:strVal val="visible"/>
                                      </p:to>
                                    </p:set>
                                    <p:anim calcmode="lin" valueType="num">
                                      <p:cBhvr additive="base">
                                        <p:cTn id="25" dur="800" fill="hold"/>
                                        <p:tgtEl>
                                          <p:spTgt spid="2">
                                            <p:txEl>
                                              <p:pRg st="4" end="4"/>
                                            </p:txEl>
                                          </p:spTgt>
                                        </p:tgtEl>
                                        <p:attrNameLst>
                                          <p:attrName>ppt_x</p:attrName>
                                        </p:attrNameLst>
                                      </p:cBhvr>
                                      <p:tavLst>
                                        <p:tav tm="0">
                                          <p:val>
                                            <p:strVal val="1+#ppt_w/2"/>
                                          </p:val>
                                        </p:tav>
                                        <p:tav tm="100000">
                                          <p:val>
                                            <p:strVal val="#ppt_x"/>
                                          </p:val>
                                        </p:tav>
                                      </p:tavLst>
                                    </p:anim>
                                    <p:anim calcmode="lin" valueType="num">
                                      <p:cBhvr additive="base">
                                        <p:cTn id="26" dur="800" fill="hold"/>
                                        <p:tgtEl>
                                          <p:spTgt spid="2">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nodeType="clickEffect">
                                  <p:stCondLst>
                                    <p:cond delay="0"/>
                                  </p:stCondLst>
                                  <p:childTnLst>
                                    <p:set>
                                      <p:cBhvr>
                                        <p:cTn id="30" dur="1" fill="hold">
                                          <p:stCondLst>
                                            <p:cond delay="0"/>
                                          </p:stCondLst>
                                        </p:cTn>
                                        <p:tgtEl>
                                          <p:spTgt spid="2">
                                            <p:txEl>
                                              <p:pRg st="5" end="5"/>
                                            </p:txEl>
                                          </p:spTgt>
                                        </p:tgtEl>
                                        <p:attrNameLst>
                                          <p:attrName>style.visibility</p:attrName>
                                        </p:attrNameLst>
                                      </p:cBhvr>
                                      <p:to>
                                        <p:strVal val="visible"/>
                                      </p:to>
                                    </p:set>
                                    <p:anim calcmode="lin" valueType="num">
                                      <p:cBhvr additive="base">
                                        <p:cTn id="31" dur="800" fill="hold"/>
                                        <p:tgtEl>
                                          <p:spTgt spid="2">
                                            <p:txEl>
                                              <p:pRg st="5" end="5"/>
                                            </p:txEl>
                                          </p:spTgt>
                                        </p:tgtEl>
                                        <p:attrNameLst>
                                          <p:attrName>ppt_x</p:attrName>
                                        </p:attrNameLst>
                                      </p:cBhvr>
                                      <p:tavLst>
                                        <p:tav tm="0">
                                          <p:val>
                                            <p:strVal val="1+#ppt_w/2"/>
                                          </p:val>
                                        </p:tav>
                                        <p:tav tm="100000">
                                          <p:val>
                                            <p:strVal val="#ppt_x"/>
                                          </p:val>
                                        </p:tav>
                                      </p:tavLst>
                                    </p:anim>
                                    <p:anim calcmode="lin" valueType="num">
                                      <p:cBhvr additive="base">
                                        <p:cTn id="32" dur="800" fill="hold"/>
                                        <p:tgtEl>
                                          <p:spTgt spid="2">
                                            <p:txEl>
                                              <p:pRg st="5" end="5"/>
                                            </p:txEl>
                                          </p:spTgt>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additive="base">
                                        <p:cTn id="35" dur="800" fill="hold"/>
                                        <p:tgtEl>
                                          <p:spTgt spid="5"/>
                                        </p:tgtEl>
                                        <p:attrNameLst>
                                          <p:attrName>ppt_x</p:attrName>
                                        </p:attrNameLst>
                                      </p:cBhvr>
                                      <p:tavLst>
                                        <p:tav tm="0">
                                          <p:val>
                                            <p:strVal val="1+#ppt_w/2"/>
                                          </p:val>
                                        </p:tav>
                                        <p:tav tm="100000">
                                          <p:val>
                                            <p:strVal val="#ppt_x"/>
                                          </p:val>
                                        </p:tav>
                                      </p:tavLst>
                                    </p:anim>
                                    <p:anim calcmode="lin" valueType="num">
                                      <p:cBhvr additive="base">
                                        <p:cTn id="36" dur="8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pPr marL="457200" lvl="0" indent="-457200" algn="l" eaLnBrk="1" hangingPunct="1">
              <a:spcBef>
                <a:spcPct val="0"/>
              </a:spcBef>
              <a:buFont typeface="+mj-lt"/>
              <a:buAutoNum type="arabicPeriod" startAt="2"/>
            </a:pPr>
            <a:r>
              <a:rPr lang="en-US" dirty="0">
                <a:solidFill>
                  <a:prstClr val="black"/>
                </a:solidFill>
              </a:rPr>
              <a:t>What is the rate of change for the first hour?</a:t>
            </a:r>
          </a:p>
          <a:p>
            <a:pPr marL="800100" lvl="1" indent="-342900" algn="l">
              <a:buFont typeface="Arial"/>
              <a:buChar char="•"/>
            </a:pPr>
            <a:r>
              <a:rPr lang="en-US" sz="2400" dirty="0">
                <a:solidFill>
                  <a:srgbClr val="660066"/>
                </a:solidFill>
              </a:rPr>
              <a:t>Identify the interval. </a:t>
            </a:r>
          </a:p>
          <a:p>
            <a:pPr marL="800100" lvl="1" indent="-342900" algn="l">
              <a:buFont typeface="Arial"/>
              <a:buChar char="•"/>
            </a:pPr>
            <a:r>
              <a:rPr lang="en-US" sz="2400" dirty="0">
                <a:solidFill>
                  <a:srgbClr val="660066"/>
                </a:solidFill>
              </a:rPr>
              <a:t>The </a:t>
            </a:r>
            <a:r>
              <a:rPr lang="en-US" sz="2400" i="1" dirty="0">
                <a:solidFill>
                  <a:srgbClr val="660066"/>
                </a:solidFill>
              </a:rPr>
              <a:t>x</a:t>
            </a:r>
            <a:r>
              <a:rPr lang="en-US" sz="2400" dirty="0">
                <a:solidFill>
                  <a:srgbClr val="660066"/>
                </a:solidFill>
              </a:rPr>
              <a:t>-value for the start of the interval is 0. </a:t>
            </a:r>
          </a:p>
          <a:p>
            <a:pPr marL="800100" lvl="1" indent="-342900" algn="l">
              <a:buFont typeface="Arial"/>
              <a:buChar char="•"/>
            </a:pPr>
            <a:r>
              <a:rPr lang="en-US" sz="2400" dirty="0">
                <a:solidFill>
                  <a:srgbClr val="660066"/>
                </a:solidFill>
              </a:rPr>
              <a:t>The </a:t>
            </a:r>
            <a:r>
              <a:rPr lang="en-US" sz="2400" i="1" dirty="0">
                <a:solidFill>
                  <a:srgbClr val="660066"/>
                </a:solidFill>
              </a:rPr>
              <a:t>x</a:t>
            </a:r>
            <a:r>
              <a:rPr lang="en-US" sz="2400" dirty="0" smtClean="0">
                <a:solidFill>
                  <a:srgbClr val="660066"/>
                </a:solidFill>
              </a:rPr>
              <a:t>-</a:t>
            </a:r>
            <a:r>
              <a:rPr lang="en-US" sz="2400" dirty="0">
                <a:solidFill>
                  <a:srgbClr val="660066"/>
                </a:solidFill>
              </a:rPr>
              <a:t>value for the end of the interval is 60, because there are 60 minutes in 1 hour. </a:t>
            </a:r>
          </a:p>
          <a:p>
            <a:pPr marL="800100" lvl="1" indent="-342900" algn="l">
              <a:buFont typeface="Arial"/>
              <a:buChar char="•"/>
            </a:pPr>
            <a:r>
              <a:rPr lang="en-US" sz="2400" dirty="0">
                <a:solidFill>
                  <a:srgbClr val="660066"/>
                </a:solidFill>
              </a:rPr>
              <a:t>When </a:t>
            </a:r>
            <a:r>
              <a:rPr lang="en-US" sz="2400" i="1" dirty="0" smtClean="0">
                <a:solidFill>
                  <a:srgbClr val="660066"/>
                </a:solidFill>
              </a:rPr>
              <a:t>x </a:t>
            </a:r>
            <a:r>
              <a:rPr lang="en-US" sz="2400" dirty="0" smtClean="0">
                <a:solidFill>
                  <a:srgbClr val="660066"/>
                </a:solidFill>
              </a:rPr>
              <a:t>is </a:t>
            </a:r>
            <a:r>
              <a:rPr lang="en-US" sz="2400" dirty="0">
                <a:solidFill>
                  <a:srgbClr val="660066"/>
                </a:solidFill>
              </a:rPr>
              <a:t>0, </a:t>
            </a:r>
            <a:r>
              <a:rPr lang="en-US" sz="2400" i="1" dirty="0">
                <a:solidFill>
                  <a:srgbClr val="660066"/>
                </a:solidFill>
              </a:rPr>
              <a:t>f</a:t>
            </a:r>
            <a:r>
              <a:rPr lang="en-US" sz="2400" dirty="0" smtClean="0">
                <a:solidFill>
                  <a:srgbClr val="660066"/>
                </a:solidFill>
              </a:rPr>
              <a:t>(</a:t>
            </a:r>
            <a:r>
              <a:rPr lang="en-US" sz="2400" i="1" dirty="0">
                <a:solidFill>
                  <a:srgbClr val="660066"/>
                </a:solidFill>
              </a:rPr>
              <a:t>x</a:t>
            </a:r>
            <a:r>
              <a:rPr lang="en-US" sz="2400" dirty="0" smtClean="0">
                <a:solidFill>
                  <a:srgbClr val="660066"/>
                </a:solidFill>
              </a:rPr>
              <a:t>) </a:t>
            </a:r>
            <a:r>
              <a:rPr lang="en-US" sz="2400" dirty="0">
                <a:solidFill>
                  <a:srgbClr val="660066"/>
                </a:solidFill>
              </a:rPr>
              <a:t>= 1. This is stated in the problem. </a:t>
            </a:r>
          </a:p>
          <a:p>
            <a:pPr marL="800100" lvl="1" indent="-342900" algn="l">
              <a:buFont typeface="Arial"/>
              <a:buChar char="•"/>
            </a:pPr>
            <a:r>
              <a:rPr lang="en-US" sz="2400" dirty="0">
                <a:solidFill>
                  <a:srgbClr val="660066"/>
                </a:solidFill>
              </a:rPr>
              <a:t>To calculate the number of bacteria after 60 minutes, substitute 60 for </a:t>
            </a:r>
            <a:r>
              <a:rPr lang="en-US" sz="2400" i="1" dirty="0" smtClean="0">
                <a:solidFill>
                  <a:srgbClr val="660066"/>
                </a:solidFill>
              </a:rPr>
              <a:t>x </a:t>
            </a:r>
            <a:r>
              <a:rPr lang="en-US" sz="2400" dirty="0" smtClean="0">
                <a:solidFill>
                  <a:srgbClr val="660066"/>
                </a:solidFill>
              </a:rPr>
              <a:t>and </a:t>
            </a:r>
            <a:r>
              <a:rPr lang="en-US" sz="2400" dirty="0">
                <a:solidFill>
                  <a:srgbClr val="660066"/>
                </a:solidFill>
              </a:rPr>
              <a:t>evaluate the expression. </a:t>
            </a:r>
            <a:endParaRPr lang="en-US" sz="4000" dirty="0">
              <a:solidFill>
                <a:srgbClr val="660066"/>
              </a:solidFill>
            </a:endParaRPr>
          </a:p>
        </p:txBody>
      </p:sp>
      <p:sp>
        <p:nvSpPr>
          <p:cNvPr id="3" name="Slide Number Placeholder 2"/>
          <p:cNvSpPr>
            <a:spLocks noGrp="1"/>
          </p:cNvSpPr>
          <p:nvPr>
            <p:ph type="sldNum" sz="quarter" idx="11"/>
          </p:nvPr>
        </p:nvSpPr>
        <p:spPr/>
        <p:txBody>
          <a:bodyPr/>
          <a:lstStyle/>
          <a:p>
            <a:pPr>
              <a:defRPr/>
            </a:pPr>
            <a:fld id="{9F1B4337-BFC0-4740-BFA4-D4AB9F70F9C9}" type="slidenum">
              <a:rPr lang="en-US" smtClean="0"/>
              <a:pPr>
                <a:defRPr/>
              </a:pPr>
              <a:t>4</a:t>
            </a:fld>
            <a:endParaRPr lang="en-US" dirty="0"/>
          </a:p>
        </p:txBody>
      </p:sp>
      <p:sp>
        <p:nvSpPr>
          <p:cNvPr id="4" name="Footer Placeholder 3"/>
          <p:cNvSpPr>
            <a:spLocks noGrp="1"/>
          </p:cNvSpPr>
          <p:nvPr>
            <p:ph type="ftr" sz="quarter" idx="13"/>
          </p:nvPr>
        </p:nvSpPr>
        <p:spPr/>
        <p:txBody>
          <a:bodyPr/>
          <a:lstStyle/>
          <a:p>
            <a:pPr>
              <a:defRPr/>
            </a:pPr>
            <a:r>
              <a:rPr lang="en-US" smtClean="0"/>
              <a:t>3.5.3: Comparing Linear to Exponential Functions</a:t>
            </a:r>
            <a:endParaRPr lang="en-US" dirty="0"/>
          </a:p>
        </p:txBody>
      </p:sp>
    </p:spTree>
    <p:extLst>
      <p:ext uri="{BB962C8B-B14F-4D97-AF65-F5344CB8AC3E}">
        <p14:creationId xmlns:p14="http://schemas.microsoft.com/office/powerpoint/2010/main" val="152914722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additive="base">
                                        <p:cTn id="7" dur="800" fill="hold"/>
                                        <p:tgtEl>
                                          <p:spTgt spid="2">
                                            <p:txEl>
                                              <p:pRg st="1" end="1"/>
                                            </p:txEl>
                                          </p:spTgt>
                                        </p:tgtEl>
                                        <p:attrNameLst>
                                          <p:attrName>ppt_x</p:attrName>
                                        </p:attrNameLst>
                                      </p:cBhvr>
                                      <p:tavLst>
                                        <p:tav tm="0">
                                          <p:val>
                                            <p:strVal val="1+#ppt_w/2"/>
                                          </p:val>
                                        </p:tav>
                                        <p:tav tm="100000">
                                          <p:val>
                                            <p:strVal val="#ppt_x"/>
                                          </p:val>
                                        </p:tav>
                                      </p:tavLst>
                                    </p:anim>
                                    <p:anim calcmode="lin" valueType="num">
                                      <p:cBhvr additive="base">
                                        <p:cTn id="8" dur="8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calcmode="lin" valueType="num">
                                      <p:cBhvr additive="base">
                                        <p:cTn id="13" dur="800" fill="hold"/>
                                        <p:tgtEl>
                                          <p:spTgt spid="2">
                                            <p:txEl>
                                              <p:pRg st="2" end="2"/>
                                            </p:txEl>
                                          </p:spTgt>
                                        </p:tgtEl>
                                        <p:attrNameLst>
                                          <p:attrName>ppt_x</p:attrName>
                                        </p:attrNameLst>
                                      </p:cBhvr>
                                      <p:tavLst>
                                        <p:tav tm="0">
                                          <p:val>
                                            <p:strVal val="1+#ppt_w/2"/>
                                          </p:val>
                                        </p:tav>
                                        <p:tav tm="100000">
                                          <p:val>
                                            <p:strVal val="#ppt_x"/>
                                          </p:val>
                                        </p:tav>
                                      </p:tavLst>
                                    </p:anim>
                                    <p:anim calcmode="lin" valueType="num">
                                      <p:cBhvr additive="base">
                                        <p:cTn id="14" dur="800" fill="hold"/>
                                        <p:tgtEl>
                                          <p:spTgt spid="2">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 calcmode="lin" valueType="num">
                                      <p:cBhvr additive="base">
                                        <p:cTn id="19" dur="800" fill="hold"/>
                                        <p:tgtEl>
                                          <p:spTgt spid="2">
                                            <p:txEl>
                                              <p:pRg st="3" end="3"/>
                                            </p:txEl>
                                          </p:spTgt>
                                        </p:tgtEl>
                                        <p:attrNameLst>
                                          <p:attrName>ppt_x</p:attrName>
                                        </p:attrNameLst>
                                      </p:cBhvr>
                                      <p:tavLst>
                                        <p:tav tm="0">
                                          <p:val>
                                            <p:strVal val="1+#ppt_w/2"/>
                                          </p:val>
                                        </p:tav>
                                        <p:tav tm="100000">
                                          <p:val>
                                            <p:strVal val="#ppt_x"/>
                                          </p:val>
                                        </p:tav>
                                      </p:tavLst>
                                    </p:anim>
                                    <p:anim calcmode="lin" valueType="num">
                                      <p:cBhvr additive="base">
                                        <p:cTn id="20" dur="800" fill="hold"/>
                                        <p:tgtEl>
                                          <p:spTgt spid="2">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nodeType="clickEffect">
                                  <p:stCondLst>
                                    <p:cond delay="0"/>
                                  </p:stCondLst>
                                  <p:childTnLst>
                                    <p:set>
                                      <p:cBhvr>
                                        <p:cTn id="24" dur="1" fill="hold">
                                          <p:stCondLst>
                                            <p:cond delay="0"/>
                                          </p:stCondLst>
                                        </p:cTn>
                                        <p:tgtEl>
                                          <p:spTgt spid="2">
                                            <p:txEl>
                                              <p:pRg st="4" end="4"/>
                                            </p:txEl>
                                          </p:spTgt>
                                        </p:tgtEl>
                                        <p:attrNameLst>
                                          <p:attrName>style.visibility</p:attrName>
                                        </p:attrNameLst>
                                      </p:cBhvr>
                                      <p:to>
                                        <p:strVal val="visible"/>
                                      </p:to>
                                    </p:set>
                                    <p:anim calcmode="lin" valueType="num">
                                      <p:cBhvr additive="base">
                                        <p:cTn id="25" dur="800" fill="hold"/>
                                        <p:tgtEl>
                                          <p:spTgt spid="2">
                                            <p:txEl>
                                              <p:pRg st="4" end="4"/>
                                            </p:txEl>
                                          </p:spTgt>
                                        </p:tgtEl>
                                        <p:attrNameLst>
                                          <p:attrName>ppt_x</p:attrName>
                                        </p:attrNameLst>
                                      </p:cBhvr>
                                      <p:tavLst>
                                        <p:tav tm="0">
                                          <p:val>
                                            <p:strVal val="1+#ppt_w/2"/>
                                          </p:val>
                                        </p:tav>
                                        <p:tav tm="100000">
                                          <p:val>
                                            <p:strVal val="#ppt_x"/>
                                          </p:val>
                                        </p:tav>
                                      </p:tavLst>
                                    </p:anim>
                                    <p:anim calcmode="lin" valueType="num">
                                      <p:cBhvr additive="base">
                                        <p:cTn id="26" dur="800" fill="hold"/>
                                        <p:tgtEl>
                                          <p:spTgt spid="2">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nodeType="clickEffect">
                                  <p:stCondLst>
                                    <p:cond delay="0"/>
                                  </p:stCondLst>
                                  <p:childTnLst>
                                    <p:set>
                                      <p:cBhvr>
                                        <p:cTn id="30" dur="1" fill="hold">
                                          <p:stCondLst>
                                            <p:cond delay="0"/>
                                          </p:stCondLst>
                                        </p:cTn>
                                        <p:tgtEl>
                                          <p:spTgt spid="2">
                                            <p:txEl>
                                              <p:pRg st="5" end="5"/>
                                            </p:txEl>
                                          </p:spTgt>
                                        </p:tgtEl>
                                        <p:attrNameLst>
                                          <p:attrName>style.visibility</p:attrName>
                                        </p:attrNameLst>
                                      </p:cBhvr>
                                      <p:to>
                                        <p:strVal val="visible"/>
                                      </p:to>
                                    </p:set>
                                    <p:anim calcmode="lin" valueType="num">
                                      <p:cBhvr additive="base">
                                        <p:cTn id="31" dur="800" fill="hold"/>
                                        <p:tgtEl>
                                          <p:spTgt spid="2">
                                            <p:txEl>
                                              <p:pRg st="5" end="5"/>
                                            </p:txEl>
                                          </p:spTgt>
                                        </p:tgtEl>
                                        <p:attrNameLst>
                                          <p:attrName>ppt_x</p:attrName>
                                        </p:attrNameLst>
                                      </p:cBhvr>
                                      <p:tavLst>
                                        <p:tav tm="0">
                                          <p:val>
                                            <p:strVal val="1+#ppt_w/2"/>
                                          </p:val>
                                        </p:tav>
                                        <p:tav tm="100000">
                                          <p:val>
                                            <p:strVal val="#ppt_x"/>
                                          </p:val>
                                        </p:tav>
                                      </p:tavLst>
                                    </p:anim>
                                    <p:anim calcmode="lin" valueType="num">
                                      <p:cBhvr additive="base">
                                        <p:cTn id="32" dur="800" fill="hold"/>
                                        <p:tgtEl>
                                          <p:spTgt spid="2">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pPr lvl="1" algn="l">
              <a:lnSpc>
                <a:spcPct val="150000"/>
              </a:lnSpc>
            </a:pPr>
            <a:r>
              <a:rPr lang="en-US" sz="2400" dirty="0" smtClean="0">
                <a:solidFill>
                  <a:srgbClr val="660066"/>
                </a:solidFill>
              </a:rPr>
              <a:t>						Original function</a:t>
            </a:r>
          </a:p>
          <a:p>
            <a:pPr lvl="1" algn="l">
              <a:lnSpc>
                <a:spcPct val="150000"/>
              </a:lnSpc>
            </a:pPr>
            <a:r>
              <a:rPr lang="en-US" sz="2400" dirty="0">
                <a:solidFill>
                  <a:srgbClr val="660066"/>
                </a:solidFill>
              </a:rPr>
              <a:t>						Substitute 60 for </a:t>
            </a:r>
            <a:r>
              <a:rPr lang="en-US" sz="2400" i="1" dirty="0" smtClean="0">
                <a:solidFill>
                  <a:srgbClr val="660066"/>
                </a:solidFill>
              </a:rPr>
              <a:t>x</a:t>
            </a:r>
            <a:r>
              <a:rPr lang="en-US" sz="2400" dirty="0" smtClean="0">
                <a:solidFill>
                  <a:srgbClr val="660066"/>
                </a:solidFill>
              </a:rPr>
              <a:t>.</a:t>
            </a:r>
            <a:endParaRPr lang="en-US" sz="2400" dirty="0">
              <a:solidFill>
                <a:srgbClr val="660066"/>
              </a:solidFill>
            </a:endParaRPr>
          </a:p>
          <a:p>
            <a:pPr lvl="1" algn="l">
              <a:lnSpc>
                <a:spcPct val="150000"/>
              </a:lnSpc>
            </a:pPr>
            <a:r>
              <a:rPr lang="en-US" sz="2400" dirty="0">
                <a:solidFill>
                  <a:srgbClr val="660066"/>
                </a:solidFill>
              </a:rPr>
              <a:t>						Simplify as needed. 	</a:t>
            </a:r>
            <a:endParaRPr lang="en-US" sz="2400" dirty="0" smtClean="0">
              <a:solidFill>
                <a:srgbClr val="660066"/>
              </a:solidFill>
            </a:endParaRPr>
          </a:p>
          <a:p>
            <a:pPr lvl="1" algn="l">
              <a:lnSpc>
                <a:spcPct val="150000"/>
              </a:lnSpc>
            </a:pPr>
            <a:endParaRPr lang="en-US" sz="2400" dirty="0">
              <a:solidFill>
                <a:srgbClr val="660066"/>
              </a:solidFill>
            </a:endParaRPr>
          </a:p>
          <a:p>
            <a:pPr lvl="1" algn="l">
              <a:lnSpc>
                <a:spcPct val="150000"/>
              </a:lnSpc>
            </a:pPr>
            <a:endParaRPr lang="en-US" sz="2400" dirty="0" smtClean="0">
              <a:solidFill>
                <a:srgbClr val="660066"/>
              </a:solidFill>
            </a:endParaRPr>
          </a:p>
          <a:p>
            <a:pPr marL="804672" lvl="1" indent="-342900" algn="l">
              <a:buFont typeface="Arial"/>
              <a:buChar char="•"/>
            </a:pPr>
            <a:r>
              <a:rPr lang="en-US" sz="2400" dirty="0">
                <a:solidFill>
                  <a:srgbClr val="660066"/>
                </a:solidFill>
              </a:rPr>
              <a:t>Calculate the rate of change</a:t>
            </a:r>
            <a:r>
              <a:rPr lang="en-US" sz="2400" dirty="0" smtClean="0">
                <a:solidFill>
                  <a:srgbClr val="660066"/>
                </a:solidFill>
              </a:rPr>
              <a:t>.</a:t>
            </a:r>
          </a:p>
          <a:p>
            <a:pPr marL="804672" lvl="1" indent="-342900" algn="l">
              <a:buFont typeface="Arial"/>
              <a:buChar char="•"/>
            </a:pPr>
            <a:r>
              <a:rPr lang="en-US" sz="2400" dirty="0">
                <a:solidFill>
                  <a:srgbClr val="660066"/>
                </a:solidFill>
              </a:rPr>
              <a:t>Let (</a:t>
            </a:r>
            <a:r>
              <a:rPr lang="en-US" sz="2400" i="1" dirty="0">
                <a:solidFill>
                  <a:srgbClr val="660066"/>
                </a:solidFill>
              </a:rPr>
              <a:t>x</a:t>
            </a:r>
            <a:r>
              <a:rPr lang="en-US" sz="2400" baseline="-25000" dirty="0">
                <a:solidFill>
                  <a:srgbClr val="660066"/>
                </a:solidFill>
              </a:rPr>
              <a:t>1</a:t>
            </a:r>
            <a:r>
              <a:rPr lang="en-US" sz="2400" dirty="0">
                <a:solidFill>
                  <a:srgbClr val="660066"/>
                </a:solidFill>
              </a:rPr>
              <a:t>, </a:t>
            </a:r>
            <a:r>
              <a:rPr lang="en-US" sz="2400" i="1" dirty="0" smtClean="0">
                <a:solidFill>
                  <a:srgbClr val="660066"/>
                </a:solidFill>
              </a:rPr>
              <a:t>y</a:t>
            </a:r>
            <a:r>
              <a:rPr lang="en-US" sz="2400" baseline="-25000" dirty="0">
                <a:solidFill>
                  <a:srgbClr val="660066"/>
                </a:solidFill>
              </a:rPr>
              <a:t>1</a:t>
            </a:r>
            <a:r>
              <a:rPr lang="en-US" sz="2400" dirty="0" smtClean="0">
                <a:solidFill>
                  <a:srgbClr val="660066"/>
                </a:solidFill>
              </a:rPr>
              <a:t>) </a:t>
            </a:r>
            <a:r>
              <a:rPr lang="en-US" sz="2400" dirty="0">
                <a:solidFill>
                  <a:srgbClr val="660066"/>
                </a:solidFill>
              </a:rPr>
              <a:t>= (0, 1) and (</a:t>
            </a:r>
            <a:r>
              <a:rPr lang="en-US" sz="2400" i="1" dirty="0">
                <a:solidFill>
                  <a:srgbClr val="660066"/>
                </a:solidFill>
              </a:rPr>
              <a:t>x</a:t>
            </a:r>
            <a:r>
              <a:rPr lang="en-US" sz="2400" baseline="-25000" dirty="0">
                <a:solidFill>
                  <a:srgbClr val="660066"/>
                </a:solidFill>
              </a:rPr>
              <a:t>2</a:t>
            </a:r>
            <a:r>
              <a:rPr lang="en-US" sz="2400" dirty="0">
                <a:solidFill>
                  <a:srgbClr val="660066"/>
                </a:solidFill>
              </a:rPr>
              <a:t>, </a:t>
            </a:r>
            <a:r>
              <a:rPr lang="en-US" sz="2400" i="1" dirty="0" smtClean="0">
                <a:solidFill>
                  <a:srgbClr val="660066"/>
                </a:solidFill>
              </a:rPr>
              <a:t>y</a:t>
            </a:r>
            <a:r>
              <a:rPr lang="en-US" sz="2400" baseline="-25000" dirty="0">
                <a:solidFill>
                  <a:srgbClr val="660066"/>
                </a:solidFill>
              </a:rPr>
              <a:t>2</a:t>
            </a:r>
            <a:r>
              <a:rPr lang="en-US" sz="2400" dirty="0" smtClean="0">
                <a:solidFill>
                  <a:srgbClr val="660066"/>
                </a:solidFill>
              </a:rPr>
              <a:t>) </a:t>
            </a:r>
            <a:r>
              <a:rPr lang="en-US" sz="2400" dirty="0">
                <a:solidFill>
                  <a:srgbClr val="660066"/>
                </a:solidFill>
              </a:rPr>
              <a:t>= (60, 8). </a:t>
            </a:r>
          </a:p>
          <a:p>
            <a:pPr lvl="1" algn="l"/>
            <a:endParaRPr lang="en-US" sz="4000" dirty="0">
              <a:solidFill>
                <a:srgbClr val="660066"/>
              </a:solidFill>
            </a:endParaRPr>
          </a:p>
        </p:txBody>
      </p:sp>
      <p:sp>
        <p:nvSpPr>
          <p:cNvPr id="3" name="Slide Number Placeholder 2"/>
          <p:cNvSpPr>
            <a:spLocks noGrp="1"/>
          </p:cNvSpPr>
          <p:nvPr>
            <p:ph type="sldNum" sz="quarter" idx="11"/>
          </p:nvPr>
        </p:nvSpPr>
        <p:spPr/>
        <p:txBody>
          <a:bodyPr/>
          <a:lstStyle/>
          <a:p>
            <a:pPr>
              <a:defRPr/>
            </a:pPr>
            <a:fld id="{9F1B4337-BFC0-4740-BFA4-D4AB9F70F9C9}" type="slidenum">
              <a:rPr lang="en-US" smtClean="0"/>
              <a:pPr>
                <a:defRPr/>
              </a:pPr>
              <a:t>5</a:t>
            </a:fld>
            <a:endParaRPr lang="en-US" dirty="0"/>
          </a:p>
        </p:txBody>
      </p:sp>
      <p:sp>
        <p:nvSpPr>
          <p:cNvPr id="4" name="Footer Placeholder 3"/>
          <p:cNvSpPr>
            <a:spLocks noGrp="1"/>
          </p:cNvSpPr>
          <p:nvPr>
            <p:ph type="ftr" sz="quarter" idx="13"/>
          </p:nvPr>
        </p:nvSpPr>
        <p:spPr/>
        <p:txBody>
          <a:bodyPr/>
          <a:lstStyle/>
          <a:p>
            <a:pPr>
              <a:defRPr/>
            </a:pPr>
            <a:r>
              <a:rPr lang="en-US" dirty="0" smtClean="0"/>
              <a:t>3.5.3: Comparing Linear to Exponential Functions</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606108941"/>
              </p:ext>
            </p:extLst>
          </p:nvPr>
        </p:nvGraphicFramePr>
        <p:xfrm>
          <a:off x="1778763" y="550110"/>
          <a:ext cx="1524000" cy="635000"/>
        </p:xfrm>
        <a:graphic>
          <a:graphicData uri="http://schemas.openxmlformats.org/presentationml/2006/ole">
            <mc:AlternateContent xmlns:mc="http://schemas.openxmlformats.org/markup-compatibility/2006">
              <mc:Choice xmlns:v="urn:schemas-microsoft-com:vml" Requires="v">
                <p:oleObj spid="_x0000_s2071" name="Equation" r:id="rId4" imgW="1524000" imgH="635000" progId="Equation.DSMT4">
                  <p:embed/>
                </p:oleObj>
              </mc:Choice>
              <mc:Fallback>
                <p:oleObj name="Equation" r:id="rId4" imgW="1524000" imgH="635000" progId="Equation.DSMT4">
                  <p:embed/>
                  <p:pic>
                    <p:nvPicPr>
                      <p:cNvPr id="0" name=""/>
                      <p:cNvPicPr/>
                      <p:nvPr/>
                    </p:nvPicPr>
                    <p:blipFill>
                      <a:blip r:embed="rId5"/>
                      <a:stretch>
                        <a:fillRect/>
                      </a:stretch>
                    </p:blipFill>
                    <p:spPr>
                      <a:xfrm>
                        <a:off x="1778763" y="550110"/>
                        <a:ext cx="1524000" cy="635000"/>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3358955052"/>
              </p:ext>
            </p:extLst>
          </p:nvPr>
        </p:nvGraphicFramePr>
        <p:xfrm>
          <a:off x="1778763" y="1196975"/>
          <a:ext cx="1689100" cy="635000"/>
        </p:xfrm>
        <a:graphic>
          <a:graphicData uri="http://schemas.openxmlformats.org/presentationml/2006/ole">
            <mc:AlternateContent xmlns:mc="http://schemas.openxmlformats.org/markup-compatibility/2006">
              <mc:Choice xmlns:v="urn:schemas-microsoft-com:vml" Requires="v">
                <p:oleObj spid="_x0000_s2072" name="Equation" r:id="rId6" imgW="1689100" imgH="635000" progId="Equation.DSMT4">
                  <p:embed/>
                </p:oleObj>
              </mc:Choice>
              <mc:Fallback>
                <p:oleObj name="Equation" r:id="rId6" imgW="1689100" imgH="635000" progId="Equation.DSMT4">
                  <p:embed/>
                  <p:pic>
                    <p:nvPicPr>
                      <p:cNvPr id="0" name=""/>
                      <p:cNvPicPr/>
                      <p:nvPr/>
                    </p:nvPicPr>
                    <p:blipFill>
                      <a:blip r:embed="rId7"/>
                      <a:stretch>
                        <a:fillRect/>
                      </a:stretch>
                    </p:blipFill>
                    <p:spPr>
                      <a:xfrm>
                        <a:off x="1778763" y="1196975"/>
                        <a:ext cx="1689100" cy="635000"/>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394175044"/>
              </p:ext>
            </p:extLst>
          </p:nvPr>
        </p:nvGraphicFramePr>
        <p:xfrm>
          <a:off x="1778763" y="2039422"/>
          <a:ext cx="1574800" cy="419100"/>
        </p:xfrm>
        <a:graphic>
          <a:graphicData uri="http://schemas.openxmlformats.org/presentationml/2006/ole">
            <mc:AlternateContent xmlns:mc="http://schemas.openxmlformats.org/markup-compatibility/2006">
              <mc:Choice xmlns:v="urn:schemas-microsoft-com:vml" Requires="v">
                <p:oleObj spid="_x0000_s2073" name="Equation" r:id="rId8" imgW="1574800" imgH="419100" progId="Equation.DSMT4">
                  <p:embed/>
                </p:oleObj>
              </mc:Choice>
              <mc:Fallback>
                <p:oleObj name="Equation" r:id="rId8" imgW="1574800" imgH="419100" progId="Equation.DSMT4">
                  <p:embed/>
                  <p:pic>
                    <p:nvPicPr>
                      <p:cNvPr id="0" name=""/>
                      <p:cNvPicPr/>
                      <p:nvPr/>
                    </p:nvPicPr>
                    <p:blipFill>
                      <a:blip r:embed="rId9"/>
                      <a:stretch>
                        <a:fillRect/>
                      </a:stretch>
                    </p:blipFill>
                    <p:spPr>
                      <a:xfrm>
                        <a:off x="1778763" y="2039422"/>
                        <a:ext cx="1574800" cy="419100"/>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4250554757"/>
              </p:ext>
            </p:extLst>
          </p:nvPr>
        </p:nvGraphicFramePr>
        <p:xfrm>
          <a:off x="1778763" y="2670711"/>
          <a:ext cx="1473200" cy="342900"/>
        </p:xfrm>
        <a:graphic>
          <a:graphicData uri="http://schemas.openxmlformats.org/presentationml/2006/ole">
            <mc:AlternateContent xmlns:mc="http://schemas.openxmlformats.org/markup-compatibility/2006">
              <mc:Choice xmlns:v="urn:schemas-microsoft-com:vml" Requires="v">
                <p:oleObj spid="_x0000_s2074" name="Equation" r:id="rId10" imgW="1473200" imgH="342900" progId="Equation.DSMT4">
                  <p:embed/>
                </p:oleObj>
              </mc:Choice>
              <mc:Fallback>
                <p:oleObj name="Equation" r:id="rId10" imgW="1473200" imgH="342900" progId="Equation.DSMT4">
                  <p:embed/>
                  <p:pic>
                    <p:nvPicPr>
                      <p:cNvPr id="0" name=""/>
                      <p:cNvPicPr/>
                      <p:nvPr/>
                    </p:nvPicPr>
                    <p:blipFill>
                      <a:blip r:embed="rId11"/>
                      <a:stretch>
                        <a:fillRect/>
                      </a:stretch>
                    </p:blipFill>
                    <p:spPr>
                      <a:xfrm>
                        <a:off x="1778763" y="2670711"/>
                        <a:ext cx="1473200" cy="342900"/>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2941659236"/>
              </p:ext>
            </p:extLst>
          </p:nvPr>
        </p:nvGraphicFramePr>
        <p:xfrm>
          <a:off x="1778763" y="3210461"/>
          <a:ext cx="1181100" cy="342900"/>
        </p:xfrm>
        <a:graphic>
          <a:graphicData uri="http://schemas.openxmlformats.org/presentationml/2006/ole">
            <mc:AlternateContent xmlns:mc="http://schemas.openxmlformats.org/markup-compatibility/2006">
              <mc:Choice xmlns:v="urn:schemas-microsoft-com:vml" Requires="v">
                <p:oleObj spid="_x0000_s2075" name="Equation" r:id="rId12" imgW="1181100" imgH="342900" progId="Equation.DSMT4">
                  <p:embed/>
                </p:oleObj>
              </mc:Choice>
              <mc:Fallback>
                <p:oleObj name="Equation" r:id="rId12" imgW="1181100" imgH="342900" progId="Equation.DSMT4">
                  <p:embed/>
                  <p:pic>
                    <p:nvPicPr>
                      <p:cNvPr id="0" name=""/>
                      <p:cNvPicPr/>
                      <p:nvPr/>
                    </p:nvPicPr>
                    <p:blipFill>
                      <a:blip r:embed="rId13"/>
                      <a:stretch>
                        <a:fillRect/>
                      </a:stretch>
                    </p:blipFill>
                    <p:spPr>
                      <a:xfrm>
                        <a:off x="1778763" y="3210461"/>
                        <a:ext cx="1181100" cy="342900"/>
                      </a:xfrm>
                      <a:prstGeom prst="rect">
                        <a:avLst/>
                      </a:prstGeom>
                    </p:spPr>
                  </p:pic>
                </p:oleObj>
              </mc:Fallback>
            </mc:AlternateContent>
          </a:graphicData>
        </a:graphic>
      </p:graphicFrame>
    </p:spTree>
    <p:extLst>
      <p:ext uri="{BB962C8B-B14F-4D97-AF65-F5344CB8AC3E}">
        <p14:creationId xmlns:p14="http://schemas.microsoft.com/office/powerpoint/2010/main" val="374708456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00" fill="hold"/>
                                        <p:tgtEl>
                                          <p:spTgt spid="6"/>
                                        </p:tgtEl>
                                        <p:attrNameLst>
                                          <p:attrName>ppt_x</p:attrName>
                                        </p:attrNameLst>
                                      </p:cBhvr>
                                      <p:tavLst>
                                        <p:tav tm="0">
                                          <p:val>
                                            <p:strVal val="1+#ppt_w/2"/>
                                          </p:val>
                                        </p:tav>
                                        <p:tav tm="100000">
                                          <p:val>
                                            <p:strVal val="#ppt_x"/>
                                          </p:val>
                                        </p:tav>
                                      </p:tavLst>
                                    </p:anim>
                                    <p:anim calcmode="lin" valueType="num">
                                      <p:cBhvr additive="base">
                                        <p:cTn id="8" dur="8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anim calcmode="lin" valueType="num">
                                      <p:cBhvr additive="base">
                                        <p:cTn id="11" dur="800" fill="hold"/>
                                        <p:tgtEl>
                                          <p:spTgt spid="2">
                                            <p:txEl>
                                              <p:pRg st="1" end="1"/>
                                            </p:txEl>
                                          </p:spTgt>
                                        </p:tgtEl>
                                        <p:attrNameLst>
                                          <p:attrName>ppt_x</p:attrName>
                                        </p:attrNameLst>
                                      </p:cBhvr>
                                      <p:tavLst>
                                        <p:tav tm="0">
                                          <p:val>
                                            <p:strVal val="1+#ppt_w/2"/>
                                          </p:val>
                                        </p:tav>
                                        <p:tav tm="100000">
                                          <p:val>
                                            <p:strVal val="#ppt_x"/>
                                          </p:val>
                                        </p:tav>
                                      </p:tavLst>
                                    </p:anim>
                                    <p:anim calcmode="lin" valueType="num">
                                      <p:cBhvr additive="base">
                                        <p:cTn id="12" dur="8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800" fill="hold"/>
                                        <p:tgtEl>
                                          <p:spTgt spid="7"/>
                                        </p:tgtEl>
                                        <p:attrNameLst>
                                          <p:attrName>ppt_x</p:attrName>
                                        </p:attrNameLst>
                                      </p:cBhvr>
                                      <p:tavLst>
                                        <p:tav tm="0">
                                          <p:val>
                                            <p:strVal val="1+#ppt_w/2"/>
                                          </p:val>
                                        </p:tav>
                                        <p:tav tm="100000">
                                          <p:val>
                                            <p:strVal val="#ppt_x"/>
                                          </p:val>
                                        </p:tav>
                                      </p:tavLst>
                                    </p:anim>
                                    <p:anim calcmode="lin" valueType="num">
                                      <p:cBhvr additive="base">
                                        <p:cTn id="18" dur="800" fill="hold"/>
                                        <p:tgtEl>
                                          <p:spTgt spid="7"/>
                                        </p:tgtEl>
                                        <p:attrNameLst>
                                          <p:attrName>ppt_y</p:attrName>
                                        </p:attrNameLst>
                                      </p:cBhvr>
                                      <p:tavLst>
                                        <p:tav tm="0">
                                          <p:val>
                                            <p:strVal val="#ppt_y"/>
                                          </p:val>
                                        </p:tav>
                                        <p:tav tm="100000">
                                          <p:val>
                                            <p:strVal val="#ppt_y"/>
                                          </p:val>
                                        </p:tav>
                                      </p:tavLst>
                                    </p:anim>
                                  </p:childTnLst>
                                </p:cTn>
                              </p:par>
                              <p:par>
                                <p:cTn id="19" presetID="2" presetClass="entr" presetSubtype="2" fill="hold" nodeType="withEffect">
                                  <p:stCondLst>
                                    <p:cond delay="0"/>
                                  </p:stCondLst>
                                  <p:childTnLst>
                                    <p:set>
                                      <p:cBhvr>
                                        <p:cTn id="20" dur="1" fill="hold">
                                          <p:stCondLst>
                                            <p:cond delay="0"/>
                                          </p:stCondLst>
                                        </p:cTn>
                                        <p:tgtEl>
                                          <p:spTgt spid="2">
                                            <p:txEl>
                                              <p:pRg st="2" end="2"/>
                                            </p:txEl>
                                          </p:spTgt>
                                        </p:tgtEl>
                                        <p:attrNameLst>
                                          <p:attrName>style.visibility</p:attrName>
                                        </p:attrNameLst>
                                      </p:cBhvr>
                                      <p:to>
                                        <p:strVal val="visible"/>
                                      </p:to>
                                    </p:set>
                                    <p:anim calcmode="lin" valueType="num">
                                      <p:cBhvr additive="base">
                                        <p:cTn id="21" dur="800" fill="hold"/>
                                        <p:tgtEl>
                                          <p:spTgt spid="2">
                                            <p:txEl>
                                              <p:pRg st="2" end="2"/>
                                            </p:txEl>
                                          </p:spTgt>
                                        </p:tgtEl>
                                        <p:attrNameLst>
                                          <p:attrName>ppt_x</p:attrName>
                                        </p:attrNameLst>
                                      </p:cBhvr>
                                      <p:tavLst>
                                        <p:tav tm="0">
                                          <p:val>
                                            <p:strVal val="1+#ppt_w/2"/>
                                          </p:val>
                                        </p:tav>
                                        <p:tav tm="100000">
                                          <p:val>
                                            <p:strVal val="#ppt_x"/>
                                          </p:val>
                                        </p:tav>
                                      </p:tavLst>
                                    </p:anim>
                                    <p:anim calcmode="lin" valueType="num">
                                      <p:cBhvr additive="base">
                                        <p:cTn id="22" dur="800" fill="hold"/>
                                        <p:tgtEl>
                                          <p:spTgt spid="2">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800" fill="hold"/>
                                        <p:tgtEl>
                                          <p:spTgt spid="8"/>
                                        </p:tgtEl>
                                        <p:attrNameLst>
                                          <p:attrName>ppt_x</p:attrName>
                                        </p:attrNameLst>
                                      </p:cBhvr>
                                      <p:tavLst>
                                        <p:tav tm="0">
                                          <p:val>
                                            <p:strVal val="1+#ppt_w/2"/>
                                          </p:val>
                                        </p:tav>
                                        <p:tav tm="100000">
                                          <p:val>
                                            <p:strVal val="#ppt_x"/>
                                          </p:val>
                                        </p:tav>
                                      </p:tavLst>
                                    </p:anim>
                                    <p:anim calcmode="lin" valueType="num">
                                      <p:cBhvr additive="base">
                                        <p:cTn id="28" dur="8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2" fill="hold" nodeType="clickEffect">
                                  <p:stCondLst>
                                    <p:cond delay="0"/>
                                  </p:stCondLst>
                                  <p:childTnLst>
                                    <p:set>
                                      <p:cBhvr>
                                        <p:cTn id="32" dur="1" fill="hold">
                                          <p:stCondLst>
                                            <p:cond delay="0"/>
                                          </p:stCondLst>
                                        </p:cTn>
                                        <p:tgtEl>
                                          <p:spTgt spid="9"/>
                                        </p:tgtEl>
                                        <p:attrNameLst>
                                          <p:attrName>style.visibility</p:attrName>
                                        </p:attrNameLst>
                                      </p:cBhvr>
                                      <p:to>
                                        <p:strVal val="visible"/>
                                      </p:to>
                                    </p:set>
                                    <p:anim calcmode="lin" valueType="num">
                                      <p:cBhvr additive="base">
                                        <p:cTn id="33" dur="800" fill="hold"/>
                                        <p:tgtEl>
                                          <p:spTgt spid="9"/>
                                        </p:tgtEl>
                                        <p:attrNameLst>
                                          <p:attrName>ppt_x</p:attrName>
                                        </p:attrNameLst>
                                      </p:cBhvr>
                                      <p:tavLst>
                                        <p:tav tm="0">
                                          <p:val>
                                            <p:strVal val="1+#ppt_w/2"/>
                                          </p:val>
                                        </p:tav>
                                        <p:tav tm="100000">
                                          <p:val>
                                            <p:strVal val="#ppt_x"/>
                                          </p:val>
                                        </p:tav>
                                      </p:tavLst>
                                    </p:anim>
                                    <p:anim calcmode="lin" valueType="num">
                                      <p:cBhvr additive="base">
                                        <p:cTn id="34" dur="8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2" fill="hold" nodeType="clickEffect">
                                  <p:stCondLst>
                                    <p:cond delay="0"/>
                                  </p:stCondLst>
                                  <p:childTnLst>
                                    <p:set>
                                      <p:cBhvr>
                                        <p:cTn id="38" dur="1" fill="hold">
                                          <p:stCondLst>
                                            <p:cond delay="0"/>
                                          </p:stCondLst>
                                        </p:cTn>
                                        <p:tgtEl>
                                          <p:spTgt spid="2">
                                            <p:txEl>
                                              <p:pRg st="5" end="5"/>
                                            </p:txEl>
                                          </p:spTgt>
                                        </p:tgtEl>
                                        <p:attrNameLst>
                                          <p:attrName>style.visibility</p:attrName>
                                        </p:attrNameLst>
                                      </p:cBhvr>
                                      <p:to>
                                        <p:strVal val="visible"/>
                                      </p:to>
                                    </p:set>
                                    <p:anim calcmode="lin" valueType="num">
                                      <p:cBhvr additive="base">
                                        <p:cTn id="39" dur="800" fill="hold"/>
                                        <p:tgtEl>
                                          <p:spTgt spid="2">
                                            <p:txEl>
                                              <p:pRg st="5" end="5"/>
                                            </p:txEl>
                                          </p:spTgt>
                                        </p:tgtEl>
                                        <p:attrNameLst>
                                          <p:attrName>ppt_x</p:attrName>
                                        </p:attrNameLst>
                                      </p:cBhvr>
                                      <p:tavLst>
                                        <p:tav tm="0">
                                          <p:val>
                                            <p:strVal val="1+#ppt_w/2"/>
                                          </p:val>
                                        </p:tav>
                                        <p:tav tm="100000">
                                          <p:val>
                                            <p:strVal val="#ppt_x"/>
                                          </p:val>
                                        </p:tav>
                                      </p:tavLst>
                                    </p:anim>
                                    <p:anim calcmode="lin" valueType="num">
                                      <p:cBhvr additive="base">
                                        <p:cTn id="40" dur="800" fill="hold"/>
                                        <p:tgtEl>
                                          <p:spTgt spid="2">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2" fill="hold" nodeType="clickEffect">
                                  <p:stCondLst>
                                    <p:cond delay="0"/>
                                  </p:stCondLst>
                                  <p:childTnLst>
                                    <p:set>
                                      <p:cBhvr>
                                        <p:cTn id="44" dur="1" fill="hold">
                                          <p:stCondLst>
                                            <p:cond delay="0"/>
                                          </p:stCondLst>
                                        </p:cTn>
                                        <p:tgtEl>
                                          <p:spTgt spid="2">
                                            <p:txEl>
                                              <p:pRg st="6" end="6"/>
                                            </p:txEl>
                                          </p:spTgt>
                                        </p:tgtEl>
                                        <p:attrNameLst>
                                          <p:attrName>style.visibility</p:attrName>
                                        </p:attrNameLst>
                                      </p:cBhvr>
                                      <p:to>
                                        <p:strVal val="visible"/>
                                      </p:to>
                                    </p:set>
                                    <p:anim calcmode="lin" valueType="num">
                                      <p:cBhvr additive="base">
                                        <p:cTn id="45" dur="800" fill="hold"/>
                                        <p:tgtEl>
                                          <p:spTgt spid="2">
                                            <p:txEl>
                                              <p:pRg st="6" end="6"/>
                                            </p:txEl>
                                          </p:spTgt>
                                        </p:tgtEl>
                                        <p:attrNameLst>
                                          <p:attrName>ppt_x</p:attrName>
                                        </p:attrNameLst>
                                      </p:cBhvr>
                                      <p:tavLst>
                                        <p:tav tm="0">
                                          <p:val>
                                            <p:strVal val="1+#ppt_w/2"/>
                                          </p:val>
                                        </p:tav>
                                        <p:tav tm="100000">
                                          <p:val>
                                            <p:strVal val="#ppt_x"/>
                                          </p:val>
                                        </p:tav>
                                      </p:tavLst>
                                    </p:anim>
                                    <p:anim calcmode="lin" valueType="num">
                                      <p:cBhvr additive="base">
                                        <p:cTn id="46" dur="800" fill="hold"/>
                                        <p:tgtEl>
                                          <p:spTgt spid="2">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542925" y="427462"/>
            <a:ext cx="7930974" cy="4997450"/>
          </a:xfrm>
        </p:spPr>
        <p:txBody>
          <a:bodyPr/>
          <a:lstStyle/>
          <a:p>
            <a:pPr marL="461772" lvl="1" algn="l">
              <a:lnSpc>
                <a:spcPct val="200000"/>
              </a:lnSpc>
              <a:spcAft>
                <a:spcPts val="2700"/>
              </a:spcAft>
            </a:pPr>
            <a:r>
              <a:rPr lang="en-US" sz="2400" dirty="0">
                <a:solidFill>
                  <a:srgbClr val="660066"/>
                </a:solidFill>
              </a:rPr>
              <a:t>	</a:t>
            </a:r>
            <a:r>
              <a:rPr lang="en-US" sz="2400" dirty="0" smtClean="0">
                <a:solidFill>
                  <a:srgbClr val="660066"/>
                </a:solidFill>
              </a:rPr>
              <a:t>						Slope formula</a:t>
            </a:r>
          </a:p>
          <a:p>
            <a:pPr marL="2743200" lvl="1" indent="-2743200" algn="l">
              <a:spcAft>
                <a:spcPts val="2700"/>
              </a:spcAft>
            </a:pPr>
            <a:r>
              <a:rPr lang="en-US" sz="2400" dirty="0" smtClean="0">
                <a:solidFill>
                  <a:srgbClr val="660066"/>
                </a:solidFill>
              </a:rPr>
              <a:t>		Substitute (0</a:t>
            </a:r>
            <a:r>
              <a:rPr lang="en-US" sz="2400" dirty="0">
                <a:solidFill>
                  <a:srgbClr val="660066"/>
                </a:solidFill>
              </a:rPr>
              <a:t>, 1) and (60, 8</a:t>
            </a:r>
            <a:r>
              <a:rPr lang="en-US" sz="2400" dirty="0" smtClean="0">
                <a:solidFill>
                  <a:srgbClr val="660066"/>
                </a:solidFill>
              </a:rPr>
              <a:t>)		for </a:t>
            </a:r>
            <a:r>
              <a:rPr lang="en-US" sz="2400" dirty="0">
                <a:solidFill>
                  <a:srgbClr val="660066"/>
                </a:solidFill>
              </a:rPr>
              <a:t>(</a:t>
            </a:r>
            <a:r>
              <a:rPr lang="en-US" sz="2400" i="1" dirty="0">
                <a:solidFill>
                  <a:srgbClr val="660066"/>
                </a:solidFill>
              </a:rPr>
              <a:t>x</a:t>
            </a:r>
            <a:r>
              <a:rPr lang="en-US" sz="2400" baseline="-25000" dirty="0">
                <a:solidFill>
                  <a:srgbClr val="660066"/>
                </a:solidFill>
              </a:rPr>
              <a:t>1</a:t>
            </a:r>
            <a:r>
              <a:rPr lang="en-US" sz="2400" dirty="0">
                <a:solidFill>
                  <a:srgbClr val="660066"/>
                </a:solidFill>
              </a:rPr>
              <a:t>, </a:t>
            </a:r>
            <a:r>
              <a:rPr lang="en-US" sz="2400" i="1" dirty="0">
                <a:solidFill>
                  <a:srgbClr val="660066"/>
                </a:solidFill>
              </a:rPr>
              <a:t>y</a:t>
            </a:r>
            <a:r>
              <a:rPr lang="en-US" sz="2400" baseline="-25000" dirty="0">
                <a:solidFill>
                  <a:srgbClr val="660066"/>
                </a:solidFill>
              </a:rPr>
              <a:t>1</a:t>
            </a:r>
            <a:r>
              <a:rPr lang="en-US" sz="2400" dirty="0" smtClean="0">
                <a:solidFill>
                  <a:srgbClr val="660066"/>
                </a:solidFill>
              </a:rPr>
              <a:t>) and </a:t>
            </a:r>
            <a:r>
              <a:rPr lang="en-US" sz="2400" dirty="0">
                <a:solidFill>
                  <a:srgbClr val="660066"/>
                </a:solidFill>
              </a:rPr>
              <a:t>(</a:t>
            </a:r>
            <a:r>
              <a:rPr lang="en-US" sz="2400" i="1" dirty="0" smtClean="0">
                <a:solidFill>
                  <a:srgbClr val="660066"/>
                </a:solidFill>
              </a:rPr>
              <a:t>x</a:t>
            </a:r>
            <a:r>
              <a:rPr lang="en-US" sz="2400" baseline="-25000" dirty="0" smtClean="0">
                <a:solidFill>
                  <a:srgbClr val="660066"/>
                </a:solidFill>
              </a:rPr>
              <a:t>2</a:t>
            </a:r>
            <a:r>
              <a:rPr lang="en-US" sz="2400" dirty="0" smtClean="0">
                <a:solidFill>
                  <a:srgbClr val="660066"/>
                </a:solidFill>
              </a:rPr>
              <a:t>, </a:t>
            </a:r>
            <a:r>
              <a:rPr lang="en-US" sz="2400" i="1" dirty="0" smtClean="0">
                <a:solidFill>
                  <a:srgbClr val="660066"/>
                </a:solidFill>
              </a:rPr>
              <a:t>y</a:t>
            </a:r>
            <a:r>
              <a:rPr lang="en-US" sz="2400" baseline="-25000" dirty="0" smtClean="0">
                <a:solidFill>
                  <a:srgbClr val="660066"/>
                </a:solidFill>
              </a:rPr>
              <a:t>2</a:t>
            </a:r>
            <a:r>
              <a:rPr lang="en-US" sz="2400" dirty="0" smtClean="0">
                <a:solidFill>
                  <a:srgbClr val="660066"/>
                </a:solidFill>
              </a:rPr>
              <a:t>).</a:t>
            </a:r>
          </a:p>
          <a:p>
            <a:pPr marL="2743200" lvl="1" indent="-2743200" algn="l">
              <a:spcAft>
                <a:spcPts val="2700"/>
              </a:spcAft>
            </a:pPr>
            <a:r>
              <a:rPr lang="en-US" sz="2400" dirty="0">
                <a:solidFill>
                  <a:srgbClr val="660066"/>
                </a:solidFill>
              </a:rPr>
              <a:t>	</a:t>
            </a:r>
            <a:r>
              <a:rPr lang="en-US" sz="2400" dirty="0" smtClean="0">
                <a:solidFill>
                  <a:srgbClr val="660066"/>
                </a:solidFill>
              </a:rPr>
              <a:t>	Simplify as needed.</a:t>
            </a:r>
          </a:p>
          <a:p>
            <a:pPr marL="2743200" lvl="1" indent="-2743200" algn="l">
              <a:spcAft>
                <a:spcPts val="2700"/>
              </a:spcAft>
            </a:pPr>
            <a:endParaRPr lang="en-US" sz="2400" dirty="0">
              <a:solidFill>
                <a:srgbClr val="660066"/>
              </a:solidFill>
            </a:endParaRPr>
          </a:p>
          <a:p>
            <a:pPr marL="804672" lvl="1" indent="-347472" algn="l">
              <a:spcBef>
                <a:spcPts val="0"/>
              </a:spcBef>
              <a:spcAft>
                <a:spcPts val="0"/>
              </a:spcAft>
              <a:buFont typeface="Arial"/>
              <a:buChar char="•"/>
            </a:pPr>
            <a:r>
              <a:rPr lang="en-US" sz="2400" dirty="0">
                <a:solidFill>
                  <a:srgbClr val="660066"/>
                </a:solidFill>
              </a:rPr>
              <a:t>The rate of change for the first hour is approximately 0.12 bacteria per minute</a:t>
            </a:r>
            <a:r>
              <a:rPr lang="en-US" sz="2400" dirty="0" smtClean="0">
                <a:solidFill>
                  <a:srgbClr val="660066"/>
                </a:solidFill>
              </a:rPr>
              <a:t>.</a:t>
            </a:r>
            <a:endParaRPr lang="en-US" sz="2400" dirty="0">
              <a:solidFill>
                <a:srgbClr val="660066"/>
              </a:solidFill>
            </a:endParaRPr>
          </a:p>
          <a:p>
            <a:pPr marL="2743200" lvl="1" indent="-2743200" algn="l">
              <a:spcAft>
                <a:spcPts val="2700"/>
              </a:spcAft>
            </a:pPr>
            <a:endParaRPr lang="en-US" dirty="0"/>
          </a:p>
        </p:txBody>
      </p:sp>
      <p:sp>
        <p:nvSpPr>
          <p:cNvPr id="3" name="Slide Number Placeholder 2"/>
          <p:cNvSpPr>
            <a:spLocks noGrp="1"/>
          </p:cNvSpPr>
          <p:nvPr>
            <p:ph type="sldNum" sz="quarter" idx="11"/>
          </p:nvPr>
        </p:nvSpPr>
        <p:spPr/>
        <p:txBody>
          <a:bodyPr/>
          <a:lstStyle/>
          <a:p>
            <a:pPr>
              <a:defRPr/>
            </a:pPr>
            <a:fld id="{FD86E977-F7B8-7042-8100-EBBB46C22565}" type="slidenum">
              <a:rPr lang="en-US" b="1" smtClean="0"/>
              <a:pPr>
                <a:defRPr/>
              </a:pPr>
              <a:t>6</a:t>
            </a:fld>
            <a:endParaRPr lang="en-US" b="1" dirty="0"/>
          </a:p>
        </p:txBody>
      </p:sp>
      <p:sp>
        <p:nvSpPr>
          <p:cNvPr id="4" name="TextBox 3"/>
          <p:cNvSpPr txBox="1"/>
          <p:nvPr/>
        </p:nvSpPr>
        <p:spPr>
          <a:xfrm>
            <a:off x="8785697" y="5639027"/>
            <a:ext cx="184666" cy="461665"/>
          </a:xfrm>
          <a:prstGeom prst="rect">
            <a:avLst/>
          </a:prstGeom>
          <a:noFill/>
        </p:spPr>
        <p:txBody>
          <a:bodyPr wrap="none" rtlCol="0">
            <a:spAutoFit/>
          </a:bodyPr>
          <a:lstStyle/>
          <a:p>
            <a:endParaRPr lang="en-US" dirty="0">
              <a:latin typeface="Arial"/>
            </a:endParaRPr>
          </a:p>
        </p:txBody>
      </p:sp>
      <p:sp>
        <p:nvSpPr>
          <p:cNvPr id="6" name="Footer Placeholder 5"/>
          <p:cNvSpPr>
            <a:spLocks noGrp="1"/>
          </p:cNvSpPr>
          <p:nvPr>
            <p:ph type="ftr" sz="quarter" idx="13"/>
          </p:nvPr>
        </p:nvSpPr>
        <p:spPr/>
        <p:txBody>
          <a:bodyPr/>
          <a:lstStyle/>
          <a:p>
            <a:pPr>
              <a:defRPr/>
            </a:pPr>
            <a:r>
              <a:rPr lang="en-US" dirty="0"/>
              <a:t>3.5.3: Comparing Linear to Exponential Functions</a:t>
            </a:r>
          </a:p>
        </p:txBody>
      </p:sp>
      <p:graphicFrame>
        <p:nvGraphicFramePr>
          <p:cNvPr id="5" name="Object 4"/>
          <p:cNvGraphicFramePr>
            <a:graphicFrameLocks noChangeAspect="1"/>
          </p:cNvGraphicFramePr>
          <p:nvPr>
            <p:extLst>
              <p:ext uri="{D42A27DB-BD31-4B8C-83A1-F6EECF244321}">
                <p14:modId xmlns:p14="http://schemas.microsoft.com/office/powerpoint/2010/main" val="3923019354"/>
              </p:ext>
            </p:extLst>
          </p:nvPr>
        </p:nvGraphicFramePr>
        <p:xfrm>
          <a:off x="1741488" y="547441"/>
          <a:ext cx="927100" cy="901700"/>
        </p:xfrm>
        <a:graphic>
          <a:graphicData uri="http://schemas.openxmlformats.org/presentationml/2006/ole">
            <mc:AlternateContent xmlns:mc="http://schemas.openxmlformats.org/markup-compatibility/2006">
              <mc:Choice xmlns:v="urn:schemas-microsoft-com:vml" Requires="v">
                <p:oleObj spid="_x0000_s4115" name="Equation" r:id="rId4" imgW="927100" imgH="901700" progId="Equation.DSMT4">
                  <p:embed/>
                </p:oleObj>
              </mc:Choice>
              <mc:Fallback>
                <p:oleObj name="Equation" r:id="rId4" imgW="927100" imgH="901700" progId="Equation.DSMT4">
                  <p:embed/>
                  <p:pic>
                    <p:nvPicPr>
                      <p:cNvPr id="0" name=""/>
                      <p:cNvPicPr/>
                      <p:nvPr/>
                    </p:nvPicPr>
                    <p:blipFill>
                      <a:blip r:embed="rId5"/>
                      <a:stretch>
                        <a:fillRect/>
                      </a:stretch>
                    </p:blipFill>
                    <p:spPr>
                      <a:xfrm>
                        <a:off x="1741488" y="547441"/>
                        <a:ext cx="927100" cy="901700"/>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3137283702"/>
              </p:ext>
            </p:extLst>
          </p:nvPr>
        </p:nvGraphicFramePr>
        <p:xfrm>
          <a:off x="1741488" y="1633538"/>
          <a:ext cx="850900" cy="800100"/>
        </p:xfrm>
        <a:graphic>
          <a:graphicData uri="http://schemas.openxmlformats.org/presentationml/2006/ole">
            <mc:AlternateContent xmlns:mc="http://schemas.openxmlformats.org/markup-compatibility/2006">
              <mc:Choice xmlns:v="urn:schemas-microsoft-com:vml" Requires="v">
                <p:oleObj spid="_x0000_s4116" name="Equation" r:id="rId6" imgW="850900" imgH="800100" progId="Equation.DSMT4">
                  <p:embed/>
                </p:oleObj>
              </mc:Choice>
              <mc:Fallback>
                <p:oleObj name="Equation" r:id="rId6" imgW="850900" imgH="800100" progId="Equation.DSMT4">
                  <p:embed/>
                  <p:pic>
                    <p:nvPicPr>
                      <p:cNvPr id="0" name=""/>
                      <p:cNvPicPr/>
                      <p:nvPr/>
                    </p:nvPicPr>
                    <p:blipFill>
                      <a:blip r:embed="rId7"/>
                      <a:stretch>
                        <a:fillRect/>
                      </a:stretch>
                    </p:blipFill>
                    <p:spPr>
                      <a:xfrm>
                        <a:off x="1741488" y="1633538"/>
                        <a:ext cx="850900" cy="800100"/>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3563075810"/>
              </p:ext>
            </p:extLst>
          </p:nvPr>
        </p:nvGraphicFramePr>
        <p:xfrm>
          <a:off x="1741488" y="2636838"/>
          <a:ext cx="393700" cy="800100"/>
        </p:xfrm>
        <a:graphic>
          <a:graphicData uri="http://schemas.openxmlformats.org/presentationml/2006/ole">
            <mc:AlternateContent xmlns:mc="http://schemas.openxmlformats.org/markup-compatibility/2006">
              <mc:Choice xmlns:v="urn:schemas-microsoft-com:vml" Requires="v">
                <p:oleObj spid="_x0000_s4117" name="Equation" r:id="rId8" imgW="393700" imgH="800100" progId="Equation.DSMT4">
                  <p:embed/>
                </p:oleObj>
              </mc:Choice>
              <mc:Fallback>
                <p:oleObj name="Equation" r:id="rId8" imgW="393700" imgH="800100" progId="Equation.DSMT4">
                  <p:embed/>
                  <p:pic>
                    <p:nvPicPr>
                      <p:cNvPr id="0" name=""/>
                      <p:cNvPicPr/>
                      <p:nvPr/>
                    </p:nvPicPr>
                    <p:blipFill>
                      <a:blip r:embed="rId9"/>
                      <a:stretch>
                        <a:fillRect/>
                      </a:stretch>
                    </p:blipFill>
                    <p:spPr>
                      <a:xfrm>
                        <a:off x="1741488" y="2636838"/>
                        <a:ext cx="393700" cy="800100"/>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2166348524"/>
              </p:ext>
            </p:extLst>
          </p:nvPr>
        </p:nvGraphicFramePr>
        <p:xfrm>
          <a:off x="1741488" y="3611563"/>
          <a:ext cx="850900" cy="279400"/>
        </p:xfrm>
        <a:graphic>
          <a:graphicData uri="http://schemas.openxmlformats.org/presentationml/2006/ole">
            <mc:AlternateContent xmlns:mc="http://schemas.openxmlformats.org/markup-compatibility/2006">
              <mc:Choice xmlns:v="urn:schemas-microsoft-com:vml" Requires="v">
                <p:oleObj spid="_x0000_s4118" name="Equation" r:id="rId10" imgW="850900" imgH="279400" progId="Equation.DSMT4">
                  <p:embed/>
                </p:oleObj>
              </mc:Choice>
              <mc:Fallback>
                <p:oleObj name="Equation" r:id="rId10" imgW="850900" imgH="279400" progId="Equation.DSMT4">
                  <p:embed/>
                  <p:pic>
                    <p:nvPicPr>
                      <p:cNvPr id="0" name=""/>
                      <p:cNvPicPr/>
                      <p:nvPr/>
                    </p:nvPicPr>
                    <p:blipFill>
                      <a:blip r:embed="rId11"/>
                      <a:stretch>
                        <a:fillRect/>
                      </a:stretch>
                    </p:blipFill>
                    <p:spPr>
                      <a:xfrm>
                        <a:off x="1741488" y="3611563"/>
                        <a:ext cx="850900" cy="279400"/>
                      </a:xfrm>
                      <a:prstGeom prst="rect">
                        <a:avLst/>
                      </a:prstGeom>
                    </p:spPr>
                  </p:pic>
                </p:oleObj>
              </mc:Fallback>
            </mc:AlternateContent>
          </a:graphicData>
        </a:graphic>
      </p:graphicFrame>
    </p:spTree>
    <p:extLst>
      <p:ext uri="{BB962C8B-B14F-4D97-AF65-F5344CB8AC3E}">
        <p14:creationId xmlns:p14="http://schemas.microsoft.com/office/powerpoint/2010/main" val="1568401888"/>
      </p:ext>
    </p:extLst>
  </p:cSld>
  <p:clrMapOvr>
    <a:masterClrMapping/>
  </p:clrMapOvr>
  <p:transition xmlns:p14="http://schemas.microsoft.com/office/powerpoint/2010/main" spd="slow"/>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800" fill="hold"/>
                                        <p:tgtEl>
                                          <p:spTgt spid="7"/>
                                        </p:tgtEl>
                                        <p:attrNameLst>
                                          <p:attrName>ppt_x</p:attrName>
                                        </p:attrNameLst>
                                      </p:cBhvr>
                                      <p:tavLst>
                                        <p:tav tm="0">
                                          <p:val>
                                            <p:strVal val="1+#ppt_w/2"/>
                                          </p:val>
                                        </p:tav>
                                        <p:tav tm="100000">
                                          <p:val>
                                            <p:strVal val="#ppt_x"/>
                                          </p:val>
                                        </p:tav>
                                      </p:tavLst>
                                    </p:anim>
                                    <p:anim calcmode="lin" valueType="num">
                                      <p:cBhvr additive="base">
                                        <p:cTn id="8" dur="8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anim calcmode="lin" valueType="num">
                                      <p:cBhvr additive="base">
                                        <p:cTn id="11" dur="800" fill="hold"/>
                                        <p:tgtEl>
                                          <p:spTgt spid="2">
                                            <p:txEl>
                                              <p:pRg st="1" end="1"/>
                                            </p:txEl>
                                          </p:spTgt>
                                        </p:tgtEl>
                                        <p:attrNameLst>
                                          <p:attrName>ppt_x</p:attrName>
                                        </p:attrNameLst>
                                      </p:cBhvr>
                                      <p:tavLst>
                                        <p:tav tm="0">
                                          <p:val>
                                            <p:strVal val="1+#ppt_w/2"/>
                                          </p:val>
                                        </p:tav>
                                        <p:tav tm="100000">
                                          <p:val>
                                            <p:strVal val="#ppt_x"/>
                                          </p:val>
                                        </p:tav>
                                      </p:tavLst>
                                    </p:anim>
                                    <p:anim calcmode="lin" valueType="num">
                                      <p:cBhvr additive="base">
                                        <p:cTn id="12" dur="8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800" fill="hold"/>
                                        <p:tgtEl>
                                          <p:spTgt spid="8"/>
                                        </p:tgtEl>
                                        <p:attrNameLst>
                                          <p:attrName>ppt_x</p:attrName>
                                        </p:attrNameLst>
                                      </p:cBhvr>
                                      <p:tavLst>
                                        <p:tav tm="0">
                                          <p:val>
                                            <p:strVal val="1+#ppt_w/2"/>
                                          </p:val>
                                        </p:tav>
                                        <p:tav tm="100000">
                                          <p:val>
                                            <p:strVal val="#ppt_x"/>
                                          </p:val>
                                        </p:tav>
                                      </p:tavLst>
                                    </p:anim>
                                    <p:anim calcmode="lin" valueType="num">
                                      <p:cBhvr additive="base">
                                        <p:cTn id="18" dur="800" fill="hold"/>
                                        <p:tgtEl>
                                          <p:spTgt spid="8"/>
                                        </p:tgtEl>
                                        <p:attrNameLst>
                                          <p:attrName>ppt_y</p:attrName>
                                        </p:attrNameLst>
                                      </p:cBhvr>
                                      <p:tavLst>
                                        <p:tav tm="0">
                                          <p:val>
                                            <p:strVal val="#ppt_y"/>
                                          </p:val>
                                        </p:tav>
                                        <p:tav tm="100000">
                                          <p:val>
                                            <p:strVal val="#ppt_y"/>
                                          </p:val>
                                        </p:tav>
                                      </p:tavLst>
                                    </p:anim>
                                  </p:childTnLst>
                                </p:cTn>
                              </p:par>
                              <p:par>
                                <p:cTn id="19" presetID="2" presetClass="entr" presetSubtype="2" fill="hold" nodeType="withEffect">
                                  <p:stCondLst>
                                    <p:cond delay="0"/>
                                  </p:stCondLst>
                                  <p:childTnLst>
                                    <p:set>
                                      <p:cBhvr>
                                        <p:cTn id="20" dur="1" fill="hold">
                                          <p:stCondLst>
                                            <p:cond delay="0"/>
                                          </p:stCondLst>
                                        </p:cTn>
                                        <p:tgtEl>
                                          <p:spTgt spid="2">
                                            <p:txEl>
                                              <p:pRg st="2" end="2"/>
                                            </p:txEl>
                                          </p:spTgt>
                                        </p:tgtEl>
                                        <p:attrNameLst>
                                          <p:attrName>style.visibility</p:attrName>
                                        </p:attrNameLst>
                                      </p:cBhvr>
                                      <p:to>
                                        <p:strVal val="visible"/>
                                      </p:to>
                                    </p:set>
                                    <p:anim calcmode="lin" valueType="num">
                                      <p:cBhvr additive="base">
                                        <p:cTn id="21" dur="800" fill="hold"/>
                                        <p:tgtEl>
                                          <p:spTgt spid="2">
                                            <p:txEl>
                                              <p:pRg st="2" end="2"/>
                                            </p:txEl>
                                          </p:spTgt>
                                        </p:tgtEl>
                                        <p:attrNameLst>
                                          <p:attrName>ppt_x</p:attrName>
                                        </p:attrNameLst>
                                      </p:cBhvr>
                                      <p:tavLst>
                                        <p:tav tm="0">
                                          <p:val>
                                            <p:strVal val="1+#ppt_w/2"/>
                                          </p:val>
                                        </p:tav>
                                        <p:tav tm="100000">
                                          <p:val>
                                            <p:strVal val="#ppt_x"/>
                                          </p:val>
                                        </p:tav>
                                      </p:tavLst>
                                    </p:anim>
                                    <p:anim calcmode="lin" valueType="num">
                                      <p:cBhvr additive="base">
                                        <p:cTn id="22" dur="800" fill="hold"/>
                                        <p:tgtEl>
                                          <p:spTgt spid="2">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800" fill="hold"/>
                                        <p:tgtEl>
                                          <p:spTgt spid="9"/>
                                        </p:tgtEl>
                                        <p:attrNameLst>
                                          <p:attrName>ppt_x</p:attrName>
                                        </p:attrNameLst>
                                      </p:cBhvr>
                                      <p:tavLst>
                                        <p:tav tm="0">
                                          <p:val>
                                            <p:strVal val="1+#ppt_w/2"/>
                                          </p:val>
                                        </p:tav>
                                        <p:tav tm="100000">
                                          <p:val>
                                            <p:strVal val="#ppt_x"/>
                                          </p:val>
                                        </p:tav>
                                      </p:tavLst>
                                    </p:anim>
                                    <p:anim calcmode="lin" valueType="num">
                                      <p:cBhvr additive="base">
                                        <p:cTn id="28" dur="8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2" fill="hold" nodeType="clickEffect">
                                  <p:stCondLst>
                                    <p:cond delay="0"/>
                                  </p:stCondLst>
                                  <p:childTnLst>
                                    <p:set>
                                      <p:cBhvr>
                                        <p:cTn id="32" dur="1" fill="hold">
                                          <p:stCondLst>
                                            <p:cond delay="0"/>
                                          </p:stCondLst>
                                        </p:cTn>
                                        <p:tgtEl>
                                          <p:spTgt spid="2">
                                            <p:txEl>
                                              <p:pRg st="4" end="4"/>
                                            </p:txEl>
                                          </p:spTgt>
                                        </p:tgtEl>
                                        <p:attrNameLst>
                                          <p:attrName>style.visibility</p:attrName>
                                        </p:attrNameLst>
                                      </p:cBhvr>
                                      <p:to>
                                        <p:strVal val="visible"/>
                                      </p:to>
                                    </p:set>
                                    <p:anim calcmode="lin" valueType="num">
                                      <p:cBhvr additive="base">
                                        <p:cTn id="33" dur="800" fill="hold"/>
                                        <p:tgtEl>
                                          <p:spTgt spid="2">
                                            <p:txEl>
                                              <p:pRg st="4" end="4"/>
                                            </p:txEl>
                                          </p:spTgt>
                                        </p:tgtEl>
                                        <p:attrNameLst>
                                          <p:attrName>ppt_x</p:attrName>
                                        </p:attrNameLst>
                                      </p:cBhvr>
                                      <p:tavLst>
                                        <p:tav tm="0">
                                          <p:val>
                                            <p:strVal val="1+#ppt_w/2"/>
                                          </p:val>
                                        </p:tav>
                                        <p:tav tm="100000">
                                          <p:val>
                                            <p:strVal val="#ppt_x"/>
                                          </p:val>
                                        </p:tav>
                                      </p:tavLst>
                                    </p:anim>
                                    <p:anim calcmode="lin" valueType="num">
                                      <p:cBhvr additive="base">
                                        <p:cTn id="34" dur="800" fill="hold"/>
                                        <p:tgtEl>
                                          <p:spTgt spid="2">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pPr marL="457200" lvl="0" indent="-457200" algn="l" eaLnBrk="1" hangingPunct="1">
              <a:spcBef>
                <a:spcPct val="0"/>
              </a:spcBef>
              <a:buFont typeface="+mj-lt"/>
              <a:buAutoNum type="arabicPeriod" startAt="3"/>
            </a:pPr>
            <a:r>
              <a:rPr lang="en-US" dirty="0">
                <a:solidFill>
                  <a:prstClr val="black"/>
                </a:solidFill>
              </a:rPr>
              <a:t>How many bacteria will there be after 6 hours if the initial number of bacteria is 1?</a:t>
            </a:r>
          </a:p>
          <a:p>
            <a:pPr marL="800100" lvl="1" indent="-342900" algn="l">
              <a:buFont typeface="Arial"/>
              <a:buChar char="•"/>
            </a:pPr>
            <a:r>
              <a:rPr lang="en-US" sz="2400" dirty="0">
                <a:solidFill>
                  <a:srgbClr val="660066"/>
                </a:solidFill>
              </a:rPr>
              <a:t>Determine how many minutes are in 6 </a:t>
            </a:r>
            <a:r>
              <a:rPr lang="en-US" sz="2400" dirty="0" smtClean="0">
                <a:solidFill>
                  <a:srgbClr val="660066"/>
                </a:solidFill>
              </a:rPr>
              <a:t>hours.</a:t>
            </a:r>
            <a:endParaRPr lang="en-US" sz="2400" dirty="0">
              <a:solidFill>
                <a:srgbClr val="660066"/>
              </a:solidFill>
            </a:endParaRPr>
          </a:p>
        </p:txBody>
      </p:sp>
      <p:sp>
        <p:nvSpPr>
          <p:cNvPr id="3" name="Slide Number Placeholder 2"/>
          <p:cNvSpPr>
            <a:spLocks noGrp="1"/>
          </p:cNvSpPr>
          <p:nvPr>
            <p:ph type="sldNum" sz="quarter" idx="11"/>
          </p:nvPr>
        </p:nvSpPr>
        <p:spPr/>
        <p:txBody>
          <a:bodyPr/>
          <a:lstStyle/>
          <a:p>
            <a:pPr>
              <a:defRPr/>
            </a:pPr>
            <a:fld id="{9F1B4337-BFC0-4740-BFA4-D4AB9F70F9C9}" type="slidenum">
              <a:rPr lang="en-US" smtClean="0"/>
              <a:pPr>
                <a:defRPr/>
              </a:pPr>
              <a:t>7</a:t>
            </a:fld>
            <a:endParaRPr lang="en-US" dirty="0"/>
          </a:p>
        </p:txBody>
      </p:sp>
      <p:sp>
        <p:nvSpPr>
          <p:cNvPr id="4" name="Footer Placeholder 3"/>
          <p:cNvSpPr>
            <a:spLocks noGrp="1"/>
          </p:cNvSpPr>
          <p:nvPr>
            <p:ph type="ftr" sz="quarter" idx="13"/>
          </p:nvPr>
        </p:nvSpPr>
        <p:spPr/>
        <p:txBody>
          <a:bodyPr/>
          <a:lstStyle/>
          <a:p>
            <a:pPr>
              <a:defRPr/>
            </a:pPr>
            <a:r>
              <a:rPr lang="en-US" smtClean="0"/>
              <a:t>3.5.3: Comparing Linear to Exponential Functions</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3050414213"/>
              </p:ext>
            </p:extLst>
          </p:nvPr>
        </p:nvGraphicFramePr>
        <p:xfrm>
          <a:off x="1708150" y="3903498"/>
          <a:ext cx="1917700" cy="279400"/>
        </p:xfrm>
        <a:graphic>
          <a:graphicData uri="http://schemas.openxmlformats.org/presentationml/2006/ole">
            <mc:AlternateContent xmlns:mc="http://schemas.openxmlformats.org/markup-compatibility/2006">
              <mc:Choice xmlns:v="urn:schemas-microsoft-com:vml" Requires="v">
                <p:oleObj spid="_x0000_s5136" name="Equation" r:id="rId4" imgW="1917700" imgH="279400" progId="Equation.DSMT4">
                  <p:embed/>
                </p:oleObj>
              </mc:Choice>
              <mc:Fallback>
                <p:oleObj name="Equation" r:id="rId4" imgW="1917700" imgH="279400" progId="Equation.DSMT4">
                  <p:embed/>
                  <p:pic>
                    <p:nvPicPr>
                      <p:cNvPr id="0" name=""/>
                      <p:cNvPicPr/>
                      <p:nvPr/>
                    </p:nvPicPr>
                    <p:blipFill>
                      <a:blip r:embed="rId5"/>
                      <a:stretch>
                        <a:fillRect/>
                      </a:stretch>
                    </p:blipFill>
                    <p:spPr>
                      <a:xfrm>
                        <a:off x="1708150" y="3903498"/>
                        <a:ext cx="1917700" cy="279400"/>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657943718"/>
              </p:ext>
            </p:extLst>
          </p:nvPr>
        </p:nvGraphicFramePr>
        <p:xfrm>
          <a:off x="1708150" y="1937405"/>
          <a:ext cx="2819400" cy="800100"/>
        </p:xfrm>
        <a:graphic>
          <a:graphicData uri="http://schemas.openxmlformats.org/presentationml/2006/ole">
            <mc:AlternateContent xmlns:mc="http://schemas.openxmlformats.org/markup-compatibility/2006">
              <mc:Choice xmlns:v="urn:schemas-microsoft-com:vml" Requires="v">
                <p:oleObj spid="_x0000_s5137" name="Equation" r:id="rId6" imgW="2819400" imgH="800100" progId="Equation.DSMT4">
                  <p:embed/>
                </p:oleObj>
              </mc:Choice>
              <mc:Fallback>
                <p:oleObj name="Equation" r:id="rId6" imgW="2819400" imgH="800100" progId="Equation.DSMT4">
                  <p:embed/>
                  <p:pic>
                    <p:nvPicPr>
                      <p:cNvPr id="0" name=""/>
                      <p:cNvPicPr/>
                      <p:nvPr/>
                    </p:nvPicPr>
                    <p:blipFill>
                      <a:blip r:embed="rId7"/>
                      <a:stretch>
                        <a:fillRect/>
                      </a:stretch>
                    </p:blipFill>
                    <p:spPr>
                      <a:xfrm>
                        <a:off x="1708150" y="1937405"/>
                        <a:ext cx="2819400" cy="800100"/>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1846843603"/>
              </p:ext>
            </p:extLst>
          </p:nvPr>
        </p:nvGraphicFramePr>
        <p:xfrm>
          <a:off x="1708150" y="2891945"/>
          <a:ext cx="2946400" cy="901700"/>
        </p:xfrm>
        <a:graphic>
          <a:graphicData uri="http://schemas.openxmlformats.org/presentationml/2006/ole">
            <mc:AlternateContent xmlns:mc="http://schemas.openxmlformats.org/markup-compatibility/2006">
              <mc:Choice xmlns:v="urn:schemas-microsoft-com:vml" Requires="v">
                <p:oleObj spid="_x0000_s5138" name="Equation" r:id="rId8" imgW="2946400" imgH="901700" progId="Equation.DSMT4">
                  <p:embed/>
                </p:oleObj>
              </mc:Choice>
              <mc:Fallback>
                <p:oleObj name="Equation" r:id="rId8" imgW="2946400" imgH="901700" progId="Equation.DSMT4">
                  <p:embed/>
                  <p:pic>
                    <p:nvPicPr>
                      <p:cNvPr id="0" name=""/>
                      <p:cNvPicPr/>
                      <p:nvPr/>
                    </p:nvPicPr>
                    <p:blipFill>
                      <a:blip r:embed="rId9"/>
                      <a:stretch>
                        <a:fillRect/>
                      </a:stretch>
                    </p:blipFill>
                    <p:spPr>
                      <a:xfrm>
                        <a:off x="1708150" y="2891945"/>
                        <a:ext cx="2946400" cy="901700"/>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1683563829"/>
              </p:ext>
            </p:extLst>
          </p:nvPr>
        </p:nvGraphicFramePr>
        <p:xfrm>
          <a:off x="1708150" y="4451582"/>
          <a:ext cx="1651000" cy="279400"/>
        </p:xfrm>
        <a:graphic>
          <a:graphicData uri="http://schemas.openxmlformats.org/presentationml/2006/ole">
            <mc:AlternateContent xmlns:mc="http://schemas.openxmlformats.org/markup-compatibility/2006">
              <mc:Choice xmlns:v="urn:schemas-microsoft-com:vml" Requires="v">
                <p:oleObj spid="_x0000_s5139" name="Equation" r:id="rId10" imgW="1651000" imgH="279400" progId="Equation.DSMT4">
                  <p:embed/>
                </p:oleObj>
              </mc:Choice>
              <mc:Fallback>
                <p:oleObj name="Equation" r:id="rId10" imgW="1651000" imgH="279400" progId="Equation.DSMT4">
                  <p:embed/>
                  <p:pic>
                    <p:nvPicPr>
                      <p:cNvPr id="0" name=""/>
                      <p:cNvPicPr/>
                      <p:nvPr/>
                    </p:nvPicPr>
                    <p:blipFill>
                      <a:blip r:embed="rId11"/>
                      <a:stretch>
                        <a:fillRect/>
                      </a:stretch>
                    </p:blipFill>
                    <p:spPr>
                      <a:xfrm>
                        <a:off x="1708150" y="4451582"/>
                        <a:ext cx="1651000" cy="279400"/>
                      </a:xfrm>
                      <a:prstGeom prst="rect">
                        <a:avLst/>
                      </a:prstGeom>
                    </p:spPr>
                  </p:pic>
                </p:oleObj>
              </mc:Fallback>
            </mc:AlternateContent>
          </a:graphicData>
        </a:graphic>
      </p:graphicFrame>
    </p:spTree>
    <p:extLst>
      <p:ext uri="{BB962C8B-B14F-4D97-AF65-F5344CB8AC3E}">
        <p14:creationId xmlns:p14="http://schemas.microsoft.com/office/powerpoint/2010/main" val="124273906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additive="base">
                                        <p:cTn id="7" dur="800" fill="hold"/>
                                        <p:tgtEl>
                                          <p:spTgt spid="2">
                                            <p:txEl>
                                              <p:pRg st="1" end="1"/>
                                            </p:txEl>
                                          </p:spTgt>
                                        </p:tgtEl>
                                        <p:attrNameLst>
                                          <p:attrName>ppt_x</p:attrName>
                                        </p:attrNameLst>
                                      </p:cBhvr>
                                      <p:tavLst>
                                        <p:tav tm="0">
                                          <p:val>
                                            <p:strVal val="1+#ppt_w/2"/>
                                          </p:val>
                                        </p:tav>
                                        <p:tav tm="100000">
                                          <p:val>
                                            <p:strVal val="#ppt_x"/>
                                          </p:val>
                                        </p:tav>
                                      </p:tavLst>
                                    </p:anim>
                                    <p:anim calcmode="lin" valueType="num">
                                      <p:cBhvr additive="base">
                                        <p:cTn id="8" dur="8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800" fill="hold"/>
                                        <p:tgtEl>
                                          <p:spTgt spid="6"/>
                                        </p:tgtEl>
                                        <p:attrNameLst>
                                          <p:attrName>ppt_x</p:attrName>
                                        </p:attrNameLst>
                                      </p:cBhvr>
                                      <p:tavLst>
                                        <p:tav tm="0">
                                          <p:val>
                                            <p:strVal val="1+#ppt_w/2"/>
                                          </p:val>
                                        </p:tav>
                                        <p:tav tm="100000">
                                          <p:val>
                                            <p:strVal val="#ppt_x"/>
                                          </p:val>
                                        </p:tav>
                                      </p:tavLst>
                                    </p:anim>
                                    <p:anim calcmode="lin" valueType="num">
                                      <p:cBhvr additive="base">
                                        <p:cTn id="14" dur="8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800" fill="hold"/>
                                        <p:tgtEl>
                                          <p:spTgt spid="8"/>
                                        </p:tgtEl>
                                        <p:attrNameLst>
                                          <p:attrName>ppt_x</p:attrName>
                                        </p:attrNameLst>
                                      </p:cBhvr>
                                      <p:tavLst>
                                        <p:tav tm="0">
                                          <p:val>
                                            <p:strVal val="1+#ppt_w/2"/>
                                          </p:val>
                                        </p:tav>
                                        <p:tav tm="100000">
                                          <p:val>
                                            <p:strVal val="#ppt_x"/>
                                          </p:val>
                                        </p:tav>
                                      </p:tavLst>
                                    </p:anim>
                                    <p:anim calcmode="lin" valueType="num">
                                      <p:cBhvr additive="base">
                                        <p:cTn id="20" dur="8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800" fill="hold"/>
                                        <p:tgtEl>
                                          <p:spTgt spid="5"/>
                                        </p:tgtEl>
                                        <p:attrNameLst>
                                          <p:attrName>ppt_x</p:attrName>
                                        </p:attrNameLst>
                                      </p:cBhvr>
                                      <p:tavLst>
                                        <p:tav tm="0">
                                          <p:val>
                                            <p:strVal val="1+#ppt_w/2"/>
                                          </p:val>
                                        </p:tav>
                                        <p:tav tm="100000">
                                          <p:val>
                                            <p:strVal val="#ppt_x"/>
                                          </p:val>
                                        </p:tav>
                                      </p:tavLst>
                                    </p:anim>
                                    <p:anim calcmode="lin" valueType="num">
                                      <p:cBhvr additive="base">
                                        <p:cTn id="26" dur="8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nodeType="click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800" fill="hold"/>
                                        <p:tgtEl>
                                          <p:spTgt spid="9"/>
                                        </p:tgtEl>
                                        <p:attrNameLst>
                                          <p:attrName>ppt_x</p:attrName>
                                        </p:attrNameLst>
                                      </p:cBhvr>
                                      <p:tavLst>
                                        <p:tav tm="0">
                                          <p:val>
                                            <p:strVal val="1+#ppt_w/2"/>
                                          </p:val>
                                        </p:tav>
                                        <p:tav tm="100000">
                                          <p:val>
                                            <p:strVal val="#ppt_x"/>
                                          </p:val>
                                        </p:tav>
                                      </p:tavLst>
                                    </p:anim>
                                    <p:anim calcmode="lin" valueType="num">
                                      <p:cBhvr additive="base">
                                        <p:cTn id="32" dur="8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pPr marL="800100" lvl="1" indent="-342900" algn="l">
              <a:lnSpc>
                <a:spcPct val="150000"/>
              </a:lnSpc>
              <a:buFont typeface="Arial"/>
              <a:buChar char="•"/>
            </a:pPr>
            <a:r>
              <a:rPr lang="en-US" sz="2400" dirty="0">
                <a:solidFill>
                  <a:srgbClr val="660066"/>
                </a:solidFill>
              </a:rPr>
              <a:t>Substitute 360 minutes into the function </a:t>
            </a:r>
            <a:endParaRPr lang="en-US" sz="2400" dirty="0" smtClean="0">
              <a:solidFill>
                <a:srgbClr val="660066"/>
              </a:solidFill>
            </a:endParaRPr>
          </a:p>
          <a:p>
            <a:pPr lvl="1" algn="l">
              <a:lnSpc>
                <a:spcPct val="150000"/>
              </a:lnSpc>
              <a:spcAft>
                <a:spcPts val="1200"/>
              </a:spcAft>
            </a:pPr>
            <a:r>
              <a:rPr lang="en-US" sz="2400" dirty="0" smtClean="0">
                <a:solidFill>
                  <a:srgbClr val="660066"/>
                </a:solidFill>
              </a:rPr>
              <a:t>						Original function</a:t>
            </a:r>
          </a:p>
          <a:p>
            <a:pPr lvl="1" algn="l">
              <a:lnSpc>
                <a:spcPct val="150000"/>
              </a:lnSpc>
              <a:spcAft>
                <a:spcPts val="1200"/>
              </a:spcAft>
            </a:pPr>
            <a:r>
              <a:rPr lang="en-US" sz="2400" dirty="0">
                <a:solidFill>
                  <a:srgbClr val="660066"/>
                </a:solidFill>
              </a:rPr>
              <a:t>						Substitute </a:t>
            </a:r>
            <a:r>
              <a:rPr lang="en-US" sz="2400" dirty="0" smtClean="0">
                <a:solidFill>
                  <a:srgbClr val="660066"/>
                </a:solidFill>
              </a:rPr>
              <a:t>360 </a:t>
            </a:r>
            <a:r>
              <a:rPr lang="en-US" sz="2400" dirty="0">
                <a:solidFill>
                  <a:srgbClr val="660066"/>
                </a:solidFill>
              </a:rPr>
              <a:t>for </a:t>
            </a:r>
            <a:r>
              <a:rPr lang="en-US" sz="2400" i="1" dirty="0" smtClean="0">
                <a:solidFill>
                  <a:srgbClr val="660066"/>
                </a:solidFill>
              </a:rPr>
              <a:t>x</a:t>
            </a:r>
            <a:r>
              <a:rPr lang="en-US" sz="2400" dirty="0" smtClean="0">
                <a:solidFill>
                  <a:srgbClr val="660066"/>
                </a:solidFill>
              </a:rPr>
              <a:t>.</a:t>
            </a:r>
            <a:endParaRPr lang="en-US" sz="2400" dirty="0">
              <a:solidFill>
                <a:srgbClr val="660066"/>
              </a:solidFill>
            </a:endParaRPr>
          </a:p>
          <a:p>
            <a:pPr lvl="1" algn="l">
              <a:lnSpc>
                <a:spcPct val="150000"/>
              </a:lnSpc>
            </a:pPr>
            <a:r>
              <a:rPr lang="en-US" sz="2400" dirty="0">
                <a:solidFill>
                  <a:srgbClr val="660066"/>
                </a:solidFill>
              </a:rPr>
              <a:t>						Simplify as needed. 	</a:t>
            </a:r>
            <a:endParaRPr lang="en-US" sz="2400" dirty="0" smtClean="0">
              <a:solidFill>
                <a:srgbClr val="660066"/>
              </a:solidFill>
            </a:endParaRPr>
          </a:p>
          <a:p>
            <a:pPr lvl="1" algn="l">
              <a:lnSpc>
                <a:spcPct val="150000"/>
              </a:lnSpc>
            </a:pPr>
            <a:endParaRPr lang="en-US" sz="2400" dirty="0">
              <a:solidFill>
                <a:srgbClr val="660066"/>
              </a:solidFill>
            </a:endParaRPr>
          </a:p>
          <a:p>
            <a:pPr lvl="1" algn="l">
              <a:lnSpc>
                <a:spcPct val="150000"/>
              </a:lnSpc>
            </a:pPr>
            <a:endParaRPr lang="en-US" sz="2400" dirty="0" smtClean="0">
              <a:solidFill>
                <a:srgbClr val="660066"/>
              </a:solidFill>
            </a:endParaRPr>
          </a:p>
          <a:p>
            <a:pPr lvl="1" algn="l">
              <a:spcBef>
                <a:spcPts val="0"/>
              </a:spcBef>
            </a:pPr>
            <a:endParaRPr lang="en-US" sz="2400" dirty="0" smtClean="0">
              <a:solidFill>
                <a:srgbClr val="660066"/>
              </a:solidFill>
            </a:endParaRPr>
          </a:p>
          <a:p>
            <a:pPr marL="804672" lvl="1" indent="-347472" algn="l">
              <a:spcBef>
                <a:spcPts val="0"/>
              </a:spcBef>
              <a:buFont typeface="Arial"/>
              <a:buChar char="•"/>
            </a:pPr>
            <a:r>
              <a:rPr lang="en-US" sz="2400" dirty="0">
                <a:solidFill>
                  <a:srgbClr val="660066"/>
                </a:solidFill>
              </a:rPr>
              <a:t>After 6 hours, there will be 262,144 bacteria. </a:t>
            </a:r>
          </a:p>
          <a:p>
            <a:pPr lvl="1" algn="l"/>
            <a:endParaRPr lang="en-US" sz="4000" dirty="0">
              <a:solidFill>
                <a:srgbClr val="660066"/>
              </a:solidFill>
            </a:endParaRPr>
          </a:p>
        </p:txBody>
      </p:sp>
      <p:sp>
        <p:nvSpPr>
          <p:cNvPr id="3" name="Slide Number Placeholder 2"/>
          <p:cNvSpPr>
            <a:spLocks noGrp="1"/>
          </p:cNvSpPr>
          <p:nvPr>
            <p:ph type="sldNum" sz="quarter" idx="11"/>
          </p:nvPr>
        </p:nvSpPr>
        <p:spPr/>
        <p:txBody>
          <a:bodyPr/>
          <a:lstStyle/>
          <a:p>
            <a:pPr>
              <a:defRPr/>
            </a:pPr>
            <a:fld id="{9F1B4337-BFC0-4740-BFA4-D4AB9F70F9C9}" type="slidenum">
              <a:rPr lang="en-US" smtClean="0"/>
              <a:pPr>
                <a:defRPr/>
              </a:pPr>
              <a:t>8</a:t>
            </a:fld>
            <a:endParaRPr lang="en-US" dirty="0"/>
          </a:p>
        </p:txBody>
      </p:sp>
      <p:sp>
        <p:nvSpPr>
          <p:cNvPr id="4" name="Footer Placeholder 3"/>
          <p:cNvSpPr>
            <a:spLocks noGrp="1"/>
          </p:cNvSpPr>
          <p:nvPr>
            <p:ph type="ftr" sz="quarter" idx="13"/>
          </p:nvPr>
        </p:nvSpPr>
        <p:spPr/>
        <p:txBody>
          <a:bodyPr/>
          <a:lstStyle/>
          <a:p>
            <a:pPr>
              <a:defRPr/>
            </a:pPr>
            <a:r>
              <a:rPr lang="en-US" dirty="0" smtClean="0"/>
              <a:t>3.5.3: Comparing Linear to Exponential Functions</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2679160433"/>
              </p:ext>
            </p:extLst>
          </p:nvPr>
        </p:nvGraphicFramePr>
        <p:xfrm>
          <a:off x="1778763" y="1346498"/>
          <a:ext cx="1524000" cy="635000"/>
        </p:xfrm>
        <a:graphic>
          <a:graphicData uri="http://schemas.openxmlformats.org/presentationml/2006/ole">
            <mc:AlternateContent xmlns:mc="http://schemas.openxmlformats.org/markup-compatibility/2006">
              <mc:Choice xmlns:v="urn:schemas-microsoft-com:vml" Requires="v">
                <p:oleObj spid="_x0000_s6165" name="Equation" r:id="rId4" imgW="1524000" imgH="635000" progId="Equation.DSMT4">
                  <p:embed/>
                </p:oleObj>
              </mc:Choice>
              <mc:Fallback>
                <p:oleObj name="Equation" r:id="rId4" imgW="1524000" imgH="635000" progId="Equation.DSMT4">
                  <p:embed/>
                  <p:pic>
                    <p:nvPicPr>
                      <p:cNvPr id="0" name=""/>
                      <p:cNvPicPr/>
                      <p:nvPr/>
                    </p:nvPicPr>
                    <p:blipFill>
                      <a:blip r:embed="rId5"/>
                      <a:stretch>
                        <a:fillRect/>
                      </a:stretch>
                    </p:blipFill>
                    <p:spPr>
                      <a:xfrm>
                        <a:off x="1778763" y="1346498"/>
                        <a:ext cx="1524000" cy="635000"/>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3205374293"/>
              </p:ext>
            </p:extLst>
          </p:nvPr>
        </p:nvGraphicFramePr>
        <p:xfrm>
          <a:off x="1778763" y="2025860"/>
          <a:ext cx="1943100" cy="635000"/>
        </p:xfrm>
        <a:graphic>
          <a:graphicData uri="http://schemas.openxmlformats.org/presentationml/2006/ole">
            <mc:AlternateContent xmlns:mc="http://schemas.openxmlformats.org/markup-compatibility/2006">
              <mc:Choice xmlns:v="urn:schemas-microsoft-com:vml" Requires="v">
                <p:oleObj spid="_x0000_s6166" name="Equation" r:id="rId6" imgW="1943100" imgH="635000" progId="Equation.DSMT4">
                  <p:embed/>
                </p:oleObj>
              </mc:Choice>
              <mc:Fallback>
                <p:oleObj name="Equation" r:id="rId6" imgW="1943100" imgH="635000" progId="Equation.DSMT4">
                  <p:embed/>
                  <p:pic>
                    <p:nvPicPr>
                      <p:cNvPr id="0" name=""/>
                      <p:cNvPicPr/>
                      <p:nvPr/>
                    </p:nvPicPr>
                    <p:blipFill>
                      <a:blip r:embed="rId7"/>
                      <a:stretch>
                        <a:fillRect/>
                      </a:stretch>
                    </p:blipFill>
                    <p:spPr>
                      <a:xfrm>
                        <a:off x="1778763" y="2025860"/>
                        <a:ext cx="1943100" cy="635000"/>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1344531555"/>
              </p:ext>
            </p:extLst>
          </p:nvPr>
        </p:nvGraphicFramePr>
        <p:xfrm>
          <a:off x="1778763" y="2953657"/>
          <a:ext cx="1828800" cy="419100"/>
        </p:xfrm>
        <a:graphic>
          <a:graphicData uri="http://schemas.openxmlformats.org/presentationml/2006/ole">
            <mc:AlternateContent xmlns:mc="http://schemas.openxmlformats.org/markup-compatibility/2006">
              <mc:Choice xmlns:v="urn:schemas-microsoft-com:vml" Requires="v">
                <p:oleObj spid="_x0000_s6167" name="Equation" r:id="rId8" imgW="1828800" imgH="419100" progId="Equation.DSMT4">
                  <p:embed/>
                </p:oleObj>
              </mc:Choice>
              <mc:Fallback>
                <p:oleObj name="Equation" r:id="rId8" imgW="1828800" imgH="419100" progId="Equation.DSMT4">
                  <p:embed/>
                  <p:pic>
                    <p:nvPicPr>
                      <p:cNvPr id="0" name=""/>
                      <p:cNvPicPr/>
                      <p:nvPr/>
                    </p:nvPicPr>
                    <p:blipFill>
                      <a:blip r:embed="rId9"/>
                      <a:stretch>
                        <a:fillRect/>
                      </a:stretch>
                    </p:blipFill>
                    <p:spPr>
                      <a:xfrm>
                        <a:off x="1778763" y="2953657"/>
                        <a:ext cx="1828800" cy="419100"/>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1825159032"/>
              </p:ext>
            </p:extLst>
          </p:nvPr>
        </p:nvGraphicFramePr>
        <p:xfrm>
          <a:off x="1778763" y="3619546"/>
          <a:ext cx="2540000" cy="342900"/>
        </p:xfrm>
        <a:graphic>
          <a:graphicData uri="http://schemas.openxmlformats.org/presentationml/2006/ole">
            <mc:AlternateContent xmlns:mc="http://schemas.openxmlformats.org/markup-compatibility/2006">
              <mc:Choice xmlns:v="urn:schemas-microsoft-com:vml" Requires="v">
                <p:oleObj spid="_x0000_s6168" name="Equation" r:id="rId10" imgW="2540000" imgH="342900" progId="Equation.DSMT4">
                  <p:embed/>
                </p:oleObj>
              </mc:Choice>
              <mc:Fallback>
                <p:oleObj name="Equation" r:id="rId10" imgW="2540000" imgH="342900" progId="Equation.DSMT4">
                  <p:embed/>
                  <p:pic>
                    <p:nvPicPr>
                      <p:cNvPr id="0" name=""/>
                      <p:cNvPicPr/>
                      <p:nvPr/>
                    </p:nvPicPr>
                    <p:blipFill>
                      <a:blip r:embed="rId11"/>
                      <a:stretch>
                        <a:fillRect/>
                      </a:stretch>
                    </p:blipFill>
                    <p:spPr>
                      <a:xfrm>
                        <a:off x="1778763" y="3619546"/>
                        <a:ext cx="2540000" cy="342900"/>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863541500"/>
              </p:ext>
            </p:extLst>
          </p:nvPr>
        </p:nvGraphicFramePr>
        <p:xfrm>
          <a:off x="1778763" y="4168280"/>
          <a:ext cx="2247900" cy="342900"/>
        </p:xfrm>
        <a:graphic>
          <a:graphicData uri="http://schemas.openxmlformats.org/presentationml/2006/ole">
            <mc:AlternateContent xmlns:mc="http://schemas.openxmlformats.org/markup-compatibility/2006">
              <mc:Choice xmlns:v="urn:schemas-microsoft-com:vml" Requires="v">
                <p:oleObj spid="_x0000_s6169" name="Equation" r:id="rId12" imgW="2247900" imgH="342900" progId="Equation.DSMT4">
                  <p:embed/>
                </p:oleObj>
              </mc:Choice>
              <mc:Fallback>
                <p:oleObj name="Equation" r:id="rId12" imgW="2247900" imgH="342900" progId="Equation.DSMT4">
                  <p:embed/>
                  <p:pic>
                    <p:nvPicPr>
                      <p:cNvPr id="0" name=""/>
                      <p:cNvPicPr/>
                      <p:nvPr/>
                    </p:nvPicPr>
                    <p:blipFill>
                      <a:blip r:embed="rId13"/>
                      <a:stretch>
                        <a:fillRect/>
                      </a:stretch>
                    </p:blipFill>
                    <p:spPr>
                      <a:xfrm>
                        <a:off x="1778763" y="4168280"/>
                        <a:ext cx="2247900" cy="342900"/>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2326041600"/>
              </p:ext>
            </p:extLst>
          </p:nvPr>
        </p:nvGraphicFramePr>
        <p:xfrm>
          <a:off x="6939849" y="598137"/>
          <a:ext cx="1600200" cy="635000"/>
        </p:xfrm>
        <a:graphic>
          <a:graphicData uri="http://schemas.openxmlformats.org/presentationml/2006/ole">
            <mc:AlternateContent xmlns:mc="http://schemas.openxmlformats.org/markup-compatibility/2006">
              <mc:Choice xmlns:v="urn:schemas-microsoft-com:vml" Requires="v">
                <p:oleObj spid="_x0000_s6170" name="Equation" r:id="rId14" imgW="1600200" imgH="635000" progId="Equation.DSMT4">
                  <p:embed/>
                </p:oleObj>
              </mc:Choice>
              <mc:Fallback>
                <p:oleObj name="Equation" r:id="rId14" imgW="1600200" imgH="635000" progId="Equation.DSMT4">
                  <p:embed/>
                  <p:pic>
                    <p:nvPicPr>
                      <p:cNvPr id="0" name=""/>
                      <p:cNvPicPr/>
                      <p:nvPr/>
                    </p:nvPicPr>
                    <p:blipFill>
                      <a:blip r:embed="rId15"/>
                      <a:stretch>
                        <a:fillRect/>
                      </a:stretch>
                    </p:blipFill>
                    <p:spPr>
                      <a:xfrm>
                        <a:off x="6939849" y="598137"/>
                        <a:ext cx="1600200" cy="635000"/>
                      </a:xfrm>
                      <a:prstGeom prst="rect">
                        <a:avLst/>
                      </a:prstGeom>
                    </p:spPr>
                  </p:pic>
                </p:oleObj>
              </mc:Fallback>
            </mc:AlternateContent>
          </a:graphicData>
        </a:graphic>
      </p:graphicFrame>
    </p:spTree>
    <p:extLst>
      <p:ext uri="{BB962C8B-B14F-4D97-AF65-F5344CB8AC3E}">
        <p14:creationId xmlns:p14="http://schemas.microsoft.com/office/powerpoint/2010/main" val="289487058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800" fill="hold"/>
                                        <p:tgtEl>
                                          <p:spTgt spid="5"/>
                                        </p:tgtEl>
                                        <p:attrNameLst>
                                          <p:attrName>ppt_x</p:attrName>
                                        </p:attrNameLst>
                                      </p:cBhvr>
                                      <p:tavLst>
                                        <p:tav tm="0">
                                          <p:val>
                                            <p:strVal val="1+#ppt_w/2"/>
                                          </p:val>
                                        </p:tav>
                                        <p:tav tm="100000">
                                          <p:val>
                                            <p:strVal val="#ppt_x"/>
                                          </p:val>
                                        </p:tav>
                                      </p:tavLst>
                                    </p:anim>
                                    <p:anim calcmode="lin" valueType="num">
                                      <p:cBhvr additive="base">
                                        <p:cTn id="8" dur="8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anim calcmode="lin" valueType="num">
                                      <p:cBhvr additive="base">
                                        <p:cTn id="11" dur="800" fill="hold"/>
                                        <p:tgtEl>
                                          <p:spTgt spid="2">
                                            <p:txEl>
                                              <p:pRg st="1" end="1"/>
                                            </p:txEl>
                                          </p:spTgt>
                                        </p:tgtEl>
                                        <p:attrNameLst>
                                          <p:attrName>ppt_x</p:attrName>
                                        </p:attrNameLst>
                                      </p:cBhvr>
                                      <p:tavLst>
                                        <p:tav tm="0">
                                          <p:val>
                                            <p:strVal val="1+#ppt_w/2"/>
                                          </p:val>
                                        </p:tav>
                                        <p:tav tm="100000">
                                          <p:val>
                                            <p:strVal val="#ppt_x"/>
                                          </p:val>
                                        </p:tav>
                                      </p:tavLst>
                                    </p:anim>
                                    <p:anim calcmode="lin" valueType="num">
                                      <p:cBhvr additive="base">
                                        <p:cTn id="12" dur="8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800" fill="hold"/>
                                        <p:tgtEl>
                                          <p:spTgt spid="6"/>
                                        </p:tgtEl>
                                        <p:attrNameLst>
                                          <p:attrName>ppt_x</p:attrName>
                                        </p:attrNameLst>
                                      </p:cBhvr>
                                      <p:tavLst>
                                        <p:tav tm="0">
                                          <p:val>
                                            <p:strVal val="1+#ppt_w/2"/>
                                          </p:val>
                                        </p:tav>
                                        <p:tav tm="100000">
                                          <p:val>
                                            <p:strVal val="#ppt_x"/>
                                          </p:val>
                                        </p:tav>
                                      </p:tavLst>
                                    </p:anim>
                                    <p:anim calcmode="lin" valueType="num">
                                      <p:cBhvr additive="base">
                                        <p:cTn id="18" dur="800" fill="hold"/>
                                        <p:tgtEl>
                                          <p:spTgt spid="6"/>
                                        </p:tgtEl>
                                        <p:attrNameLst>
                                          <p:attrName>ppt_y</p:attrName>
                                        </p:attrNameLst>
                                      </p:cBhvr>
                                      <p:tavLst>
                                        <p:tav tm="0">
                                          <p:val>
                                            <p:strVal val="#ppt_y"/>
                                          </p:val>
                                        </p:tav>
                                        <p:tav tm="100000">
                                          <p:val>
                                            <p:strVal val="#ppt_y"/>
                                          </p:val>
                                        </p:tav>
                                      </p:tavLst>
                                    </p:anim>
                                  </p:childTnLst>
                                </p:cTn>
                              </p:par>
                              <p:par>
                                <p:cTn id="19" presetID="2" presetClass="entr" presetSubtype="2" fill="hold" nodeType="withEffect">
                                  <p:stCondLst>
                                    <p:cond delay="0"/>
                                  </p:stCondLst>
                                  <p:childTnLst>
                                    <p:set>
                                      <p:cBhvr>
                                        <p:cTn id="20" dur="1" fill="hold">
                                          <p:stCondLst>
                                            <p:cond delay="0"/>
                                          </p:stCondLst>
                                        </p:cTn>
                                        <p:tgtEl>
                                          <p:spTgt spid="2">
                                            <p:txEl>
                                              <p:pRg st="2" end="2"/>
                                            </p:txEl>
                                          </p:spTgt>
                                        </p:tgtEl>
                                        <p:attrNameLst>
                                          <p:attrName>style.visibility</p:attrName>
                                        </p:attrNameLst>
                                      </p:cBhvr>
                                      <p:to>
                                        <p:strVal val="visible"/>
                                      </p:to>
                                    </p:set>
                                    <p:anim calcmode="lin" valueType="num">
                                      <p:cBhvr additive="base">
                                        <p:cTn id="21" dur="800" fill="hold"/>
                                        <p:tgtEl>
                                          <p:spTgt spid="2">
                                            <p:txEl>
                                              <p:pRg st="2" end="2"/>
                                            </p:txEl>
                                          </p:spTgt>
                                        </p:tgtEl>
                                        <p:attrNameLst>
                                          <p:attrName>ppt_x</p:attrName>
                                        </p:attrNameLst>
                                      </p:cBhvr>
                                      <p:tavLst>
                                        <p:tav tm="0">
                                          <p:val>
                                            <p:strVal val="1+#ppt_w/2"/>
                                          </p:val>
                                        </p:tav>
                                        <p:tav tm="100000">
                                          <p:val>
                                            <p:strVal val="#ppt_x"/>
                                          </p:val>
                                        </p:tav>
                                      </p:tavLst>
                                    </p:anim>
                                    <p:anim calcmode="lin" valueType="num">
                                      <p:cBhvr additive="base">
                                        <p:cTn id="22" dur="800" fill="hold"/>
                                        <p:tgtEl>
                                          <p:spTgt spid="2">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nodeType="click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800" fill="hold"/>
                                        <p:tgtEl>
                                          <p:spTgt spid="7"/>
                                        </p:tgtEl>
                                        <p:attrNameLst>
                                          <p:attrName>ppt_x</p:attrName>
                                        </p:attrNameLst>
                                      </p:cBhvr>
                                      <p:tavLst>
                                        <p:tav tm="0">
                                          <p:val>
                                            <p:strVal val="1+#ppt_w/2"/>
                                          </p:val>
                                        </p:tav>
                                        <p:tav tm="100000">
                                          <p:val>
                                            <p:strVal val="#ppt_x"/>
                                          </p:val>
                                        </p:tav>
                                      </p:tavLst>
                                    </p:anim>
                                    <p:anim calcmode="lin" valueType="num">
                                      <p:cBhvr additive="base">
                                        <p:cTn id="28" dur="800" fill="hold"/>
                                        <p:tgtEl>
                                          <p:spTgt spid="7"/>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0"/>
                                  </p:stCondLst>
                                  <p:childTnLst>
                                    <p:set>
                                      <p:cBhvr>
                                        <p:cTn id="30" dur="1" fill="hold">
                                          <p:stCondLst>
                                            <p:cond delay="0"/>
                                          </p:stCondLst>
                                        </p:cTn>
                                        <p:tgtEl>
                                          <p:spTgt spid="2">
                                            <p:txEl>
                                              <p:pRg st="3" end="3"/>
                                            </p:txEl>
                                          </p:spTgt>
                                        </p:tgtEl>
                                        <p:attrNameLst>
                                          <p:attrName>style.visibility</p:attrName>
                                        </p:attrNameLst>
                                      </p:cBhvr>
                                      <p:to>
                                        <p:strVal val="visible"/>
                                      </p:to>
                                    </p:set>
                                    <p:anim calcmode="lin" valueType="num">
                                      <p:cBhvr additive="base">
                                        <p:cTn id="31" dur="800" fill="hold"/>
                                        <p:tgtEl>
                                          <p:spTgt spid="2">
                                            <p:txEl>
                                              <p:pRg st="3" end="3"/>
                                            </p:txEl>
                                          </p:spTgt>
                                        </p:tgtEl>
                                        <p:attrNameLst>
                                          <p:attrName>ppt_x</p:attrName>
                                        </p:attrNameLst>
                                      </p:cBhvr>
                                      <p:tavLst>
                                        <p:tav tm="0">
                                          <p:val>
                                            <p:strVal val="1+#ppt_w/2"/>
                                          </p:val>
                                        </p:tav>
                                        <p:tav tm="100000">
                                          <p:val>
                                            <p:strVal val="#ppt_x"/>
                                          </p:val>
                                        </p:tav>
                                      </p:tavLst>
                                    </p:anim>
                                    <p:anim calcmode="lin" valueType="num">
                                      <p:cBhvr additive="base">
                                        <p:cTn id="32" dur="800" fill="hold"/>
                                        <p:tgtEl>
                                          <p:spTgt spid="2">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nodeType="click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additive="base">
                                        <p:cTn id="37" dur="800" fill="hold"/>
                                        <p:tgtEl>
                                          <p:spTgt spid="8"/>
                                        </p:tgtEl>
                                        <p:attrNameLst>
                                          <p:attrName>ppt_x</p:attrName>
                                        </p:attrNameLst>
                                      </p:cBhvr>
                                      <p:tavLst>
                                        <p:tav tm="0">
                                          <p:val>
                                            <p:strVal val="1+#ppt_w/2"/>
                                          </p:val>
                                        </p:tav>
                                        <p:tav tm="100000">
                                          <p:val>
                                            <p:strVal val="#ppt_x"/>
                                          </p:val>
                                        </p:tav>
                                      </p:tavLst>
                                    </p:anim>
                                    <p:anim calcmode="lin" valueType="num">
                                      <p:cBhvr additive="base">
                                        <p:cTn id="38" dur="8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nodeType="click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additive="base">
                                        <p:cTn id="43" dur="800" fill="hold"/>
                                        <p:tgtEl>
                                          <p:spTgt spid="9"/>
                                        </p:tgtEl>
                                        <p:attrNameLst>
                                          <p:attrName>ppt_x</p:attrName>
                                        </p:attrNameLst>
                                      </p:cBhvr>
                                      <p:tavLst>
                                        <p:tav tm="0">
                                          <p:val>
                                            <p:strVal val="1+#ppt_w/2"/>
                                          </p:val>
                                        </p:tav>
                                        <p:tav tm="100000">
                                          <p:val>
                                            <p:strVal val="#ppt_x"/>
                                          </p:val>
                                        </p:tav>
                                      </p:tavLst>
                                    </p:anim>
                                    <p:anim calcmode="lin" valueType="num">
                                      <p:cBhvr additive="base">
                                        <p:cTn id="44" dur="8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2" fill="hold" nodeType="clickEffect">
                                  <p:stCondLst>
                                    <p:cond delay="0"/>
                                  </p:stCondLst>
                                  <p:childTnLst>
                                    <p:set>
                                      <p:cBhvr>
                                        <p:cTn id="48" dur="1" fill="hold">
                                          <p:stCondLst>
                                            <p:cond delay="0"/>
                                          </p:stCondLst>
                                        </p:cTn>
                                        <p:tgtEl>
                                          <p:spTgt spid="2">
                                            <p:txEl>
                                              <p:pRg st="7" end="7"/>
                                            </p:txEl>
                                          </p:spTgt>
                                        </p:tgtEl>
                                        <p:attrNameLst>
                                          <p:attrName>style.visibility</p:attrName>
                                        </p:attrNameLst>
                                      </p:cBhvr>
                                      <p:to>
                                        <p:strVal val="visible"/>
                                      </p:to>
                                    </p:set>
                                    <p:anim calcmode="lin" valueType="num">
                                      <p:cBhvr additive="base">
                                        <p:cTn id="49" dur="800" fill="hold"/>
                                        <p:tgtEl>
                                          <p:spTgt spid="2">
                                            <p:txEl>
                                              <p:pRg st="7" end="7"/>
                                            </p:txEl>
                                          </p:spTgt>
                                        </p:tgtEl>
                                        <p:attrNameLst>
                                          <p:attrName>ppt_x</p:attrName>
                                        </p:attrNameLst>
                                      </p:cBhvr>
                                      <p:tavLst>
                                        <p:tav tm="0">
                                          <p:val>
                                            <p:strVal val="1+#ppt_w/2"/>
                                          </p:val>
                                        </p:tav>
                                        <p:tav tm="100000">
                                          <p:val>
                                            <p:strVal val="#ppt_x"/>
                                          </p:val>
                                        </p:tav>
                                      </p:tavLst>
                                    </p:anim>
                                    <p:anim calcmode="lin" valueType="num">
                                      <p:cBhvr additive="base">
                                        <p:cTn id="50" dur="800" fill="hold"/>
                                        <p:tgtEl>
                                          <p:spTgt spid="2">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Coordinate Algebra WarmUp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Coordinate Algebra WarmUp TEMPLATE.potx</Template>
  <TotalTime>1071</TotalTime>
  <Words>433</Words>
  <Application>Microsoft Macintosh PowerPoint</Application>
  <PresentationFormat>On-screen Show (4:3)</PresentationFormat>
  <Paragraphs>73</Paragraphs>
  <Slides>8</Slides>
  <Notes>8</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8</vt:i4>
      </vt:variant>
    </vt:vector>
  </HeadingPairs>
  <TitlesOfParts>
    <vt:vector size="10" baseType="lpstr">
      <vt:lpstr>Coordinate Algebra WarmUp TEMPLATE</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Walch Education</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Walch Education</dc:creator>
  <cp:keywords/>
  <dc:description/>
  <cp:lastModifiedBy>Walch Education</cp:lastModifiedBy>
  <cp:revision>99</cp:revision>
  <dcterms:created xsi:type="dcterms:W3CDTF">2012-02-22T19:14:19Z</dcterms:created>
  <dcterms:modified xsi:type="dcterms:W3CDTF">2012-06-05T19:20:30Z</dcterms:modified>
  <cp:category/>
</cp:coreProperties>
</file>