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8" r:id="rId3"/>
    <p:sldId id="391" r:id="rId4"/>
    <p:sldId id="410" r:id="rId5"/>
    <p:sldId id="290" r:id="rId6"/>
    <p:sldId id="294" r:id="rId7"/>
    <p:sldId id="295" r:id="rId8"/>
    <p:sldId id="411" r:id="rId9"/>
    <p:sldId id="382" r:id="rId10"/>
    <p:sldId id="428" r:id="rId11"/>
    <p:sldId id="427" r:id="rId12"/>
    <p:sldId id="368" r:id="rId13"/>
    <p:sldId id="429" r:id="rId14"/>
    <p:sldId id="430" r:id="rId15"/>
    <p:sldId id="431" r:id="rId16"/>
    <p:sldId id="432" r:id="rId17"/>
    <p:sldId id="433" r:id="rId18"/>
    <p:sldId id="434" r:id="rId19"/>
    <p:sldId id="435" r:id="rId2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60"/>
  </p:normalViewPr>
  <p:slideViewPr>
    <p:cSldViewPr snapToGrid="0" snapToObjects="1" showGuides="1">
      <p:cViewPr varScale="1">
        <p:scale>
          <a:sx n="91" d="100"/>
          <a:sy n="91" d="100"/>
        </p:scale>
        <p:origin x="-120" y="-112"/>
      </p:cViewPr>
      <p:guideLst>
        <p:guide orient="horz" pos="3159"/>
        <p:guide pos="275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Relationship Id="rId2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D5EDD0BC-854B-5546-A8FF-AF6B249B6AF5}" type="datetimeFigureOut">
              <a:rPr lang="en-US">
                <a:latin typeface="Arial"/>
                <a:ea typeface="Arial"/>
                <a:cs typeface="Arial"/>
              </a:rPr>
              <a:pPr>
                <a:defRPr/>
              </a:pPr>
              <a:t>6/5/12</a:t>
            </a:fld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892397C2-5B49-104A-B1D7-DDE182C52C34}" type="slidenum">
              <a:rPr lang="en-US">
                <a:latin typeface="Arial"/>
                <a:ea typeface="Arial"/>
                <a:cs typeface="Arial"/>
              </a:rPr>
              <a:pPr>
                <a:defRPr/>
              </a:pPr>
              <a:t>‹#›</a:t>
            </a:fld>
            <a:endParaRPr lang="en-US" dirty="0"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74672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fld id="{B485999A-F397-D44F-A9CA-C8E36A937B72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2642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2D5D9F8-D567-244F-880C-4BB4785F1C4C}" type="slidenum">
              <a:rPr lang="en-US" sz="1200">
                <a:latin typeface="Arial"/>
                <a:ea typeface="Arial"/>
                <a:cs typeface="Arial"/>
              </a:rPr>
              <a:pPr eaLnBrk="1" hangingPunct="1"/>
              <a:t>1</a:t>
            </a:fld>
            <a:endParaRPr lang="en-US" sz="1200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/CAU3L5S3CompLinExpo1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512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smtClean="0"/>
              <a:t>/CAU3L5S3CompLinExpo2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878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15283" y="6246670"/>
            <a:ext cx="5567837" cy="264965"/>
          </a:xfrm>
        </p:spPr>
        <p:txBody>
          <a:bodyPr/>
          <a:lstStyle>
            <a:lvl1pPr algn="l">
              <a:defRPr sz="1600">
                <a:solidFill>
                  <a:srgbClr val="FF000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86218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E7ABF-EB05-234A-8498-9185976664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147877"/>
      </p:ext>
    </p:extLst>
  </p:cSld>
  <p:clrMapOvr>
    <a:masterClrMapping/>
  </p:clrMapOvr>
  <p:transition xmlns:p14="http://schemas.microsoft.com/office/powerpoint/2010/main"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6E963-ACDC-744B-86C2-FFCE733D19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037113"/>
      </p:ext>
    </p:extLst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C0496-8925-9B49-9A36-2AB75C5B6B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7652"/>
      </p:ext>
    </p:extLst>
  </p:cSld>
  <p:clrMapOvr>
    <a:masterClrMapping/>
  </p:clrMapOvr>
  <p:transition xmlns:p14="http://schemas.microsoft.com/office/powerpoint/2010/main"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D554C-E08A-124E-968F-066B418B9B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07087"/>
      </p:ext>
    </p:extLst>
  </p:cSld>
  <p:clrMapOvr>
    <a:masterClrMapping/>
  </p:clrMapOvr>
  <p:transition xmlns:p14="http://schemas.microsoft.com/office/powerpoint/2010/main"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05915-779A-F84F-8270-F51C7E0824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242066"/>
      </p:ext>
    </p:extLst>
  </p:cSld>
  <p:clrMapOvr>
    <a:masterClrMapping/>
  </p:clrMapOvr>
  <p:transition xmlns:p14="http://schemas.microsoft.com/office/powerpoint/2010/main"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51A5C-C537-5E42-89C8-8618689A1B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74556"/>
      </p:ext>
    </p:extLst>
  </p:cSld>
  <p:clrMapOvr>
    <a:masterClrMapping/>
  </p:clrMapOvr>
  <p:transition xmlns:p14="http://schemas.microsoft.com/office/powerpoint/2010/main"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4FE27-A5F0-4149-82C0-F615F6C49B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812631"/>
      </p:ext>
    </p:extLst>
  </p:cSld>
  <p:clrMapOvr>
    <a:masterClrMapping/>
  </p:clrMapOvr>
  <p:transition xmlns:p14="http://schemas.microsoft.com/office/powerpoint/2010/main"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837AB-05C7-D840-8202-554EAFDF83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794557"/>
      </p:ext>
    </p:extLst>
  </p:cSld>
  <p:clrMapOvr>
    <a:masterClrMapping/>
  </p:clrMapOvr>
  <p:transition xmlns:p14="http://schemas.microsoft.com/office/powerpoint/2010/main"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1F648-7553-1544-915A-A9E1DE8B2D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58428"/>
      </p:ext>
    </p:extLst>
  </p:cSld>
  <p:clrMapOvr>
    <a:masterClrMapping/>
  </p:clrMapOvr>
  <p:transition xmlns:p14="http://schemas.microsoft.com/office/powerpoint/2010/main"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F453E-5832-004C-88FD-D188459EB6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589039"/>
      </p:ext>
    </p:extLst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1B293FF8-CD88-C24E-B901-491EE6C88A2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Arial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Arial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Arial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Arial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Arial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400" kern="1200">
          <a:solidFill>
            <a:schemeClr val="tx1"/>
          </a:solidFill>
          <a:latin typeface="Arial"/>
          <a:ea typeface="Arial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6.bin"/><Relationship Id="rId12" Type="http://schemas.openxmlformats.org/officeDocument/2006/relationships/oleObject" Target="../embeddings/oleObject7.bin"/><Relationship Id="rId13" Type="http://schemas.openxmlformats.org/officeDocument/2006/relationships/oleObject" Target="../embeddings/oleObject8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2.emf"/><Relationship Id="rId6" Type="http://schemas.openxmlformats.org/officeDocument/2006/relationships/oleObject" Target="../embeddings/oleObject2.bin"/><Relationship Id="rId7" Type="http://schemas.openxmlformats.org/officeDocument/2006/relationships/oleObject" Target="../embeddings/oleObject3.bin"/><Relationship Id="rId8" Type="http://schemas.openxmlformats.org/officeDocument/2006/relationships/oleObject" Target="../embeddings/oleObject4.bin"/><Relationship Id="rId9" Type="http://schemas.openxmlformats.org/officeDocument/2006/relationships/image" Target="../media/image3.emf"/><Relationship Id="rId10" Type="http://schemas.openxmlformats.org/officeDocument/2006/relationships/oleObject" Target="../embeddings/oleObject5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3L5S3CompLinExpo1" TargetMode="External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3L5S3CompLinExpo2" TargetMode="External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4.emf"/><Relationship Id="rId5" Type="http://schemas.openxmlformats.org/officeDocument/2006/relationships/oleObject" Target="../embeddings/oleObject10.bin"/><Relationship Id="rId6" Type="http://schemas.openxmlformats.org/officeDocument/2006/relationships/oleObject" Target="../embeddings/oleObject11.bin"/><Relationship Id="rId7" Type="http://schemas.openxmlformats.org/officeDocument/2006/relationships/oleObject" Target="../embeddings/oleObject12.bin"/><Relationship Id="rId8" Type="http://schemas.openxmlformats.org/officeDocument/2006/relationships/oleObject" Target="../embeddings/oleObject13.bin"/><Relationship Id="rId9" Type="http://schemas.openxmlformats.org/officeDocument/2006/relationships/oleObject" Target="../embeddings/oleObject14.bin"/><Relationship Id="rId10" Type="http://schemas.openxmlformats.org/officeDocument/2006/relationships/oleObject" Target="../embeddings/oleObject15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4" Type="http://schemas.openxmlformats.org/officeDocument/2006/relationships/image" Target="../media/image5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4" Type="http://schemas.openxmlformats.org/officeDocument/2006/relationships/image" Target="../media/image5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4" Type="http://schemas.openxmlformats.org/officeDocument/2006/relationships/image" Target="../media/image6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49" y="595582"/>
            <a:ext cx="7821931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Introduction</a:t>
            </a:r>
            <a:endParaRPr lang="en-US" sz="2800" b="1" dirty="0">
              <a:ea typeface="+mn-ea"/>
            </a:endParaRPr>
          </a:p>
          <a:p>
            <a:r>
              <a:rPr lang="en-US" dirty="0"/>
              <a:t>In previous lessons, linear functions were compared to linear functions and exponential functions to exponential. In this lesson, the properties of linear functions will be compared to properties of exponential functions.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0A64BF-F1FF-FE46-8566-4B9C9A787A7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3.5.3: Comparing Linear to Exponential Functions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7593580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32" name="Equation" r:id="rId4" imgW="190500" imgH="330200" progId="Equation.DSMT4">
                  <p:embed/>
                </p:oleObj>
              </mc:Choice>
              <mc:Fallback>
                <p:oleObj name="Equation" r:id="rId4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0187668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33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5772339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34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275205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35" name="Equation" r:id="rId8" imgW="190500" imgH="330200" progId="Equation.DSMT4">
                  <p:embed/>
                </p:oleObj>
              </mc:Choice>
              <mc:Fallback>
                <p:oleObj name="Equation" r:id="rId8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588916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36" name="Equation" r:id="rId10" imgW="190500" imgH="330200" progId="Equation.DSMT4">
                  <p:embed/>
                </p:oleObj>
              </mc:Choice>
              <mc:Fallback>
                <p:oleObj name="Equation" r:id="rId10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1805600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37" name="Equation" r:id="rId11" imgW="190500" imgH="330200" progId="Equation.DSMT4">
                  <p:embed/>
                </p:oleObj>
              </mc:Choice>
              <mc:Fallback>
                <p:oleObj name="Equation" r:id="rId11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3830663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38" name="Equation" r:id="rId12" imgW="190500" imgH="330200" progId="Equation.DSMT4">
                  <p:embed/>
                </p:oleObj>
              </mc:Choice>
              <mc:Fallback>
                <p:oleObj name="Equation" r:id="rId12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296189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39" name="Equation" r:id="rId13" imgW="190500" imgH="330200" progId="Equation.DSMT4">
                  <p:embed/>
                </p:oleObj>
              </mc:Choice>
              <mc:Fallback>
                <p:oleObj name="Equation" r:id="rId1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2" t="5536" r="3548" b="5719"/>
          <a:stretch/>
        </p:blipFill>
        <p:spPr>
          <a:xfrm>
            <a:off x="1361619" y="1270000"/>
            <a:ext cx="6420762" cy="429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00938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57784">
              <a:buFont typeface="+mj-lt"/>
              <a:buAutoNum type="arabicPeriod" startAt="4"/>
            </a:pPr>
            <a:r>
              <a:rPr lang="en-US" sz="2800" b="1" dirty="0">
                <a:solidFill>
                  <a:srgbClr val="660066"/>
                </a:solidFill>
              </a:rPr>
              <a:t>Identify the approximate point where </a:t>
            </a:r>
            <a:r>
              <a:rPr lang="en-US" sz="2800" b="1" i="1" dirty="0">
                <a:solidFill>
                  <a:srgbClr val="660066"/>
                </a:solidFill>
              </a:rPr>
              <a:t>f</a:t>
            </a:r>
            <a:r>
              <a:rPr lang="en-US" sz="2800" b="1" dirty="0">
                <a:solidFill>
                  <a:srgbClr val="660066"/>
                </a:solidFill>
              </a:rPr>
              <a:t>(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) is greater than </a:t>
            </a:r>
            <a:r>
              <a:rPr lang="en-US" sz="2800" b="1" i="1" dirty="0">
                <a:solidFill>
                  <a:srgbClr val="660066"/>
                </a:solidFill>
              </a:rPr>
              <a:t>g</a:t>
            </a:r>
            <a:r>
              <a:rPr lang="en-US" sz="2800" b="1" dirty="0">
                <a:solidFill>
                  <a:srgbClr val="660066"/>
                </a:solidFill>
              </a:rPr>
              <a:t>(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).</a:t>
            </a:r>
          </a:p>
          <a:p>
            <a:pPr marL="512064"/>
            <a:r>
              <a:rPr lang="en-US" dirty="0"/>
              <a:t>It can be seen from the graph that both functions are equal where </a:t>
            </a:r>
            <a:r>
              <a:rPr lang="en-US" i="1" dirty="0" smtClean="0"/>
              <a:t>x</a:t>
            </a:r>
            <a:r>
              <a:rPr lang="en-US" dirty="0" smtClean="0"/>
              <a:t> </a:t>
            </a:r>
            <a:r>
              <a:rPr lang="en-US" dirty="0"/>
              <a:t>is approximately equal to 28. When </a:t>
            </a:r>
            <a:r>
              <a:rPr lang="en-US" i="1" dirty="0"/>
              <a:t>x</a:t>
            </a:r>
            <a:r>
              <a:rPr lang="en-US" dirty="0"/>
              <a:t> is greater than 28,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</a:t>
            </a:r>
            <a:r>
              <a:rPr lang="en-US" dirty="0" smtClean="0"/>
              <a:t>is greater </a:t>
            </a:r>
            <a:r>
              <a:rPr lang="en-US" dirty="0"/>
              <a:t>than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).</a:t>
            </a:r>
          </a:p>
          <a:p>
            <a:pPr lvl="1" algn="l"/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Arial"/>
                <a:ea typeface="Arial"/>
                <a:cs typeface="Arial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977912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 dirty="0"/>
          </a:p>
        </p:txBody>
      </p:sp>
      <p:sp>
        <p:nvSpPr>
          <p:cNvPr id="5" name="Subtitle 1"/>
          <p:cNvSpPr txBox="1">
            <a:spLocks/>
          </p:cNvSpPr>
          <p:nvPr/>
        </p:nvSpPr>
        <p:spPr bwMode="auto">
          <a:xfrm>
            <a:off x="641350" y="629790"/>
            <a:ext cx="7854950" cy="5009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ea typeface="Arial"/>
              </a:rPr>
              <a:t>Guided Practice: </a:t>
            </a:r>
            <a:r>
              <a:rPr lang="en-US" sz="2800" b="1" dirty="0" smtClean="0">
                <a:solidFill>
                  <a:srgbClr val="000090"/>
                </a:solidFill>
                <a:ea typeface="Arial"/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  <a:ea typeface="Arial"/>
              </a:rPr>
              <a:t>continued</a:t>
            </a:r>
            <a:endParaRPr lang="en-US" sz="2800" b="1" dirty="0" smtClean="0">
              <a:solidFill>
                <a:srgbClr val="000090"/>
              </a:solidFill>
              <a:ea typeface="Arial"/>
            </a:endParaRPr>
          </a:p>
          <a:p>
            <a:endParaRPr lang="en-US" dirty="0" smtClean="0">
              <a:ea typeface="Arial"/>
            </a:endParaRPr>
          </a:p>
          <a:p>
            <a:endParaRPr lang="en-US" dirty="0">
              <a:ea typeface="Arial"/>
            </a:endParaRPr>
          </a:p>
        </p:txBody>
      </p:sp>
      <p:pic>
        <p:nvPicPr>
          <p:cNvPr id="6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1"/>
          <p:cNvSpPr txBox="1">
            <a:spLocks/>
          </p:cNvSpPr>
          <p:nvPr/>
        </p:nvSpPr>
        <p:spPr>
          <a:xfrm>
            <a:off x="8297863" y="5497513"/>
            <a:ext cx="728662" cy="2825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defTabSz="457200" rtl="0" fontAlgn="auto">
              <a:spcBef>
                <a:spcPts val="0"/>
              </a:spcBef>
              <a:spcAft>
                <a:spcPts val="0"/>
              </a:spcAft>
              <a:defRPr sz="1800" b="1" i="0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1003524" y="6221014"/>
            <a:ext cx="5530850" cy="26496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ea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849504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00252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</a:t>
            </a:r>
            <a:endParaRPr lang="en-US" sz="1100" b="1" dirty="0">
              <a:solidFill>
                <a:srgbClr val="558ED5"/>
              </a:solidFill>
            </a:endParaRPr>
          </a:p>
          <a:p>
            <a:r>
              <a:rPr lang="en-US" dirty="0"/>
              <a:t>Lena has been offered a job with two salary options. The first option is modeled by the function </a:t>
            </a:r>
            <a:br>
              <a:rPr lang="en-US" dirty="0"/>
            </a:b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500</a:t>
            </a:r>
            <a:r>
              <a:rPr lang="en-US" i="1" dirty="0"/>
              <a:t>x</a:t>
            </a:r>
            <a:r>
              <a:rPr lang="en-US" dirty="0"/>
              <a:t> + 31,000, where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is her salary in dollars after </a:t>
            </a:r>
            <a:r>
              <a:rPr lang="en-US" i="1" dirty="0"/>
              <a:t>x</a:t>
            </a:r>
            <a:r>
              <a:rPr lang="en-US" dirty="0"/>
              <a:t> years. The second option is represented by the function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29,000(1.04) </a:t>
            </a:r>
            <a:r>
              <a:rPr lang="en-US" i="1" baseline="30000" dirty="0"/>
              <a:t>x</a:t>
            </a:r>
            <a:r>
              <a:rPr lang="en-US" dirty="0"/>
              <a:t>, where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is her salary in dollars after </a:t>
            </a:r>
            <a:r>
              <a:rPr lang="en-US" i="1" dirty="0"/>
              <a:t>x</a:t>
            </a:r>
            <a:r>
              <a:rPr lang="en-US" dirty="0"/>
              <a:t> years. If Lena is hoping to keep this position for at least 5 years, which salary option should she choose? Support your answer with a graph.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98F616-E243-784C-ADDB-FC1FAF54274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3112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31577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2064" indent="-557784">
              <a:buFont typeface="+mj-lt"/>
              <a:buAutoNum type="arabicPeriod"/>
            </a:pPr>
            <a:r>
              <a:rPr lang="en-US" sz="2800" b="1" dirty="0">
                <a:solidFill>
                  <a:srgbClr val="660066"/>
                </a:solidFill>
              </a:rPr>
              <a:t>Make a general observation. </a:t>
            </a:r>
            <a:r>
              <a:rPr lang="en-US" sz="2800" b="1" dirty="0" smtClean="0">
                <a:solidFill>
                  <a:srgbClr val="660066"/>
                </a:solidFill>
              </a:rPr>
              <a:t> </a:t>
            </a:r>
          </a:p>
          <a:p>
            <a:pPr marL="512064">
              <a:spcAft>
                <a:spcPts val="0"/>
              </a:spcAft>
            </a:pPr>
            <a:r>
              <a:rPr lang="en-US" i="1" dirty="0" smtClean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500</a:t>
            </a:r>
            <a:r>
              <a:rPr lang="en-US" i="1" dirty="0"/>
              <a:t>x</a:t>
            </a:r>
            <a:r>
              <a:rPr lang="en-US" dirty="0"/>
              <a:t> + 31,000 is a linear function of the form </a:t>
            </a:r>
            <a:endParaRPr lang="en-US" dirty="0" smtClean="0"/>
          </a:p>
          <a:p>
            <a:pPr marL="512064">
              <a:spcBef>
                <a:spcPts val="0"/>
              </a:spcBef>
              <a:spcAft>
                <a:spcPts val="1200"/>
              </a:spcAft>
            </a:pPr>
            <a:r>
              <a:rPr lang="en-US" i="1" dirty="0" smtClean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</a:t>
            </a:r>
            <a:r>
              <a:rPr lang="en-US" i="1" dirty="0"/>
              <a:t>mx</a:t>
            </a:r>
            <a:r>
              <a:rPr lang="en-US" dirty="0"/>
              <a:t> + </a:t>
            </a:r>
            <a:r>
              <a:rPr lang="en-US" i="1" dirty="0"/>
              <a:t>b</a:t>
            </a:r>
            <a:r>
              <a:rPr lang="en-US" dirty="0"/>
              <a:t>. </a:t>
            </a:r>
          </a:p>
          <a:p>
            <a:pPr marL="512064">
              <a:spcAft>
                <a:spcPts val="1200"/>
              </a:spcAft>
            </a:pPr>
            <a:r>
              <a:rPr lang="en-US" dirty="0"/>
              <a:t>The variable </a:t>
            </a:r>
            <a:r>
              <a:rPr lang="en-US" i="1" dirty="0"/>
              <a:t>x</a:t>
            </a:r>
            <a:r>
              <a:rPr lang="en-US" dirty="0"/>
              <a:t> is multiplied by the coefficient 500 and added to the constant 31,000. </a:t>
            </a:r>
          </a:p>
          <a:p>
            <a:pPr marL="512064">
              <a:spcAft>
                <a:spcPts val="1200"/>
              </a:spcAft>
            </a:pP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29,000(1.04) </a:t>
            </a:r>
            <a:r>
              <a:rPr lang="en-US" i="1" baseline="30000" dirty="0"/>
              <a:t>x</a:t>
            </a:r>
            <a:r>
              <a:rPr lang="en-US" dirty="0"/>
              <a:t> is an exponential function of the form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</a:t>
            </a:r>
            <a:r>
              <a:rPr lang="en-US" i="1" dirty="0" err="1"/>
              <a:t>ab</a:t>
            </a:r>
            <a:r>
              <a:rPr lang="en-US" baseline="30000" dirty="0"/>
              <a:t> </a:t>
            </a:r>
            <a:r>
              <a:rPr lang="en-US" i="1" baseline="30000" dirty="0"/>
              <a:t>x</a:t>
            </a:r>
            <a:r>
              <a:rPr lang="en-US" dirty="0"/>
              <a:t>. </a:t>
            </a:r>
          </a:p>
          <a:p>
            <a:pPr marL="512064">
              <a:spcAft>
                <a:spcPts val="1200"/>
              </a:spcAft>
            </a:pPr>
            <a:r>
              <a:rPr lang="en-US" dirty="0"/>
              <a:t>The variable </a:t>
            </a:r>
            <a:r>
              <a:rPr lang="en-US" i="1" dirty="0"/>
              <a:t>x</a:t>
            </a:r>
            <a:r>
              <a:rPr lang="en-US" dirty="0"/>
              <a:t> is the exponent.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00477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31577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2064"/>
            <a:r>
              <a:rPr lang="en-US" dirty="0" smtClean="0"/>
              <a:t>Create </a:t>
            </a:r>
            <a:r>
              <a:rPr lang="en-US" dirty="0"/>
              <a:t>a table of </a:t>
            </a:r>
            <a:r>
              <a:rPr lang="en-US" dirty="0" smtClean="0"/>
              <a:t>values.</a:t>
            </a:r>
          </a:p>
          <a:p>
            <a:pPr marL="512064"/>
            <a:r>
              <a:rPr lang="en-US" dirty="0" smtClean="0"/>
              <a:t>Substitute </a:t>
            </a:r>
            <a:r>
              <a:rPr lang="en-US" dirty="0"/>
              <a:t>values for</a:t>
            </a:r>
            <a:r>
              <a:rPr lang="en-US" i="1" dirty="0"/>
              <a:t> x</a:t>
            </a:r>
            <a:r>
              <a:rPr lang="en-US" dirty="0"/>
              <a:t> into each function. </a:t>
            </a:r>
          </a:p>
          <a:p>
            <a:pPr lvl="1" algn="l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244101"/>
              </p:ext>
            </p:extLst>
          </p:nvPr>
        </p:nvGraphicFramePr>
        <p:xfrm>
          <a:off x="1378589" y="2362465"/>
          <a:ext cx="3108960" cy="31150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54480"/>
                <a:gridCol w="1554480"/>
              </a:tblGrid>
              <a:tr h="829070"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f</a:t>
                      </a:r>
                      <a:r>
                        <a:rPr lang="fr-FR" sz="24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(</a:t>
                      </a:r>
                      <a:r>
                        <a:rPr lang="fr-FR" sz="24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fr-FR" sz="24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 = 500</a:t>
                      </a:r>
                      <a:r>
                        <a:rPr lang="fr-FR" sz="24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 </a:t>
                      </a:r>
                      <a:r>
                        <a:rPr lang="fr-FR" sz="24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+ 31,000 </a:t>
                      </a:r>
                      <a:endParaRPr lang="en-US" sz="2400" b="1" baseline="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f</a:t>
                      </a:r>
                      <a:r>
                        <a:rPr lang="fr-FR" sz="24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(</a:t>
                      </a:r>
                      <a:r>
                        <a:rPr lang="fr-FR" sz="24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fr-FR" sz="24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31,000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32,000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33,000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6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34,000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9836885"/>
              </p:ext>
            </p:extLst>
          </p:nvPr>
        </p:nvGraphicFramePr>
        <p:xfrm>
          <a:off x="4703775" y="2362465"/>
          <a:ext cx="3108960" cy="31042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54480"/>
                <a:gridCol w="1554480"/>
              </a:tblGrid>
              <a:tr h="818214"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24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g</a:t>
                      </a:r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 </a:t>
                      </a:r>
                      <a:r>
                        <a:rPr lang="en-US" sz="24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(</a:t>
                      </a:r>
                      <a:r>
                        <a:rPr lang="en-US" sz="24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24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 = 29,000(1.04)</a:t>
                      </a:r>
                      <a:r>
                        <a:rPr lang="en-US" sz="2400" b="1" i="1" u="none" strike="noStrike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g</a:t>
                      </a:r>
                      <a:r>
                        <a:rPr lang="fr-FR" sz="24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(</a:t>
                      </a:r>
                      <a:r>
                        <a:rPr lang="fr-FR" sz="24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fr-FR" sz="24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29,000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31,366.40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33,925.90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6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36,694.25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411368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57784">
              <a:buFont typeface="+mj-lt"/>
              <a:buAutoNum type="arabicPeriod" startAt="2"/>
            </a:pPr>
            <a:r>
              <a:rPr lang="en-US" sz="2800" b="1" dirty="0">
                <a:solidFill>
                  <a:srgbClr val="660066"/>
                </a:solidFill>
              </a:rPr>
              <a:t>Graph both functions </a:t>
            </a:r>
            <a:r>
              <a:rPr lang="en-US" sz="2800" b="1" dirty="0" smtClean="0">
                <a:solidFill>
                  <a:srgbClr val="660066"/>
                </a:solidFill>
              </a:rPr>
              <a:t>on </a:t>
            </a:r>
            <a:r>
              <a:rPr lang="en-US" sz="2800" b="1" dirty="0">
                <a:solidFill>
                  <a:srgbClr val="660066"/>
                </a:solidFill>
              </a:rPr>
              <a:t>the same coordinate plane.</a:t>
            </a:r>
          </a:p>
          <a:p>
            <a:pPr marL="512064"/>
            <a:r>
              <a:rPr lang="en-US" dirty="0"/>
              <a:t>Use the tables of values created in order to plot both functions.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77377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751689" y="1295392"/>
            <a:ext cx="3640622" cy="4343408"/>
            <a:chOff x="2683978" y="1295392"/>
            <a:chExt cx="3640622" cy="434340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06" t="4142" r="4911" b="4319"/>
            <a:stretch/>
          </p:blipFill>
          <p:spPr>
            <a:xfrm>
              <a:off x="2962656" y="1295394"/>
              <a:ext cx="3361944" cy="4081668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 rot="16200000">
              <a:off x="773948" y="3205422"/>
              <a:ext cx="408166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Yearly salary (in thousands of dollars)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973782" y="5377062"/>
              <a:ext cx="3350817" cy="2617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Years</a:t>
              </a:r>
              <a:endParaRPr lang="en-US" sz="1100" b="1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062150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57784">
              <a:buFont typeface="+mj-lt"/>
              <a:buAutoNum type="arabicPeriod" startAt="3"/>
            </a:pPr>
            <a:r>
              <a:rPr lang="en-US" sz="2800" b="1" dirty="0">
                <a:solidFill>
                  <a:srgbClr val="660066"/>
                </a:solidFill>
              </a:rPr>
              <a:t>Identify the approximate point where </a:t>
            </a:r>
            <a:r>
              <a:rPr lang="en-US" sz="2800" b="1" i="1" dirty="0" smtClean="0">
                <a:solidFill>
                  <a:srgbClr val="660066"/>
                </a:solidFill>
              </a:rPr>
              <a:t>g</a:t>
            </a:r>
            <a:r>
              <a:rPr lang="en-US" sz="2800" b="1" dirty="0" smtClean="0">
                <a:solidFill>
                  <a:srgbClr val="660066"/>
                </a:solidFill>
              </a:rPr>
              <a:t>(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) is greater than </a:t>
            </a:r>
            <a:r>
              <a:rPr lang="en-US" sz="2800" b="1" i="1" dirty="0" smtClean="0">
                <a:solidFill>
                  <a:srgbClr val="660066"/>
                </a:solidFill>
              </a:rPr>
              <a:t>f</a:t>
            </a:r>
            <a:r>
              <a:rPr lang="en-US" sz="2800" b="1" dirty="0" smtClean="0">
                <a:solidFill>
                  <a:srgbClr val="660066"/>
                </a:solidFill>
              </a:rPr>
              <a:t>(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).</a:t>
            </a:r>
          </a:p>
          <a:p>
            <a:pPr marL="512064"/>
            <a:r>
              <a:rPr lang="en-US" dirty="0"/>
              <a:t>It can be seen from the graph that after 3 years,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is greater than </a:t>
            </a:r>
            <a:r>
              <a:rPr lang="en-US" i="1" dirty="0" smtClean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). If Lena is hoping to keep this position for at least 5 years, </a:t>
            </a:r>
            <a:r>
              <a:rPr lang="en-US" dirty="0" smtClean="0"/>
              <a:t>it is </a:t>
            </a:r>
            <a:r>
              <a:rPr lang="en-US" dirty="0"/>
              <a:t>in her best interest to choose the salary option modeled </a:t>
            </a:r>
            <a:r>
              <a:rPr lang="en-US" dirty="0" smtClean="0"/>
              <a:t>by </a:t>
            </a:r>
          </a:p>
          <a:p>
            <a:pPr marL="512064">
              <a:spcBef>
                <a:spcPts val="0"/>
              </a:spcBef>
            </a:pPr>
            <a:r>
              <a:rPr lang="en-US" i="1" dirty="0" smtClean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29,000(1.04)</a:t>
            </a:r>
            <a:r>
              <a:rPr lang="en-US" baseline="30000" dirty="0"/>
              <a:t> </a:t>
            </a:r>
            <a:r>
              <a:rPr lang="en-US" i="1" baseline="30000" dirty="0"/>
              <a:t>x</a:t>
            </a:r>
            <a:r>
              <a:rPr lang="en-US" dirty="0"/>
              <a:t>.	</a:t>
            </a:r>
          </a:p>
          <a:p>
            <a:pPr lvl="1" algn="l"/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Arial"/>
                <a:ea typeface="Arial"/>
                <a:cs typeface="Arial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451322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 dirty="0"/>
          </a:p>
        </p:txBody>
      </p:sp>
      <p:sp>
        <p:nvSpPr>
          <p:cNvPr id="5" name="Subtitle 1"/>
          <p:cNvSpPr txBox="1">
            <a:spLocks/>
          </p:cNvSpPr>
          <p:nvPr/>
        </p:nvSpPr>
        <p:spPr bwMode="auto">
          <a:xfrm>
            <a:off x="641350" y="629790"/>
            <a:ext cx="7854950" cy="5009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ea typeface="Arial"/>
              </a:rPr>
              <a:t>Guided Practice: </a:t>
            </a:r>
            <a:r>
              <a:rPr lang="en-US" sz="2800" b="1" dirty="0" smtClean="0">
                <a:solidFill>
                  <a:srgbClr val="000090"/>
                </a:solidFill>
                <a:ea typeface="Arial"/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  <a:ea typeface="Arial"/>
              </a:rPr>
              <a:t>continued</a:t>
            </a:r>
            <a:endParaRPr lang="en-US" sz="2800" b="1" dirty="0" smtClean="0">
              <a:solidFill>
                <a:srgbClr val="000090"/>
              </a:solidFill>
              <a:ea typeface="Arial"/>
            </a:endParaRPr>
          </a:p>
          <a:p>
            <a:endParaRPr lang="en-US" dirty="0" smtClean="0">
              <a:ea typeface="Arial"/>
            </a:endParaRPr>
          </a:p>
          <a:p>
            <a:endParaRPr lang="en-US" dirty="0">
              <a:ea typeface="Arial"/>
            </a:endParaRPr>
          </a:p>
        </p:txBody>
      </p:sp>
      <p:pic>
        <p:nvPicPr>
          <p:cNvPr id="6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1"/>
          <p:cNvSpPr txBox="1">
            <a:spLocks/>
          </p:cNvSpPr>
          <p:nvPr/>
        </p:nvSpPr>
        <p:spPr>
          <a:xfrm>
            <a:off x="8297863" y="5497513"/>
            <a:ext cx="728662" cy="2825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defTabSz="457200" rtl="0" fontAlgn="auto">
              <a:spcBef>
                <a:spcPts val="0"/>
              </a:spcBef>
              <a:spcAft>
                <a:spcPts val="0"/>
              </a:spcAft>
              <a:defRPr sz="1800" b="1" i="0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1003524" y="6221014"/>
            <a:ext cx="5530850" cy="26496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ea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075053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49" y="595582"/>
            <a:ext cx="7656513" cy="49974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Key Concepts</a:t>
            </a:r>
            <a:endParaRPr lang="en-US" sz="2000" b="1" dirty="0" smtClean="0">
              <a:ea typeface="+mn-ea"/>
            </a:endParaRP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Linear functions are written in the form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</a:t>
            </a:r>
            <a:r>
              <a:rPr lang="en-US" i="1" dirty="0"/>
              <a:t>mx</a:t>
            </a:r>
            <a:r>
              <a:rPr lang="en-US" dirty="0"/>
              <a:t> + </a:t>
            </a:r>
            <a:r>
              <a:rPr lang="en-US" i="1" dirty="0"/>
              <a:t>b</a:t>
            </a:r>
            <a:r>
              <a:rPr lang="en-US" dirty="0"/>
              <a:t>. 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A</a:t>
            </a:r>
            <a:r>
              <a:rPr lang="en-US" b="1" dirty="0" smtClean="0"/>
              <a:t> </a:t>
            </a:r>
            <a:r>
              <a:rPr lang="en-US" b="1" dirty="0"/>
              <a:t>factor</a:t>
            </a:r>
            <a:r>
              <a:rPr lang="en-US" dirty="0"/>
              <a:t> is one of two or more numbers or expressions that when multiplied produce </a:t>
            </a:r>
            <a:r>
              <a:rPr lang="en-US" dirty="0" smtClean="0"/>
              <a:t>a given </a:t>
            </a:r>
            <a:r>
              <a:rPr lang="en-US" dirty="0"/>
              <a:t>product.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The variable of a linear function is a factor of the function. 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As the value of </a:t>
            </a:r>
            <a:r>
              <a:rPr lang="en-US" i="1" dirty="0"/>
              <a:t>x</a:t>
            </a:r>
            <a:r>
              <a:rPr lang="en-US" dirty="0"/>
              <a:t> increases, the value of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will increase at a constant rate.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270E78-E23D-7748-ACDE-2A48DE59FD1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5523680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85" name="Equation" r:id="rId3" imgW="190500" imgH="330200" progId="Equation.DSMT4">
                  <p:embed/>
                </p:oleObj>
              </mc:Choice>
              <mc:Fallback>
                <p:oleObj name="Equation" r:id="rId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154718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86" name="Equation" r:id="rId5" imgW="190500" imgH="330200" progId="Equation.DSMT4">
                  <p:embed/>
                </p:oleObj>
              </mc:Choice>
              <mc:Fallback>
                <p:oleObj name="Equation" r:id="rId5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14995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87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32864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88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3210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89" name="Equation" r:id="rId8" imgW="190500" imgH="330200" progId="Equation.DSMT4">
                  <p:embed/>
                </p:oleObj>
              </mc:Choice>
              <mc:Fallback>
                <p:oleObj name="Equation" r:id="rId8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57296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90" name="Equation" r:id="rId9" imgW="190500" imgH="330200" progId="Equation.DSMT4">
                  <p:embed/>
                </p:oleObj>
              </mc:Choice>
              <mc:Fallback>
                <p:oleObj name="Equation" r:id="rId9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34681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91" name="Equation" r:id="rId10" imgW="190500" imgH="330200" progId="Equation.DSMT4">
                  <p:embed/>
                </p:oleObj>
              </mc:Choice>
              <mc:Fallback>
                <p:oleObj name="Equation" r:id="rId10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18466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The rate of change of linear functions remains constant. </a:t>
            </a:r>
          </a:p>
          <a:p>
            <a:pPr marL="342900" indent="-342900">
              <a:spcAft>
                <a:spcPts val="0"/>
              </a:spcAft>
              <a:buFont typeface="Arial"/>
              <a:buChar char="•"/>
            </a:pPr>
            <a:r>
              <a:rPr lang="en-US" dirty="0"/>
              <a:t>Exponential functions are written in the form </a:t>
            </a:r>
            <a:endParaRPr lang="en-US" dirty="0" smtClean="0"/>
          </a:p>
          <a:p>
            <a:pPr marL="347472">
              <a:spcBef>
                <a:spcPts val="0"/>
              </a:spcBef>
              <a:spcAft>
                <a:spcPts val="1200"/>
              </a:spcAft>
            </a:pPr>
            <a:r>
              <a:rPr lang="en-US" i="1" dirty="0" smtClean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</a:t>
            </a:r>
            <a:r>
              <a:rPr lang="en-US" i="1" dirty="0" err="1"/>
              <a:t>ab</a:t>
            </a:r>
            <a:r>
              <a:rPr lang="en-US" i="1" baseline="30000" dirty="0" err="1"/>
              <a:t>x</a:t>
            </a:r>
            <a:r>
              <a:rPr lang="en-US" dirty="0"/>
              <a:t>. 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The variable of an exponential function is part of the exponent. 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As the value of </a:t>
            </a:r>
            <a:r>
              <a:rPr lang="en-US" i="1" dirty="0"/>
              <a:t>x</a:t>
            </a:r>
            <a:r>
              <a:rPr lang="en-US" dirty="0"/>
              <a:t> increases, the value of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will increase by a multiple of </a:t>
            </a:r>
            <a:r>
              <a:rPr lang="en-US" i="1" dirty="0"/>
              <a:t>b</a:t>
            </a:r>
            <a:r>
              <a:rPr lang="en-US" dirty="0"/>
              <a:t>. </a:t>
            </a:r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 smtClean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 smtClean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2874A2-F4C7-A94A-BCBD-CEF1185171A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8724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18466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As discussed previously, the rate of change of an exponential function varies depending on the interval observed. 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Graphs of exponential functions of the form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</a:t>
            </a:r>
            <a:r>
              <a:rPr lang="en-US" i="1" dirty="0" err="1"/>
              <a:t>ab</a:t>
            </a:r>
            <a:r>
              <a:rPr lang="en-US" i="1" baseline="30000" dirty="0" err="1"/>
              <a:t>x</a:t>
            </a:r>
            <a:r>
              <a:rPr lang="en-US" dirty="0"/>
              <a:t>, where </a:t>
            </a:r>
            <a:r>
              <a:rPr lang="en-US" i="1" dirty="0"/>
              <a:t>b</a:t>
            </a:r>
            <a:r>
              <a:rPr lang="en-US" dirty="0"/>
              <a:t> is greater than 1, will increase faster than graphs of linear functions of the form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</a:t>
            </a:r>
            <a:r>
              <a:rPr lang="en-US" i="1" dirty="0"/>
              <a:t>mx</a:t>
            </a:r>
            <a:r>
              <a:rPr lang="en-US" dirty="0"/>
              <a:t> + </a:t>
            </a:r>
            <a:r>
              <a:rPr lang="en-US" i="1" dirty="0"/>
              <a:t>b</a:t>
            </a:r>
            <a:r>
              <a:rPr lang="en-US" dirty="0"/>
              <a:t>. 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A quantity that increases exponentially will always eventually exceed a quantity that increases linearly.</a:t>
            </a:r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 smtClean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 smtClean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2874A2-F4C7-A94A-BCBD-CEF1185171A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26860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Common Errors/Misconceptions</a:t>
            </a:r>
            <a:endParaRPr lang="en-US" sz="2000" dirty="0" smtClean="0">
              <a:ea typeface="+mn-ea"/>
            </a:endParaRP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incorrectly determining the rate of change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assuming that a positive slope will be steeper than a negative slope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interchanging the </a:t>
            </a:r>
            <a:r>
              <a:rPr lang="en-US" i="1" dirty="0"/>
              <a:t>x</a:t>
            </a:r>
            <a:r>
              <a:rPr lang="en-US" dirty="0"/>
              <a:t>- and </a:t>
            </a:r>
            <a:r>
              <a:rPr lang="en-US" i="1" dirty="0"/>
              <a:t>y</a:t>
            </a:r>
            <a:r>
              <a:rPr lang="en-US" dirty="0"/>
              <a:t>-intercepts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assuming the rate of change of a function is linear by only referencing one interval</a:t>
            </a:r>
          </a:p>
        </p:txBody>
      </p:sp>
      <p:sp>
        <p:nvSpPr>
          <p:cNvPr id="21507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61CA2CB-5E55-4944-A924-36ED15748A88}" type="slidenum">
              <a:rPr lang="en-US" sz="1800">
                <a:solidFill>
                  <a:srgbClr val="000000"/>
                </a:solidFill>
                <a:latin typeface="Arial"/>
                <a:ea typeface="Arial"/>
                <a:cs typeface="Arial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800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00252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</a:t>
            </a:r>
            <a:endParaRPr lang="en-US" sz="1100" b="1" dirty="0">
              <a:solidFill>
                <a:srgbClr val="558ED5"/>
              </a:solidFill>
            </a:endParaRPr>
          </a:p>
          <a:p>
            <a:pPr>
              <a:lnSpc>
                <a:spcPct val="140000"/>
              </a:lnSpc>
            </a:pPr>
            <a:r>
              <a:rPr lang="en-US" dirty="0"/>
              <a:t>At approximately what point does the value of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exceed the value of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</a:t>
            </a:r>
            <a:r>
              <a:rPr lang="en-US" dirty="0" smtClean="0"/>
              <a:t>if                      and </a:t>
            </a:r>
            <a:r>
              <a:rPr lang="en-US" dirty="0"/>
              <a:t/>
            </a:r>
            <a:br>
              <a:rPr lang="en-US" dirty="0"/>
            </a:b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0.5</a:t>
            </a:r>
            <a:r>
              <a:rPr lang="en-US" i="1" dirty="0"/>
              <a:t>x</a:t>
            </a:r>
            <a:r>
              <a:rPr lang="en-US" dirty="0"/>
              <a:t>? Justify your answer with a graph.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98F616-E243-784C-ADDB-FC1FAF54274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3142005"/>
              </p:ext>
            </p:extLst>
          </p:nvPr>
        </p:nvGraphicFramePr>
        <p:xfrm>
          <a:off x="4330011" y="2100778"/>
          <a:ext cx="16510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25" name="Equation" r:id="rId3" imgW="1651000" imgH="685800" progId="Equation.DSMT4">
                  <p:embed/>
                </p:oleObj>
              </mc:Choice>
              <mc:Fallback>
                <p:oleObj name="Equation" r:id="rId3" imgW="1651000" imgH="685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30011" y="2100778"/>
                        <a:ext cx="1651000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31577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2064" indent="-557784">
              <a:buFont typeface="+mj-lt"/>
              <a:buAutoNum type="arabicPeriod"/>
            </a:pPr>
            <a:r>
              <a:rPr lang="en-US" sz="2800" b="1" dirty="0">
                <a:solidFill>
                  <a:srgbClr val="660066"/>
                </a:solidFill>
              </a:rPr>
              <a:t>Make a general observation. </a:t>
            </a:r>
            <a:r>
              <a:rPr lang="en-US" sz="2800" b="1" dirty="0" smtClean="0">
                <a:solidFill>
                  <a:srgbClr val="660066"/>
                </a:solidFill>
              </a:rPr>
              <a:t> </a:t>
            </a:r>
          </a:p>
          <a:p>
            <a:pPr marL="512064">
              <a:lnSpc>
                <a:spcPct val="140000"/>
              </a:lnSpc>
              <a:spcAft>
                <a:spcPts val="0"/>
              </a:spcAft>
            </a:pPr>
            <a:r>
              <a:rPr lang="en-US" baseline="30000" dirty="0"/>
              <a:t> </a:t>
            </a:r>
            <a:r>
              <a:rPr lang="en-US" baseline="30000" dirty="0" smtClean="0"/>
              <a:t>                              </a:t>
            </a:r>
            <a:r>
              <a:rPr lang="en-US" dirty="0" smtClean="0"/>
              <a:t>is </a:t>
            </a:r>
            <a:r>
              <a:rPr lang="en-US" dirty="0"/>
              <a:t>an exponential function of the </a:t>
            </a:r>
            <a:r>
              <a:rPr lang="en-US" dirty="0" smtClean="0"/>
              <a:t>form</a:t>
            </a:r>
          </a:p>
          <a:p>
            <a:pPr marL="512064">
              <a:lnSpc>
                <a:spcPct val="14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i="1" dirty="0" smtClean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</a:t>
            </a:r>
            <a:r>
              <a:rPr lang="en-US" i="1" dirty="0" err="1" smtClean="0"/>
              <a:t>ab</a:t>
            </a:r>
            <a:r>
              <a:rPr lang="en-US" i="1" baseline="30000" dirty="0" err="1" smtClean="0"/>
              <a:t>x</a:t>
            </a:r>
            <a:r>
              <a:rPr lang="en-US" dirty="0"/>
              <a:t>. </a:t>
            </a:r>
          </a:p>
          <a:p>
            <a:pPr marL="512064">
              <a:spcAft>
                <a:spcPts val="1200"/>
              </a:spcAft>
            </a:pPr>
            <a:r>
              <a:rPr lang="en-US" dirty="0"/>
              <a:t>The variable </a:t>
            </a:r>
            <a:r>
              <a:rPr lang="en-US" i="1" dirty="0"/>
              <a:t>x</a:t>
            </a:r>
            <a:r>
              <a:rPr lang="en-US" dirty="0"/>
              <a:t> is the exponent. </a:t>
            </a:r>
          </a:p>
          <a:p>
            <a:pPr marL="512064">
              <a:spcAft>
                <a:spcPts val="0"/>
              </a:spcAft>
            </a:pP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0.5</a:t>
            </a:r>
            <a:r>
              <a:rPr lang="en-US" i="1" dirty="0"/>
              <a:t>x</a:t>
            </a:r>
            <a:r>
              <a:rPr lang="en-US" dirty="0"/>
              <a:t> is a linear function of the form </a:t>
            </a:r>
            <a:endParaRPr lang="en-US" dirty="0" smtClean="0"/>
          </a:p>
          <a:p>
            <a:pPr marL="512064">
              <a:spcBef>
                <a:spcPts val="0"/>
              </a:spcBef>
              <a:spcAft>
                <a:spcPts val="1200"/>
              </a:spcAft>
            </a:pPr>
            <a:r>
              <a:rPr lang="en-US" i="1" dirty="0" smtClean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</a:t>
            </a:r>
            <a:r>
              <a:rPr lang="en-US" i="1" dirty="0"/>
              <a:t>mx</a:t>
            </a:r>
            <a:r>
              <a:rPr lang="en-US" dirty="0"/>
              <a:t> + </a:t>
            </a:r>
            <a:r>
              <a:rPr lang="en-US" i="1" dirty="0"/>
              <a:t>b</a:t>
            </a:r>
            <a:r>
              <a:rPr lang="en-US" dirty="0"/>
              <a:t>. </a:t>
            </a:r>
          </a:p>
          <a:p>
            <a:pPr marL="512064">
              <a:spcAft>
                <a:spcPts val="1200"/>
              </a:spcAft>
            </a:pPr>
            <a:r>
              <a:rPr lang="en-US" dirty="0"/>
              <a:t>The variable </a:t>
            </a:r>
            <a:r>
              <a:rPr lang="en-US" i="1" dirty="0"/>
              <a:t>x</a:t>
            </a:r>
            <a:r>
              <a:rPr lang="en-US" dirty="0"/>
              <a:t> is multiplied by the coefficient 0.5.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4189659"/>
              </p:ext>
            </p:extLst>
          </p:nvPr>
        </p:nvGraphicFramePr>
        <p:xfrm>
          <a:off x="1236329" y="1601423"/>
          <a:ext cx="16510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49" name="Equation" r:id="rId3" imgW="1651000" imgH="685800" progId="Equation.DSMT4">
                  <p:embed/>
                </p:oleObj>
              </mc:Choice>
              <mc:Fallback>
                <p:oleObj name="Equation" r:id="rId3" imgW="1651000" imgH="685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36329" y="1601423"/>
                        <a:ext cx="1651000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31577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57784">
              <a:buFont typeface="+mj-lt"/>
              <a:buAutoNum type="arabicPeriod" startAt="2"/>
            </a:pPr>
            <a:r>
              <a:rPr lang="en-US" sz="2800" b="1" dirty="0">
                <a:solidFill>
                  <a:srgbClr val="660066"/>
                </a:solidFill>
              </a:rPr>
              <a:t>Create a table of values. </a:t>
            </a:r>
          </a:p>
          <a:p>
            <a:pPr marL="512064"/>
            <a:r>
              <a:rPr lang="en-US" dirty="0"/>
              <a:t>Substitute values for</a:t>
            </a:r>
            <a:r>
              <a:rPr lang="en-US" i="1" dirty="0"/>
              <a:t> x</a:t>
            </a:r>
            <a:r>
              <a:rPr lang="en-US" dirty="0"/>
              <a:t> into each function. </a:t>
            </a:r>
          </a:p>
          <a:p>
            <a:pPr lvl="1" algn="l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4864620"/>
              </p:ext>
            </p:extLst>
          </p:nvPr>
        </p:nvGraphicFramePr>
        <p:xfrm>
          <a:off x="1411154" y="2362465"/>
          <a:ext cx="2971800" cy="3108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85900"/>
                <a:gridCol w="1485900"/>
              </a:tblGrid>
              <a:tr h="370840"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baseline="0" dirty="0" smtClean="0">
                        <a:latin typeface="Arial"/>
                        <a:cs typeface="Arial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baseline="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f</a:t>
                      </a:r>
                      <a:r>
                        <a:rPr lang="fr-FR" sz="24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(</a:t>
                      </a:r>
                      <a:r>
                        <a:rPr lang="fr-FR" sz="24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fr-FR" sz="24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2.30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2.64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6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3.03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3440814"/>
              </p:ext>
            </p:extLst>
          </p:nvPr>
        </p:nvGraphicFramePr>
        <p:xfrm>
          <a:off x="2040453" y="2362465"/>
          <a:ext cx="17780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73" name="Equation" r:id="rId3" imgW="1778000" imgH="685800" progId="Equation.DSMT4">
                  <p:embed/>
                </p:oleObj>
              </mc:Choice>
              <mc:Fallback>
                <p:oleObj name="Equation" r:id="rId3" imgW="1778000" imgH="685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40453" y="2362465"/>
                        <a:ext cx="1778000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516059"/>
              </p:ext>
            </p:extLst>
          </p:nvPr>
        </p:nvGraphicFramePr>
        <p:xfrm>
          <a:off x="4671210" y="2362465"/>
          <a:ext cx="2971800" cy="31042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85900"/>
                <a:gridCol w="1485900"/>
              </a:tblGrid>
              <a:tr h="818214"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g</a:t>
                      </a:r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 </a:t>
                      </a:r>
                      <a:r>
                        <a:rPr lang="en-US" sz="24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(</a:t>
                      </a:r>
                      <a:r>
                        <a:rPr lang="en-US" sz="24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24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 = 0.5</a:t>
                      </a:r>
                      <a:r>
                        <a:rPr lang="en-US" sz="24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endParaRPr lang="en-US" sz="2400" b="1" baseline="0" dirty="0" smtClean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g</a:t>
                      </a:r>
                      <a:r>
                        <a:rPr lang="fr-FR" sz="24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(</a:t>
                      </a:r>
                      <a:r>
                        <a:rPr lang="fr-FR" sz="24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fr-FR" sz="24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1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6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986081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57784">
              <a:buFont typeface="+mj-lt"/>
              <a:buAutoNum type="arabicPeriod" startAt="3"/>
            </a:pPr>
            <a:r>
              <a:rPr lang="en-US" sz="2800" b="1" dirty="0">
                <a:solidFill>
                  <a:srgbClr val="660066"/>
                </a:solidFill>
              </a:rPr>
              <a:t>Graph both functions </a:t>
            </a:r>
            <a:r>
              <a:rPr lang="en-US" sz="2800" b="1" dirty="0" smtClean="0">
                <a:solidFill>
                  <a:srgbClr val="660066"/>
                </a:solidFill>
              </a:rPr>
              <a:t>on </a:t>
            </a:r>
            <a:r>
              <a:rPr lang="en-US" sz="2800" b="1" dirty="0">
                <a:solidFill>
                  <a:srgbClr val="660066"/>
                </a:solidFill>
              </a:rPr>
              <a:t>the same coordinate plane.</a:t>
            </a:r>
          </a:p>
          <a:p>
            <a:pPr marL="512064"/>
            <a:r>
              <a:rPr lang="en-US" dirty="0"/>
              <a:t>Use the tables of values created in order to plot both functions.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3.5.3: Comparing Linear to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72008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nhanced Instruc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10030</TotalTime>
  <Words>992</Words>
  <Application>Microsoft Macintosh PowerPoint</Application>
  <PresentationFormat>On-screen Show (4:3)</PresentationFormat>
  <Paragraphs>174</Paragraphs>
  <Slides>19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Enhanced Instruction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191</cp:revision>
  <dcterms:created xsi:type="dcterms:W3CDTF">2012-02-22T19:14:19Z</dcterms:created>
  <dcterms:modified xsi:type="dcterms:W3CDTF">2012-06-05T14:39:42Z</dcterms:modified>
  <cp:category/>
</cp:coreProperties>
</file>