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7" r:id="rId2"/>
    <p:sldId id="266" r:id="rId3"/>
    <p:sldId id="268" r:id="rId4"/>
    <p:sldId id="279" r:id="rId5"/>
    <p:sldId id="280" r:id="rId6"/>
    <p:sldId id="278" r:id="rId7"/>
    <p:sldId id="281" r:id="rId8"/>
    <p:sldId id="277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/CAU3L5S2BouncingBalls</a:t>
            </a: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MCC9–12.F.IF.9</a:t>
            </a: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3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6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7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As in the warm-up, students will create exponential functions from context. 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use their knowledge of writing exponential functions to analyze properties of exponential functions in order to make comparisons.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5S2BouncingBall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958708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A hard rubber ball will rebound to 75% of its height each time it bounces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endParaRPr lang="en-US" dirty="0" smtClean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If the ball is dropped from a height of 200 centimeters, what will the height of each bounce be after 11 bounces? Create a table and a graph of the ball’s bounce rebound height over several bounces. </a:t>
            </a:r>
            <a:endParaRPr lang="en-US" dirty="0" smtClean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rial"/>
                <a:cs typeface="Arial"/>
              </a:rPr>
              <a:t>On </a:t>
            </a:r>
            <a:r>
              <a:rPr lang="en-US" dirty="0">
                <a:latin typeface="Arial"/>
                <a:cs typeface="Arial"/>
              </a:rPr>
              <a:t>which bounce will the rebound be less than 50 centimeters?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If the ball is dropped from a height of 200 centimeters, what will the height of each bounce be after 11 bounces? Create a table and a graph of the ball’s bounce rebound height over several bounces. 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Begin by creating a table with the number of bounces and the height of the ball after each ball. 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At 0 bounces, the ball is at the initial height of 200 centimeters. 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After each bounce, the height is 75% of the previous height. 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To calculate the height of the ball after 1 bounce, find 75% of 200, or 200 • 0.75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3.5.2: Comparing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804672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The </a:t>
            </a:r>
            <a:r>
              <a:rPr lang="en-US" sz="2400" dirty="0">
                <a:solidFill>
                  <a:srgbClr val="660066"/>
                </a:solidFill>
              </a:rPr>
              <a:t>height after the first bounce is 150 centimeters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marL="461772" lvl="1" algn="l"/>
            <a:r>
              <a:rPr lang="en-US" sz="2400" dirty="0" smtClean="0">
                <a:solidFill>
                  <a:srgbClr val="660066"/>
                </a:solidFill>
              </a:rPr>
              <a:t> </a:t>
            </a:r>
            <a:endParaRPr lang="en-US" sz="2400" dirty="0">
              <a:solidFill>
                <a:srgbClr val="660066"/>
              </a:solidFill>
            </a:endParaRP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To calculate the height of the ball after 2 bounces, find 75% of the previous height, </a:t>
            </a:r>
            <a:r>
              <a:rPr lang="en-US" sz="2400" dirty="0" smtClean="0">
                <a:solidFill>
                  <a:srgbClr val="660066"/>
                </a:solidFill>
              </a:rPr>
              <a:t>or </a:t>
            </a:r>
            <a:r>
              <a:rPr lang="en-US" sz="2400" dirty="0">
                <a:solidFill>
                  <a:srgbClr val="660066"/>
                </a:solidFill>
              </a:rPr>
              <a:t>150 • 0.75.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461772" lvl="1" algn="l"/>
            <a:endParaRPr lang="en-US" sz="2400" dirty="0">
              <a:solidFill>
                <a:srgbClr val="660066"/>
              </a:solidFill>
            </a:endParaRP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height after the second bounce is 112.5 centimeters.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461772" lvl="1" algn="l"/>
            <a:endParaRPr lang="en-US" sz="2400" dirty="0">
              <a:solidFill>
                <a:srgbClr val="660066"/>
              </a:solidFill>
            </a:endParaRP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Continue this way until the table is completed for 11 bounces.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24181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5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3.5.2: Comparing Exponential Functions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128554"/>
              </p:ext>
            </p:extLst>
          </p:nvPr>
        </p:nvGraphicFramePr>
        <p:xfrm>
          <a:off x="1460412" y="727446"/>
          <a:ext cx="6096000" cy="4820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Number of bounces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Height of bounce (cm)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200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150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112.5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84.375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63.281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47.46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6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35.6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26.7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9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28000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556606"/>
            <a:ext cx="7930974" cy="4997450"/>
          </a:xfrm>
        </p:spPr>
        <p:txBody>
          <a:bodyPr/>
          <a:lstStyle/>
          <a:p>
            <a:pPr marL="804672" lvl="1" indent="-347472" algn="l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Use the table to plot the coordinates on a coordinate plane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marL="804672" lvl="1" indent="-347472" algn="l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4672" lvl="1" indent="-347472" algn="l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Label the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-axis “Number of bounces” and the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-axis “Height of bounce (cm).</a:t>
            </a:r>
            <a:r>
              <a:rPr lang="en-US" sz="2400" dirty="0" smtClean="0">
                <a:solidFill>
                  <a:srgbClr val="660066"/>
                </a:solidFill>
              </a:rPr>
              <a:t>”</a:t>
            </a:r>
          </a:p>
          <a:p>
            <a:pPr marL="804672" lvl="1" indent="-347472" algn="l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4672" lvl="1" indent="-347472" algn="l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Plot each coordinate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660066"/>
                </a:solidFill>
              </a:rPr>
              <a:t> </a:t>
            </a:r>
            <a:endParaRPr lang="en-US" sz="2400" dirty="0">
              <a:solidFill>
                <a:srgbClr val="660066"/>
              </a:solidFill>
            </a:endParaRPr>
          </a:p>
          <a:p>
            <a:pPr marL="804672" lvl="1" indent="-347472" algn="l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Notice that this scenario is best represented by the exponential function </a:t>
            </a:r>
            <a:r>
              <a:rPr lang="en-US" sz="2400" i="1" dirty="0">
                <a:solidFill>
                  <a:srgbClr val="660066"/>
                </a:solidFill>
              </a:rPr>
              <a:t>f</a:t>
            </a:r>
            <a:r>
              <a:rPr lang="en-US" sz="2400" dirty="0">
                <a:solidFill>
                  <a:srgbClr val="660066"/>
                </a:solidFill>
              </a:rPr>
              <a:t>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) = 200(1 – 0.25)</a:t>
            </a:r>
            <a:r>
              <a:rPr lang="en-US" sz="2400" i="1" baseline="30000" dirty="0">
                <a:solidFill>
                  <a:srgbClr val="660066"/>
                </a:solidFill>
              </a:rPr>
              <a:t> x</a:t>
            </a:r>
            <a:r>
              <a:rPr lang="en-US" sz="2400" dirty="0">
                <a:solidFill>
                  <a:srgbClr val="660066"/>
                </a:solidFill>
              </a:rPr>
              <a:t>. </a:t>
            </a:r>
            <a:endParaRPr lang="en-US" sz="4000" dirty="0">
              <a:solidFill>
                <a:srgbClr val="660066"/>
              </a:solidFill>
            </a:endParaRPr>
          </a:p>
          <a:p>
            <a:pPr marL="2743200" lvl="1" indent="-2743200" algn="l">
              <a:spcAft>
                <a:spcPts val="2700"/>
              </a:spcAft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6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4369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7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/>
          </a:p>
        </p:txBody>
      </p:sp>
      <p:pic>
        <p:nvPicPr>
          <p:cNvPr id="5" name="Picture 4" descr="U3L5_010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" t="4000" r="4586" b="3994"/>
          <a:stretch/>
        </p:blipFill>
        <p:spPr>
          <a:xfrm>
            <a:off x="2393060" y="577108"/>
            <a:ext cx="4368800" cy="49849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-257796" y="2915707"/>
            <a:ext cx="498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Height of bounce (cm)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93061" y="5507098"/>
            <a:ext cx="4368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Number of bounces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482879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On which bounce will the rebound be less than 50 centimeters</a:t>
            </a:r>
            <a:r>
              <a:rPr lang="en-US" dirty="0" smtClean="0"/>
              <a:t>?</a:t>
            </a:r>
            <a:endParaRPr lang="en-US" dirty="0"/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We can see from both the table and the graph that the height of the fifth bounce will be less than 50 centimeters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3.5.2: Comparing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998</TotalTime>
  <Words>500</Words>
  <Application>Microsoft Macintosh PowerPoint</Application>
  <PresentationFormat>On-screen Show (4:3)</PresentationFormat>
  <Paragraphs>85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95</cp:revision>
  <dcterms:created xsi:type="dcterms:W3CDTF">2012-02-22T19:14:19Z</dcterms:created>
  <dcterms:modified xsi:type="dcterms:W3CDTF">2012-06-05T19:19:50Z</dcterms:modified>
  <cp:category/>
</cp:coreProperties>
</file>