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notesSlides/notesSlide2.xml" ContentType="application/vnd.openxmlformats-officedocument.presentationml.notesSlide+xml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90" r:id="rId3"/>
    <p:sldId id="258" r:id="rId4"/>
    <p:sldId id="391" r:id="rId5"/>
    <p:sldId id="410" r:id="rId6"/>
    <p:sldId id="392" r:id="rId7"/>
    <p:sldId id="393" r:id="rId8"/>
    <p:sldId id="394" r:id="rId9"/>
    <p:sldId id="290" r:id="rId10"/>
    <p:sldId id="294" r:id="rId11"/>
    <p:sldId id="396" r:id="rId12"/>
    <p:sldId id="295" r:id="rId13"/>
    <p:sldId id="411" r:id="rId14"/>
    <p:sldId id="397" r:id="rId15"/>
    <p:sldId id="413" r:id="rId16"/>
    <p:sldId id="414" r:id="rId17"/>
    <p:sldId id="415" r:id="rId18"/>
    <p:sldId id="382" r:id="rId19"/>
    <p:sldId id="368" r:id="rId20"/>
    <p:sldId id="416" r:id="rId21"/>
    <p:sldId id="417" r:id="rId22"/>
    <p:sldId id="418" r:id="rId23"/>
    <p:sldId id="419" r:id="rId24"/>
    <p:sldId id="425" r:id="rId25"/>
    <p:sldId id="420" r:id="rId26"/>
    <p:sldId id="421" r:id="rId27"/>
    <p:sldId id="422" r:id="rId28"/>
    <p:sldId id="426" r:id="rId29"/>
    <p:sldId id="424" r:id="rId30"/>
    <p:sldId id="370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3159"/>
        <p:guide pos="27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image" Target="../media/image8.emf"/><Relationship Id="rId2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/CAU3L5S2CompExpoGrTab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80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/CAU3L5S2CompExpoContextTab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448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oleObject" Target="../embeddings/oleObject7.bin"/><Relationship Id="rId13" Type="http://schemas.openxmlformats.org/officeDocument/2006/relationships/oleObject" Target="../embeddings/oleObject8.bin"/><Relationship Id="rId14" Type="http://schemas.openxmlformats.org/officeDocument/2006/relationships/oleObject" Target="../embeddings/oleObject9.bin"/><Relationship Id="rId1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9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30.bin"/><Relationship Id="rId8" Type="http://schemas.openxmlformats.org/officeDocument/2006/relationships/image" Target="../media/image10.emf"/><Relationship Id="rId9" Type="http://schemas.openxmlformats.org/officeDocument/2006/relationships/oleObject" Target="../embeddings/oleObject31.bin"/><Relationship Id="rId10" Type="http://schemas.openxmlformats.org/officeDocument/2006/relationships/image" Target="../media/image11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12.e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13.emf"/><Relationship Id="rId9" Type="http://schemas.openxmlformats.org/officeDocument/2006/relationships/oleObject" Target="../embeddings/oleObject35.bin"/><Relationship Id="rId10" Type="http://schemas.openxmlformats.org/officeDocument/2006/relationships/image" Target="../media/image14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5S2CompExpoGrTab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37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38.bin"/><Relationship Id="rId8" Type="http://schemas.openxmlformats.org/officeDocument/2006/relationships/image" Target="../media/image17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40.bin"/><Relationship Id="rId6" Type="http://schemas.openxmlformats.org/officeDocument/2006/relationships/image" Target="../media/image18.emf"/><Relationship Id="rId7" Type="http://schemas.openxmlformats.org/officeDocument/2006/relationships/oleObject" Target="../embeddings/oleObject41.bin"/><Relationship Id="rId8" Type="http://schemas.openxmlformats.org/officeDocument/2006/relationships/image" Target="../media/image19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11.bin"/><Relationship Id="rId6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8" Type="http://schemas.openxmlformats.org/officeDocument/2006/relationships/oleObject" Target="../embeddings/oleObject14.bin"/><Relationship Id="rId9" Type="http://schemas.openxmlformats.org/officeDocument/2006/relationships/oleObject" Target="../embeddings/oleObject15.bin"/><Relationship Id="rId10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5S2CompExpoContextTab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22.bin"/><Relationship Id="rId6" Type="http://schemas.openxmlformats.org/officeDocument/2006/relationships/oleObject" Target="../embeddings/oleObject23.bin"/><Relationship Id="rId7" Type="http://schemas.openxmlformats.org/officeDocument/2006/relationships/oleObject" Target="../embeddings/oleObject24.bin"/><Relationship Id="rId8" Type="http://schemas.openxmlformats.org/officeDocument/2006/relationships/oleObject" Target="../embeddings/oleObject25.bin"/><Relationship Id="rId9" Type="http://schemas.openxmlformats.org/officeDocument/2006/relationships/oleObject" Target="../embeddings/oleObject26.bin"/><Relationship Id="rId10" Type="http://schemas.openxmlformats.org/officeDocument/2006/relationships/oleObject" Target="../embeddings/oleObject2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b="1" dirty="0"/>
              <a:t>Exponential functions </a:t>
            </a:r>
            <a:r>
              <a:rPr lang="en-US" dirty="0"/>
              <a:t>are functions that can be written in the form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i="1" baseline="30000" dirty="0" err="1"/>
              <a:t>x</a:t>
            </a:r>
            <a:r>
              <a:rPr lang="en-US" i="1" dirty="0"/>
              <a:t>, </a:t>
            </a:r>
            <a:r>
              <a:rPr lang="en-US" dirty="0"/>
              <a:t>where </a:t>
            </a:r>
            <a:r>
              <a:rPr lang="en-US" i="1" dirty="0"/>
              <a:t>a </a:t>
            </a:r>
            <a:r>
              <a:rPr lang="en-US" dirty="0"/>
              <a:t>is the initial value, </a:t>
            </a:r>
            <a:r>
              <a:rPr lang="en-US" i="1" dirty="0"/>
              <a:t>b </a:t>
            </a:r>
            <a:r>
              <a:rPr lang="en-US" dirty="0"/>
              <a:t>is the rate of decay or growth, </a:t>
            </a:r>
            <a:r>
              <a:rPr lang="en-US" i="1" dirty="0"/>
              <a:t>x </a:t>
            </a:r>
            <a:r>
              <a:rPr lang="en-US" dirty="0"/>
              <a:t>is the time, and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the final output value. The </a:t>
            </a:r>
            <a:r>
              <a:rPr lang="en-US" b="1" dirty="0"/>
              <a:t>growth factor </a:t>
            </a:r>
            <a:r>
              <a:rPr lang="en-US" dirty="0"/>
              <a:t>is the multiple by which a quantity increases or decreases over time</a:t>
            </a:r>
            <a:r>
              <a:rPr lang="en-US" b="1" dirty="0"/>
              <a:t>. </a:t>
            </a:r>
            <a:r>
              <a:rPr lang="en-US" dirty="0"/>
              <a:t>The </a:t>
            </a:r>
            <a:r>
              <a:rPr lang="en-US" b="1" dirty="0"/>
              <a:t>rate of change </a:t>
            </a:r>
            <a:r>
              <a:rPr lang="en-US" dirty="0"/>
              <a:t>of an exponential function can be calculated using the </a:t>
            </a:r>
            <a:r>
              <a:rPr lang="en-US" dirty="0" smtClean="0"/>
              <a:t>formula   </a:t>
            </a:r>
            <a:r>
              <a:rPr lang="en-US" i="1" dirty="0" smtClean="0"/>
              <a:t>                      </a:t>
            </a:r>
            <a:r>
              <a:rPr lang="en-US" dirty="0" smtClean="0"/>
              <a:t>, </a:t>
            </a:r>
            <a:r>
              <a:rPr lang="en-US" dirty="0"/>
              <a:t>over a specified interval. An interval is a continuous series of values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9358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6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1876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7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77233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8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20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9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891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0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80560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1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3066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2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9618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3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95673"/>
              </p:ext>
            </p:extLst>
          </p:nvPr>
        </p:nvGraphicFramePr>
        <p:xfrm>
          <a:off x="3132078" y="4335186"/>
          <a:ext cx="20193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4" name="Equation" r:id="rId14" imgW="2019300" imgH="901700" progId="Equation.DSMT4">
                  <p:embed/>
                </p:oleObj>
              </mc:Choice>
              <mc:Fallback>
                <p:oleObj name="Equation" r:id="rId14" imgW="20193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132078" y="4335186"/>
                        <a:ext cx="20193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Compare the properties of each of the </a:t>
            </a:r>
            <a:r>
              <a:rPr lang="en-US" dirty="0" smtClean="0"/>
              <a:t>two functions on the next slide </a:t>
            </a:r>
            <a:r>
              <a:rPr lang="en-US" dirty="0"/>
              <a:t>over the interval [0, 16</a:t>
            </a:r>
            <a:r>
              <a:rPr lang="en-US" dirty="0" smtClean="0"/>
              <a:t>].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541880"/>
              </p:ext>
            </p:extLst>
          </p:nvPr>
        </p:nvGraphicFramePr>
        <p:xfrm>
          <a:off x="4880966" y="1586745"/>
          <a:ext cx="2459352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9676"/>
                <a:gridCol w="12296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2000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850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976.55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1121.94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1288.98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1480.88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" t="3759" r="5902" b="3752"/>
          <a:stretch/>
        </p:blipFill>
        <p:spPr>
          <a:xfrm>
            <a:off x="2040890" y="1510029"/>
            <a:ext cx="2368550" cy="4217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40890" y="1137920"/>
            <a:ext cx="2368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Function A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7111" y="1131697"/>
            <a:ext cx="2368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/>
                <a:cs typeface="Arial"/>
              </a:rPr>
              <a:t>Function B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74697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Compare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-intercepts of each function.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Identify the </a:t>
            </a:r>
            <a:r>
              <a:rPr lang="en-US" i="1" dirty="0"/>
              <a:t>y</a:t>
            </a:r>
            <a:r>
              <a:rPr lang="en-US" dirty="0"/>
              <a:t>-intercept of the graphed function,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</a:t>
            </a:r>
            <a:endParaRPr lang="en-US" dirty="0" smtClean="0"/>
          </a:p>
          <a:p>
            <a:pPr marL="512064"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dirty="0"/>
              <a:t>graphed function appears to cross the </a:t>
            </a:r>
            <a:r>
              <a:rPr lang="en-US" i="1" dirty="0"/>
              <a:t>y</a:t>
            </a:r>
            <a:r>
              <a:rPr lang="en-US" dirty="0"/>
              <a:t>-axis at the point (0, 850). </a:t>
            </a:r>
            <a:endParaRPr lang="en-US" dirty="0" smtClean="0"/>
          </a:p>
          <a:p>
            <a:pPr marL="512064">
              <a:spcAft>
                <a:spcPts val="600"/>
              </a:spcAft>
            </a:pPr>
            <a:r>
              <a:rPr lang="en-US" dirty="0" smtClean="0"/>
              <a:t>According </a:t>
            </a:r>
            <a:r>
              <a:rPr lang="en-US" dirty="0"/>
              <a:t>to the table,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has a </a:t>
            </a:r>
            <a:r>
              <a:rPr lang="en-US" i="1" dirty="0"/>
              <a:t>y</a:t>
            </a:r>
            <a:r>
              <a:rPr lang="en-US" dirty="0"/>
              <a:t>-intercept of </a:t>
            </a:r>
            <a:endParaRPr lang="en-US" dirty="0" smtClean="0"/>
          </a:p>
          <a:p>
            <a:pPr marL="512064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(</a:t>
            </a:r>
            <a:r>
              <a:rPr lang="en-US" dirty="0"/>
              <a:t>0, 850)</a:t>
            </a:r>
            <a:r>
              <a:rPr lang="en-US" dirty="0" smtClean="0"/>
              <a:t>.</a:t>
            </a:r>
          </a:p>
          <a:p>
            <a:pPr marL="512064">
              <a:spcAft>
                <a:spcPts val="600"/>
              </a:spcAft>
            </a:pPr>
            <a:r>
              <a:rPr lang="en-US" dirty="0" smtClean="0"/>
              <a:t>Both </a:t>
            </a:r>
            <a:r>
              <a:rPr lang="en-US" dirty="0"/>
              <a:t>functions have a </a:t>
            </a:r>
            <a:r>
              <a:rPr lang="en-US" i="1" dirty="0"/>
              <a:t>y</a:t>
            </a:r>
            <a:r>
              <a:rPr lang="en-US" dirty="0"/>
              <a:t>-intercept of (0, 850).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Compare the rate of change for each function over the interval [0, 16]</a:t>
            </a:r>
            <a:r>
              <a:rPr lang="en-US" sz="2800" b="1" dirty="0" smtClean="0">
                <a:solidFill>
                  <a:srgbClr val="660066"/>
                </a:solidFill>
              </a:rPr>
              <a:t>. 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>
              <a:spcAft>
                <a:spcPts val="600"/>
              </a:spcAft>
            </a:pPr>
            <a:r>
              <a:rPr lang="en-US" dirty="0"/>
              <a:t>Calculate the rate of change over the interval [0, 16] for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marL="512064">
              <a:spcAft>
                <a:spcPts val="600"/>
              </a:spcAft>
            </a:pPr>
            <a:r>
              <a:rPr lang="en-US" dirty="0" smtClean="0"/>
              <a:t>Let 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dirty="0"/>
              <a:t>, </a:t>
            </a:r>
            <a:r>
              <a:rPr lang="en-US" i="1" dirty="0" smtClean="0"/>
              <a:t>y</a:t>
            </a:r>
            <a:r>
              <a:rPr lang="en-US" baseline="-25000" dirty="0"/>
              <a:t>1</a:t>
            </a:r>
            <a:r>
              <a:rPr lang="en-US" dirty="0" smtClean="0"/>
              <a:t>) </a:t>
            </a:r>
            <a:r>
              <a:rPr lang="en-US" dirty="0"/>
              <a:t>= (0, 850).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Determine 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 smtClean="0"/>
              <a:t>y</a:t>
            </a:r>
            <a:r>
              <a:rPr lang="en-US" baseline="-25000" dirty="0"/>
              <a:t>2</a:t>
            </a:r>
            <a:r>
              <a:rPr lang="en-US" dirty="0" smtClean="0"/>
              <a:t>) </a:t>
            </a:r>
            <a:r>
              <a:rPr lang="en-US" dirty="0"/>
              <a:t>from the graph.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value of </a:t>
            </a:r>
            <a:r>
              <a:rPr lang="en-US" i="1" dirty="0"/>
              <a:t>y </a:t>
            </a:r>
            <a:r>
              <a:rPr lang="en-US" dirty="0"/>
              <a:t>when </a:t>
            </a:r>
            <a:r>
              <a:rPr lang="en-US" i="1" dirty="0"/>
              <a:t>x </a:t>
            </a:r>
            <a:r>
              <a:rPr lang="en-US" dirty="0"/>
              <a:t>is 16 is approximately 1,600.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Let 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/>
              <a:t>) </a:t>
            </a:r>
            <a:r>
              <a:rPr lang="en-US" dirty="0" smtClean="0"/>
              <a:t>= </a:t>
            </a:r>
            <a:r>
              <a:rPr lang="en-US" dirty="0"/>
              <a:t>(16, 1600).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Calculate the rate of change using the slope formula. 	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608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461772" lvl="1" algn="l">
              <a:lnSpc>
                <a:spcPct val="200000"/>
              </a:lnSpc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					Slope formula</a:t>
            </a:r>
          </a:p>
          <a:p>
            <a:pPr marL="2743200" lvl="1" indent="-2743200" algn="l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		Substitute </a:t>
            </a:r>
            <a:r>
              <a:rPr lang="en-US" dirty="0">
                <a:solidFill>
                  <a:prstClr val="black"/>
                </a:solidFill>
              </a:rPr>
              <a:t>(0, 850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prstClr val="black"/>
                </a:solidFill>
              </a:rPr>
              <a:t>(16, 1600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for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and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Simplify as needed.</a:t>
            </a:r>
          </a:p>
          <a:p>
            <a:pPr marL="2743200" lvl="1" indent="-2743200" algn="l">
              <a:spcAft>
                <a:spcPts val="270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512064"/>
            <a:r>
              <a:rPr lang="en-US" dirty="0">
                <a:solidFill>
                  <a:schemeClr val="tx1"/>
                </a:solidFill>
              </a:rPr>
              <a:t>The rate of change for </a:t>
            </a:r>
            <a:r>
              <a:rPr lang="en-US" i="1" dirty="0">
                <a:solidFill>
                  <a:srgbClr val="221E1F"/>
                </a:solidFill>
              </a:rPr>
              <a:t>f</a:t>
            </a:r>
            <a:r>
              <a:rPr lang="en-US" dirty="0">
                <a:solidFill>
                  <a:srgbClr val="221E1F"/>
                </a:solidFill>
              </a:rPr>
              <a:t>(</a:t>
            </a:r>
            <a:r>
              <a:rPr lang="en-US" i="1" dirty="0">
                <a:solidFill>
                  <a:srgbClr val="221E1F"/>
                </a:solidFill>
              </a:rPr>
              <a:t>x</a:t>
            </a:r>
            <a:r>
              <a:rPr lang="en-US" dirty="0">
                <a:solidFill>
                  <a:srgbClr val="221E1F"/>
                </a:solidFill>
              </a:rPr>
              <a:t>) is approximately </a:t>
            </a:r>
            <a:r>
              <a:rPr lang="en-US" dirty="0" smtClean="0">
                <a:solidFill>
                  <a:srgbClr val="221E1F"/>
                </a:solidFill>
              </a:rPr>
              <a:t>47.</a:t>
            </a:r>
            <a:endParaRPr lang="en-US" dirty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730196"/>
              </p:ext>
            </p:extLst>
          </p:nvPr>
        </p:nvGraphicFramePr>
        <p:xfrm>
          <a:off x="1881188" y="1188421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77" name="Equation" r:id="rId3" imgW="927100" imgH="901700" progId="Equation.DSMT4">
                  <p:embed/>
                </p:oleObj>
              </mc:Choice>
              <mc:Fallback>
                <p:oleObj name="Equation" r:id="rId3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1188" y="1188421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817873"/>
              </p:ext>
            </p:extLst>
          </p:nvPr>
        </p:nvGraphicFramePr>
        <p:xfrm>
          <a:off x="1881188" y="2274888"/>
          <a:ext cx="1485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78" name="Equation" r:id="rId5" imgW="1485900" imgH="800100" progId="Equation.DSMT4">
                  <p:embed/>
                </p:oleObj>
              </mc:Choice>
              <mc:Fallback>
                <p:oleObj name="Equation" r:id="rId5" imgW="14859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81188" y="2274888"/>
                        <a:ext cx="14859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678846"/>
              </p:ext>
            </p:extLst>
          </p:nvPr>
        </p:nvGraphicFramePr>
        <p:xfrm>
          <a:off x="1881188" y="3278188"/>
          <a:ext cx="558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79" name="Equation" r:id="rId7" imgW="558800" imgH="800100" progId="Equation.DSMT4">
                  <p:embed/>
                </p:oleObj>
              </mc:Choice>
              <mc:Fallback>
                <p:oleObj name="Equation" r:id="rId7" imgW="558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81188" y="3278188"/>
                        <a:ext cx="558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73476"/>
              </p:ext>
            </p:extLst>
          </p:nvPr>
        </p:nvGraphicFramePr>
        <p:xfrm>
          <a:off x="1881188" y="4287838"/>
          <a:ext cx="9525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80" name="Equation" r:id="rId9" imgW="952500" imgH="279400" progId="Equation.DSMT4">
                  <p:embed/>
                </p:oleObj>
              </mc:Choice>
              <mc:Fallback>
                <p:oleObj name="Equation" r:id="rId9" imgW="9525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81188" y="4287838"/>
                        <a:ext cx="9525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43534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2064">
              <a:spcAft>
                <a:spcPts val="600"/>
              </a:spcAft>
            </a:pPr>
            <a:r>
              <a:rPr lang="en-US" dirty="0"/>
              <a:t>Calculate the rate of change over the interval [0, 16] for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 smtClean="0"/>
              <a:t>).</a:t>
            </a:r>
            <a:endParaRPr lang="en-US" dirty="0"/>
          </a:p>
          <a:p>
            <a:pPr marL="512064"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 smtClean="0"/>
              <a:t>(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1</a:t>
            </a:r>
            <a:r>
              <a:rPr lang="en-US" dirty="0" smtClean="0"/>
              <a:t>) </a:t>
            </a:r>
            <a:r>
              <a:rPr lang="en-US" dirty="0"/>
              <a:t>= (0, 850).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Determine </a:t>
            </a:r>
            <a:r>
              <a:rPr lang="en-US" dirty="0" smtClean="0"/>
              <a:t>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 smtClean="0"/>
              <a:t>) </a:t>
            </a:r>
            <a:r>
              <a:rPr lang="en-US" dirty="0"/>
              <a:t>from the table.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value of </a:t>
            </a:r>
            <a:r>
              <a:rPr lang="en-US" i="1" dirty="0"/>
              <a:t>y </a:t>
            </a:r>
            <a:r>
              <a:rPr lang="en-US" dirty="0"/>
              <a:t>when </a:t>
            </a:r>
            <a:r>
              <a:rPr lang="en-US" i="1" dirty="0"/>
              <a:t>x </a:t>
            </a:r>
            <a:r>
              <a:rPr lang="en-US" dirty="0"/>
              <a:t>is 16 is 1,480.88.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 smtClean="0"/>
              <a:t>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 smtClean="0"/>
              <a:t>) </a:t>
            </a:r>
            <a:r>
              <a:rPr lang="en-US" dirty="0"/>
              <a:t>= (16, 1480.88). 	</a:t>
            </a:r>
            <a:endParaRPr lang="en-US" dirty="0" smtClean="0"/>
          </a:p>
          <a:p>
            <a:pPr marL="512064">
              <a:spcAft>
                <a:spcPts val="600"/>
              </a:spcAft>
            </a:pPr>
            <a:r>
              <a:rPr lang="en-US" dirty="0" smtClean="0"/>
              <a:t>Calculate the rate of change using the slope formula.</a:t>
            </a:r>
            <a:endParaRPr lang="en-US" dirty="0"/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752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461772" lvl="1" algn="l">
              <a:lnSpc>
                <a:spcPct val="200000"/>
              </a:lnSpc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					Slope formula</a:t>
            </a:r>
          </a:p>
          <a:p>
            <a:pPr marL="2743200" lvl="1" indent="-2743200" algn="l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		Substitute </a:t>
            </a:r>
            <a:r>
              <a:rPr lang="en-US" dirty="0">
                <a:solidFill>
                  <a:prstClr val="black"/>
                </a:solidFill>
              </a:rPr>
              <a:t>(0, 850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srgbClr val="000000"/>
                </a:solidFill>
              </a:rPr>
              <a:t>16, 1480.88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for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and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Simplify as needed.</a:t>
            </a:r>
          </a:p>
          <a:p>
            <a:pPr marL="2743200" lvl="1" indent="-2743200" algn="l">
              <a:spcAft>
                <a:spcPts val="270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512064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rate of change for </a:t>
            </a:r>
            <a:r>
              <a:rPr lang="en-US" i="1" dirty="0" smtClean="0">
                <a:solidFill>
                  <a:srgbClr val="221E1F"/>
                </a:solidFill>
              </a:rPr>
              <a:t>g</a:t>
            </a:r>
            <a:r>
              <a:rPr lang="en-US" dirty="0" smtClean="0">
                <a:solidFill>
                  <a:srgbClr val="221E1F"/>
                </a:solidFill>
              </a:rPr>
              <a:t>(</a:t>
            </a:r>
            <a:r>
              <a:rPr lang="en-US" i="1" dirty="0">
                <a:solidFill>
                  <a:srgbClr val="221E1F"/>
                </a:solidFill>
              </a:rPr>
              <a:t>x</a:t>
            </a:r>
            <a:r>
              <a:rPr lang="en-US" dirty="0">
                <a:solidFill>
                  <a:srgbClr val="221E1F"/>
                </a:solidFill>
              </a:rPr>
              <a:t>) is </a:t>
            </a:r>
            <a:r>
              <a:rPr lang="en-US" dirty="0" smtClean="0">
                <a:solidFill>
                  <a:srgbClr val="221E1F"/>
                </a:solidFill>
              </a:rPr>
              <a:t>39.43.</a:t>
            </a:r>
          </a:p>
          <a:p>
            <a:pPr marL="512064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84378"/>
              </p:ext>
            </p:extLst>
          </p:nvPr>
        </p:nvGraphicFramePr>
        <p:xfrm>
          <a:off x="1525588" y="1188421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6" name="Equation" r:id="rId3" imgW="927100" imgH="901700" progId="Equation.DSMT4">
                  <p:embed/>
                </p:oleObj>
              </mc:Choice>
              <mc:Fallback>
                <p:oleObj name="Equation" r:id="rId3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588" y="1188421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44064"/>
              </p:ext>
            </p:extLst>
          </p:nvPr>
        </p:nvGraphicFramePr>
        <p:xfrm>
          <a:off x="1525588" y="2274888"/>
          <a:ext cx="1892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7" name="Equation" r:id="rId5" imgW="1892300" imgH="800100" progId="Equation.DSMT4">
                  <p:embed/>
                </p:oleObj>
              </mc:Choice>
              <mc:Fallback>
                <p:oleObj name="Equation" r:id="rId5" imgW="18923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8" y="2274888"/>
                        <a:ext cx="18923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169882"/>
              </p:ext>
            </p:extLst>
          </p:nvPr>
        </p:nvGraphicFramePr>
        <p:xfrm>
          <a:off x="1525588" y="3278188"/>
          <a:ext cx="977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8" name="Equation" r:id="rId7" imgW="977900" imgH="800100" progId="Equation.DSMT4">
                  <p:embed/>
                </p:oleObj>
              </mc:Choice>
              <mc:Fallback>
                <p:oleObj name="Equation" r:id="rId7" imgW="9779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25588" y="3278188"/>
                        <a:ext cx="9779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58551"/>
              </p:ext>
            </p:extLst>
          </p:nvPr>
        </p:nvGraphicFramePr>
        <p:xfrm>
          <a:off x="1525588" y="4287838"/>
          <a:ext cx="7747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9" name="Equation" r:id="rId9" imgW="774700" imgH="279400" progId="Equation.DSMT4">
                  <p:embed/>
                </p:oleObj>
              </mc:Choice>
              <mc:Fallback>
                <p:oleObj name="Equation" r:id="rId9" imgW="774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5588" y="4287838"/>
                        <a:ext cx="7747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501264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2064"/>
            <a:r>
              <a:rPr lang="en-US" dirty="0" smtClean="0"/>
              <a:t>The </a:t>
            </a:r>
            <a:r>
              <a:rPr lang="en-US" dirty="0"/>
              <a:t>rate of change for the graphed function,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), is greater over the interval [0, 16] than the rate of change for the function in the table,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	</a:t>
            </a:r>
          </a:p>
          <a:p>
            <a:pPr marL="512064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599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Summarize your </a:t>
            </a:r>
            <a:r>
              <a:rPr lang="en-US" sz="2800" b="1" dirty="0" smtClean="0">
                <a:solidFill>
                  <a:srgbClr val="660066"/>
                </a:solidFill>
              </a:rPr>
              <a:t>findings.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/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-intercepts of both functions are the same; however, the graphed function,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), has a greater rate of change over the interval [0, 16]. 	</a:t>
            </a: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/>
              <a:t>Introduction, </a:t>
            </a:r>
            <a:r>
              <a:rPr lang="en-US" sz="2800" b="1" i="1" dirty="0" smtClean="0"/>
              <a:t>continued</a:t>
            </a:r>
            <a:endParaRPr lang="en-US" sz="2800" b="1" dirty="0" smtClean="0"/>
          </a:p>
          <a:p>
            <a:pPr>
              <a:lnSpc>
                <a:spcPct val="150000"/>
              </a:lnSpc>
            </a:pPr>
            <a:r>
              <a:rPr lang="en-US" smtClean="0"/>
              <a:t>The </a:t>
            </a:r>
            <a:r>
              <a:rPr lang="en-US" i="1" dirty="0"/>
              <a:t>y</a:t>
            </a:r>
            <a:r>
              <a:rPr lang="en-US" dirty="0"/>
              <a:t>-intercept is the point at which the function crosses the </a:t>
            </a:r>
            <a:r>
              <a:rPr lang="en-US" i="1" dirty="0"/>
              <a:t>y</a:t>
            </a:r>
            <a:r>
              <a:rPr lang="en-US" dirty="0"/>
              <a:t>-axis and has the point (0, </a:t>
            </a:r>
            <a:r>
              <a:rPr lang="en-US" i="1" dirty="0"/>
              <a:t>y</a:t>
            </a:r>
            <a:r>
              <a:rPr lang="en-US" dirty="0"/>
              <a:t>). Both the rate of change and </a:t>
            </a:r>
            <a:r>
              <a:rPr lang="en-US" i="1" dirty="0"/>
              <a:t>y</a:t>
            </a:r>
            <a:r>
              <a:rPr lang="en-US" dirty="0"/>
              <a:t>-intercept can be determined from tables, equations, and graphs. Exponential functions can also be compared to one another using these features.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18020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A pendulum swings to 90% of its previous height. Pendulum A starts at a height of 50 centimeters. Its height at each swing is modeled by the function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50(0.90)</a:t>
            </a:r>
            <a:r>
              <a:rPr lang="en-US" i="1" baseline="30000" dirty="0"/>
              <a:t>x</a:t>
            </a:r>
            <a:r>
              <a:rPr lang="en-US" dirty="0"/>
              <a:t>. The height after every fifth swing of Pendulum B is recorded in the following table. Compare the properties of each function over the interval [5, 15].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629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80402"/>
              </p:ext>
            </p:extLst>
          </p:nvPr>
        </p:nvGraphicFramePr>
        <p:xfrm>
          <a:off x="3098573" y="1883704"/>
          <a:ext cx="294685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3427"/>
                <a:gridCol w="14734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f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sz="2400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59.05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34.87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20.59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12.16 	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58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Compare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-intercepts of each function.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Identify the </a:t>
            </a:r>
            <a:r>
              <a:rPr lang="en-US" i="1" dirty="0"/>
              <a:t>y</a:t>
            </a:r>
            <a:r>
              <a:rPr lang="en-US" dirty="0"/>
              <a:t>-intercept of Pendulum </a:t>
            </a:r>
            <a:r>
              <a:rPr lang="en-US" dirty="0" smtClean="0"/>
              <a:t>A.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problem states that the pendulum starts at a height of 50 centimeters.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 of the function is (0, 50).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Identify the </a:t>
            </a:r>
            <a:r>
              <a:rPr lang="en-US" i="1" dirty="0"/>
              <a:t>y</a:t>
            </a:r>
            <a:r>
              <a:rPr lang="en-US" dirty="0"/>
              <a:t>-intercept of Pendulum B.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value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100 when </a:t>
            </a:r>
            <a:r>
              <a:rPr lang="en-US" i="1" dirty="0"/>
              <a:t>x </a:t>
            </a:r>
            <a:r>
              <a:rPr lang="en-US" dirty="0"/>
              <a:t>is 0. 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 of the function is (0, 100). 	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12382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Compare the rate of change for each function over the interval </a:t>
            </a:r>
            <a:r>
              <a:rPr lang="en-US" sz="2800" b="1" dirty="0" smtClean="0">
                <a:solidFill>
                  <a:srgbClr val="660066"/>
                </a:solidFill>
              </a:rPr>
              <a:t>[5, 15]. 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>
              <a:spcAft>
                <a:spcPts val="600"/>
              </a:spcAft>
            </a:pPr>
            <a:r>
              <a:rPr lang="en-US" dirty="0"/>
              <a:t>Calculate the rate of change over the interval </a:t>
            </a:r>
            <a:r>
              <a:rPr lang="en-US" dirty="0" smtClean="0"/>
              <a:t>[5, 15] </a:t>
            </a:r>
            <a:r>
              <a:rPr lang="en-US" dirty="0"/>
              <a:t>for Pendulum </a:t>
            </a:r>
            <a:r>
              <a:rPr lang="en-US" dirty="0" smtClean="0"/>
              <a:t>A.</a:t>
            </a:r>
          </a:p>
          <a:p>
            <a:pPr marL="512064">
              <a:spcAft>
                <a:spcPts val="600"/>
              </a:spcAft>
            </a:pPr>
            <a:r>
              <a:rPr lang="en-US" dirty="0"/>
              <a:t>Determine </a:t>
            </a:r>
            <a:r>
              <a:rPr lang="en-US" dirty="0" smtClean="0"/>
              <a:t>(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dirty="0"/>
              <a:t>, </a:t>
            </a:r>
            <a:r>
              <a:rPr lang="en-US" i="1" dirty="0" smtClean="0"/>
              <a:t>y</a:t>
            </a:r>
            <a:r>
              <a:rPr lang="en-US" baseline="-25000" dirty="0"/>
              <a:t>1</a:t>
            </a:r>
            <a:r>
              <a:rPr lang="en-US" dirty="0" smtClean="0"/>
              <a:t>) from the function.</a:t>
            </a:r>
          </a:p>
          <a:p>
            <a:pPr marL="914400">
              <a:spcAft>
                <a:spcPts val="600"/>
              </a:spcAft>
            </a:pP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50(0.90)</a:t>
            </a:r>
            <a:r>
              <a:rPr lang="en-US" i="1" baseline="30000" dirty="0"/>
              <a:t>x </a:t>
            </a:r>
            <a:r>
              <a:rPr lang="en-US" i="1" dirty="0" smtClean="0"/>
              <a:t>		</a:t>
            </a:r>
            <a:r>
              <a:rPr lang="en-US" dirty="0" smtClean="0"/>
              <a:t>Original </a:t>
            </a:r>
            <a:r>
              <a:rPr lang="en-US" dirty="0"/>
              <a:t>function </a:t>
            </a:r>
            <a:endParaRPr lang="en-US" dirty="0" smtClean="0"/>
          </a:p>
          <a:p>
            <a:pPr marL="914400">
              <a:spcAft>
                <a:spcPts val="600"/>
              </a:spcAft>
            </a:pPr>
            <a:r>
              <a:rPr lang="en-US" i="1" dirty="0" smtClean="0"/>
              <a:t>f</a:t>
            </a:r>
            <a:r>
              <a:rPr lang="en-US" dirty="0"/>
              <a:t>(5) = 50(0.90)</a:t>
            </a:r>
            <a:r>
              <a:rPr lang="en-US" baseline="30000" dirty="0"/>
              <a:t>5</a:t>
            </a:r>
            <a:r>
              <a:rPr lang="en-US" dirty="0"/>
              <a:t> </a:t>
            </a:r>
            <a:r>
              <a:rPr lang="en-US" dirty="0" smtClean="0"/>
              <a:t>		Substitute </a:t>
            </a:r>
            <a:r>
              <a:rPr lang="en-US" dirty="0"/>
              <a:t>5 for </a:t>
            </a:r>
            <a:r>
              <a:rPr lang="en-US" i="1" dirty="0"/>
              <a:t>x. </a:t>
            </a:r>
            <a:endParaRPr lang="en-US" i="1" dirty="0" smtClean="0"/>
          </a:p>
          <a:p>
            <a:pPr marL="914400">
              <a:spcAft>
                <a:spcPts val="600"/>
              </a:spcAft>
            </a:pPr>
            <a:r>
              <a:rPr lang="en-US" i="1" dirty="0" smtClean="0"/>
              <a:t>f</a:t>
            </a:r>
            <a:r>
              <a:rPr lang="en-US" dirty="0"/>
              <a:t>(5) = 29.52 </a:t>
            </a:r>
            <a:r>
              <a:rPr lang="en-US" dirty="0" smtClean="0"/>
              <a:t>			Simplify </a:t>
            </a:r>
            <a:r>
              <a:rPr lang="en-US" dirty="0"/>
              <a:t>as needed. </a:t>
            </a:r>
            <a:endParaRPr lang="en-US" dirty="0" smtClean="0"/>
          </a:p>
          <a:p>
            <a:pPr marL="512064">
              <a:spcAft>
                <a:spcPts val="600"/>
              </a:spcAft>
            </a:pPr>
            <a:r>
              <a:rPr lang="en-US" dirty="0"/>
              <a:t>Let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(5, </a:t>
            </a:r>
            <a:r>
              <a:rPr lang="en-US" dirty="0"/>
              <a:t>29.52</a:t>
            </a:r>
            <a:r>
              <a:rPr lang="en-US" dirty="0" smtClean="0"/>
              <a:t>).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35453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>
              <a:spcAft>
                <a:spcPts val="600"/>
              </a:spcAft>
            </a:pPr>
            <a:r>
              <a:rPr lang="en-US" dirty="0" smtClean="0"/>
              <a:t>Determine 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/>
              <a:t>) </a:t>
            </a:r>
            <a:r>
              <a:rPr lang="en-US" dirty="0" smtClean="0"/>
              <a:t>from the function.</a:t>
            </a:r>
          </a:p>
          <a:p>
            <a:pPr marL="914400">
              <a:spcAft>
                <a:spcPts val="600"/>
              </a:spcAft>
            </a:pP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50(0.90)</a:t>
            </a:r>
            <a:r>
              <a:rPr lang="en-US" i="1" baseline="30000" dirty="0"/>
              <a:t>x </a:t>
            </a:r>
            <a:r>
              <a:rPr lang="en-US" i="1" dirty="0" smtClean="0"/>
              <a:t>		</a:t>
            </a:r>
            <a:r>
              <a:rPr lang="en-US" dirty="0" smtClean="0"/>
              <a:t>Original </a:t>
            </a:r>
            <a:r>
              <a:rPr lang="en-US" dirty="0"/>
              <a:t>function </a:t>
            </a:r>
            <a:endParaRPr lang="en-US" dirty="0" smtClean="0"/>
          </a:p>
          <a:p>
            <a:pPr marL="914400">
              <a:spcAft>
                <a:spcPts val="600"/>
              </a:spcAft>
            </a:pPr>
            <a:r>
              <a:rPr lang="en-US" i="1" dirty="0" smtClean="0"/>
              <a:t>f</a:t>
            </a:r>
            <a:r>
              <a:rPr lang="en-US" dirty="0" smtClean="0"/>
              <a:t>(15</a:t>
            </a:r>
            <a:r>
              <a:rPr lang="en-US" dirty="0"/>
              <a:t>) = 50(0.90</a:t>
            </a:r>
            <a:r>
              <a:rPr lang="en-US" dirty="0" smtClean="0"/>
              <a:t>)</a:t>
            </a:r>
            <a:r>
              <a:rPr lang="en-US" baseline="30000" dirty="0" smtClean="0"/>
              <a:t>15</a:t>
            </a:r>
            <a:r>
              <a:rPr lang="en-US" dirty="0" smtClean="0"/>
              <a:t> 	Substitute 15 </a:t>
            </a:r>
            <a:r>
              <a:rPr lang="en-US" dirty="0"/>
              <a:t>for </a:t>
            </a:r>
            <a:r>
              <a:rPr lang="en-US" i="1" dirty="0"/>
              <a:t>x. </a:t>
            </a:r>
            <a:endParaRPr lang="en-US" i="1" dirty="0" smtClean="0"/>
          </a:p>
          <a:p>
            <a:pPr marL="914400">
              <a:spcAft>
                <a:spcPts val="600"/>
              </a:spcAft>
            </a:pPr>
            <a:r>
              <a:rPr lang="en-US" i="1" dirty="0" smtClean="0"/>
              <a:t>f</a:t>
            </a:r>
            <a:r>
              <a:rPr lang="en-US" dirty="0" smtClean="0"/>
              <a:t>(15</a:t>
            </a:r>
            <a:r>
              <a:rPr lang="en-US" dirty="0"/>
              <a:t>) ≈ </a:t>
            </a:r>
            <a:r>
              <a:rPr lang="en-US" dirty="0" smtClean="0"/>
              <a:t>10.29 </a:t>
            </a:r>
            <a:r>
              <a:rPr lang="en-US" dirty="0"/>
              <a:t>	</a:t>
            </a:r>
            <a:r>
              <a:rPr lang="en-US" dirty="0" smtClean="0"/>
              <a:t>		Simplify </a:t>
            </a:r>
            <a:r>
              <a:rPr lang="en-US" dirty="0"/>
              <a:t>as needed. </a:t>
            </a:r>
            <a:endParaRPr lang="en-US" dirty="0" smtClean="0"/>
          </a:p>
          <a:p>
            <a:pPr marL="512064">
              <a:spcAft>
                <a:spcPts val="600"/>
              </a:spcAft>
            </a:pPr>
            <a:endParaRPr lang="en-US" dirty="0" smtClean="0"/>
          </a:p>
          <a:p>
            <a:pPr marL="512064"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dirty="0"/>
              <a:t>value of </a:t>
            </a:r>
            <a:r>
              <a:rPr lang="en-US" i="1" dirty="0"/>
              <a:t>y </a:t>
            </a:r>
            <a:r>
              <a:rPr lang="en-US" dirty="0"/>
              <a:t>when </a:t>
            </a:r>
            <a:r>
              <a:rPr lang="en-US" i="1" dirty="0"/>
              <a:t>x </a:t>
            </a:r>
            <a:r>
              <a:rPr lang="en-US" dirty="0"/>
              <a:t>is 15 is approximately 10.29. 	</a:t>
            </a:r>
          </a:p>
          <a:p>
            <a:pPr marL="512064">
              <a:spcAft>
                <a:spcPts val="600"/>
              </a:spcAft>
            </a:pPr>
            <a:r>
              <a:rPr lang="en-US" dirty="0" smtClean="0"/>
              <a:t>Let 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(</a:t>
            </a:r>
            <a:r>
              <a:rPr lang="en-US" dirty="0"/>
              <a:t>15, </a:t>
            </a:r>
            <a:r>
              <a:rPr lang="en-US" dirty="0" smtClean="0"/>
              <a:t>10.29)</a:t>
            </a:r>
            <a:r>
              <a:rPr lang="en-US" dirty="0"/>
              <a:t>. </a:t>
            </a:r>
          </a:p>
          <a:p>
            <a:pPr marL="512064">
              <a:spcAft>
                <a:spcPts val="600"/>
              </a:spcAft>
            </a:pPr>
            <a:endParaRPr lang="en-US" dirty="0"/>
          </a:p>
          <a:p>
            <a:pPr marL="512064">
              <a:spcAft>
                <a:spcPts val="600"/>
              </a:spcAft>
            </a:pPr>
            <a:endParaRPr lang="en-US" dirty="0"/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0204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baseline="30000" dirty="0" smtClean="0"/>
          </a:p>
          <a:p>
            <a:pPr marL="466344" lvl="1" algn="l">
              <a:lnSpc>
                <a:spcPct val="200000"/>
              </a:lnSpc>
              <a:spcBef>
                <a:spcPts val="0"/>
              </a:spcBef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prstClr val="black"/>
                </a:solidFill>
              </a:rPr>
              <a:t>Calculate the rate of change using the slope formula. 	</a:t>
            </a:r>
            <a:r>
              <a:rPr lang="en-US" dirty="0" smtClean="0">
                <a:solidFill>
                  <a:schemeClr val="tx1"/>
                </a:solidFill>
              </a:rPr>
              <a:t>						   Slope formula</a:t>
            </a:r>
          </a:p>
          <a:p>
            <a:pPr marL="2743200" lvl="1" indent="-2743200" algn="l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		    Substitute </a:t>
            </a:r>
            <a:r>
              <a:rPr lang="en-US" dirty="0">
                <a:solidFill>
                  <a:prstClr val="black"/>
                </a:solidFill>
              </a:rPr>
              <a:t>(5, </a:t>
            </a:r>
            <a:r>
              <a:rPr lang="en-US" dirty="0" smtClean="0">
                <a:solidFill>
                  <a:prstClr val="black"/>
                </a:solidFill>
              </a:rPr>
              <a:t>29.52)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prstClr val="black"/>
                </a:solidFill>
              </a:rPr>
              <a:t>	</a:t>
            </a:r>
            <a:r>
              <a:rPr lang="en-US" smtClean="0">
                <a:solidFill>
                  <a:prstClr val="black"/>
                </a:solidFill>
              </a:rPr>
              <a:t>	     (</a:t>
            </a:r>
            <a:r>
              <a:rPr lang="en-US" dirty="0">
                <a:solidFill>
                  <a:prstClr val="black"/>
                </a:solidFill>
              </a:rPr>
              <a:t>15, </a:t>
            </a:r>
            <a:r>
              <a:rPr lang="en-US" dirty="0" smtClean="0">
                <a:solidFill>
                  <a:prstClr val="black"/>
                </a:solidFill>
              </a:rPr>
              <a:t>10.29) </a:t>
            </a:r>
            <a:r>
              <a:rPr lang="en-US" dirty="0" smtClean="0">
                <a:solidFill>
                  <a:schemeClr val="tx1"/>
                </a:solidFill>
              </a:rPr>
              <a:t>for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and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   Simplify as needed.</a:t>
            </a:r>
          </a:p>
          <a:p>
            <a:pPr marL="512064"/>
            <a:r>
              <a:rPr lang="en-US" dirty="0" smtClean="0"/>
              <a:t>The </a:t>
            </a:r>
            <a:r>
              <a:rPr lang="en-US" dirty="0"/>
              <a:t>rate of change for Pendulum A’s function is approximately –1.923 centimeters per </a:t>
            </a:r>
            <a:r>
              <a:rPr lang="en-US" dirty="0" smtClean="0"/>
              <a:t>swing</a:t>
            </a:r>
            <a:r>
              <a:rPr lang="en-US" dirty="0" smtClean="0">
                <a:solidFill>
                  <a:srgbClr val="221E1F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502009"/>
              </p:ext>
            </p:extLst>
          </p:nvPr>
        </p:nvGraphicFramePr>
        <p:xfrm>
          <a:off x="1734620" y="1731221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4" name="Equation" r:id="rId3" imgW="927100" imgH="901700" progId="Equation.DSMT4">
                  <p:embed/>
                </p:oleObj>
              </mc:Choice>
              <mc:Fallback>
                <p:oleObj name="Equation" r:id="rId3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4620" y="1731221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105562"/>
              </p:ext>
            </p:extLst>
          </p:nvPr>
        </p:nvGraphicFramePr>
        <p:xfrm>
          <a:off x="1734620" y="2719984"/>
          <a:ext cx="1816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5" name="Equation" r:id="rId5" imgW="1816100" imgH="800100" progId="Equation.DSMT4">
                  <p:embed/>
                </p:oleObj>
              </mc:Choice>
              <mc:Fallback>
                <p:oleObj name="Equation" r:id="rId5" imgW="18161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4620" y="2719984"/>
                        <a:ext cx="18161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449170"/>
              </p:ext>
            </p:extLst>
          </p:nvPr>
        </p:nvGraphicFramePr>
        <p:xfrm>
          <a:off x="1734620" y="3614724"/>
          <a:ext cx="2209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6" name="Equation" r:id="rId7" imgW="2209800" imgH="800100" progId="Equation.DSMT4">
                  <p:embed/>
                </p:oleObj>
              </mc:Choice>
              <mc:Fallback>
                <p:oleObj name="Equation" r:id="rId7" imgW="2209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34620" y="3614724"/>
                        <a:ext cx="2209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568436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2064">
              <a:spcAft>
                <a:spcPts val="600"/>
              </a:spcAft>
            </a:pPr>
            <a:r>
              <a:rPr lang="en-US" dirty="0"/>
              <a:t>Calculate the rate of change over the interval </a:t>
            </a:r>
            <a:r>
              <a:rPr lang="ro-RO" dirty="0"/>
              <a:t>[5, 15] for Pendulum </a:t>
            </a:r>
            <a:r>
              <a:rPr lang="ro-RO" dirty="0" smtClean="0"/>
              <a:t>B</a:t>
            </a:r>
            <a:r>
              <a:rPr lang="en-US" dirty="0" smtClean="0"/>
              <a:t>.</a:t>
            </a:r>
            <a:endParaRPr lang="en-US" dirty="0"/>
          </a:p>
          <a:p>
            <a:pPr marL="512064">
              <a:spcAft>
                <a:spcPts val="600"/>
              </a:spcAft>
            </a:pPr>
            <a:r>
              <a:rPr lang="en-US" dirty="0"/>
              <a:t>Let </a:t>
            </a:r>
            <a:r>
              <a:rPr lang="en-US" dirty="0" smtClean="0"/>
              <a:t>(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1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(</a:t>
            </a:r>
            <a:r>
              <a:rPr lang="en-US" dirty="0"/>
              <a:t>5, </a:t>
            </a:r>
            <a:r>
              <a:rPr lang="en-US" dirty="0" smtClean="0"/>
              <a:t>59.05)</a:t>
            </a:r>
            <a:r>
              <a:rPr lang="en-US" dirty="0"/>
              <a:t>. </a:t>
            </a:r>
          </a:p>
          <a:p>
            <a:pPr marL="512064">
              <a:spcAft>
                <a:spcPts val="600"/>
              </a:spcAft>
            </a:pPr>
            <a:r>
              <a:rPr lang="en-US" dirty="0" smtClean="0"/>
              <a:t>Let (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baseline="-25000" dirty="0"/>
              <a:t>2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(15, 20.59)</a:t>
            </a:r>
            <a:r>
              <a:rPr lang="en-US" dirty="0"/>
              <a:t>. 	</a:t>
            </a:r>
          </a:p>
          <a:p>
            <a:pPr marL="512064"/>
            <a:endParaRPr lang="en-US" dirty="0" smtClean="0">
              <a:solidFill>
                <a:srgbClr val="221E1F"/>
              </a:solidFill>
              <a:latin typeface="Stone Print"/>
            </a:endParaRPr>
          </a:p>
          <a:p>
            <a:pPr marL="512064"/>
            <a:r>
              <a:rPr lang="en-US" dirty="0" smtClean="0">
                <a:solidFill>
                  <a:srgbClr val="221E1F"/>
                </a:solidFill>
                <a:latin typeface="Stone Print"/>
              </a:rPr>
              <a:t>Calculate </a:t>
            </a:r>
            <a:r>
              <a:rPr lang="en-US" dirty="0">
                <a:solidFill>
                  <a:srgbClr val="221E1F"/>
                </a:solidFill>
                <a:latin typeface="Stone Print"/>
              </a:rPr>
              <a:t>the rate of change using the slope formula. 	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4715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461772" lvl="1" algn="l">
              <a:lnSpc>
                <a:spcPct val="200000"/>
              </a:lnSpc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					Slope formula</a:t>
            </a:r>
          </a:p>
          <a:p>
            <a:pPr marL="2743200" lvl="1" indent="-2743200" algn="l"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		Substitute </a:t>
            </a:r>
            <a:r>
              <a:rPr lang="en-US" dirty="0" smtClean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prstClr val="black"/>
                </a:solidFill>
              </a:rPr>
              <a:t>5, </a:t>
            </a:r>
            <a:r>
              <a:rPr lang="en-US" dirty="0" smtClean="0">
                <a:solidFill>
                  <a:prstClr val="black"/>
                </a:solidFill>
              </a:rPr>
              <a:t>59.05)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srgbClr val="000000"/>
                </a:solidFill>
              </a:rPr>
              <a:t>15, 20.59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for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and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marL="2743200" lvl="1" indent="-2743200" algn="l">
              <a:spcAft>
                <a:spcPts val="2700"/>
              </a:spcAft>
            </a:pPr>
            <a:r>
              <a:rPr lang="en-US" dirty="0" smtClean="0">
                <a:solidFill>
                  <a:schemeClr val="tx1"/>
                </a:solidFill>
              </a:rPr>
              <a:t>		Simplify as needed.</a:t>
            </a:r>
          </a:p>
          <a:p>
            <a:pPr marL="512064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093311"/>
              </p:ext>
            </p:extLst>
          </p:nvPr>
        </p:nvGraphicFramePr>
        <p:xfrm>
          <a:off x="1365550" y="1188421"/>
          <a:ext cx="927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2" name="Equation" r:id="rId3" imgW="927100" imgH="901700" progId="Equation.DSMT4">
                  <p:embed/>
                </p:oleObj>
              </mc:Choice>
              <mc:Fallback>
                <p:oleObj name="Equation" r:id="rId3" imgW="927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5550" y="1188421"/>
                        <a:ext cx="927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275557"/>
              </p:ext>
            </p:extLst>
          </p:nvPr>
        </p:nvGraphicFramePr>
        <p:xfrm>
          <a:off x="1365550" y="2274888"/>
          <a:ext cx="1841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3" name="Equation" r:id="rId5" imgW="1841500" imgH="800100" progId="Equation.DSMT4">
                  <p:embed/>
                </p:oleObj>
              </mc:Choice>
              <mc:Fallback>
                <p:oleObj name="Equation" r:id="rId5" imgW="18415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65550" y="2274888"/>
                        <a:ext cx="18415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647662"/>
              </p:ext>
            </p:extLst>
          </p:nvPr>
        </p:nvGraphicFramePr>
        <p:xfrm>
          <a:off x="1365550" y="3278188"/>
          <a:ext cx="2209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4" name="Equation" r:id="rId7" imgW="2209800" imgH="800100" progId="Equation.DSMT4">
                  <p:embed/>
                </p:oleObj>
              </mc:Choice>
              <mc:Fallback>
                <p:oleObj name="Equation" r:id="rId7" imgW="2209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65550" y="3278188"/>
                        <a:ext cx="2209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726500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11" name="Subtitle 1"/>
          <p:cNvSpPr txBox="1">
            <a:spLocks/>
          </p:cNvSpPr>
          <p:nvPr/>
        </p:nvSpPr>
        <p:spPr bwMode="auto">
          <a:xfrm>
            <a:off x="542925" y="569902"/>
            <a:ext cx="7930974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2064" lvl="1" algn="l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rate of change for Pendulum B’s function </a:t>
            </a:r>
            <a:r>
              <a:rPr lang="en-US" dirty="0" smtClean="0">
                <a:solidFill>
                  <a:srgbClr val="000000"/>
                </a:solidFill>
              </a:rPr>
              <a:t>is approximately </a:t>
            </a:r>
            <a:r>
              <a:rPr lang="en-US" dirty="0">
                <a:solidFill>
                  <a:srgbClr val="000000"/>
                </a:solidFill>
              </a:rPr>
              <a:t>–3.846 centimeters per swing. </a:t>
            </a:r>
          </a:p>
          <a:p>
            <a:pPr marL="512064"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</a:rPr>
              <a:t>The rate of change for Pendulum B is greater over the interval [5, 15] than the rate of change for Pendulum 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221E1F"/>
              </a:solidFill>
            </a:endParaRPr>
          </a:p>
          <a:p>
            <a:pPr marL="512064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chemeClr val="tx1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625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Summarize your </a:t>
            </a:r>
            <a:r>
              <a:rPr lang="en-US" sz="2800" b="1" dirty="0" smtClean="0">
                <a:solidFill>
                  <a:srgbClr val="660066"/>
                </a:solidFill>
              </a:rPr>
              <a:t>findings.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/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 of Pendulum A is less than the </a:t>
            </a:r>
            <a:endParaRPr lang="en-US" dirty="0" smtClean="0"/>
          </a:p>
          <a:p>
            <a:pPr marL="512064">
              <a:spcBef>
                <a:spcPts val="0"/>
              </a:spcBef>
            </a:pPr>
            <a:r>
              <a:rPr lang="en-US" i="1" dirty="0" smtClean="0"/>
              <a:t>y</a:t>
            </a:r>
            <a:r>
              <a:rPr lang="en-US" dirty="0"/>
              <a:t>-intercept of Pendulum B. This means that Pendulum B begins higher than Pendulum A. The rate of change for Pendulum A is less than the rate of change for Pendulum B. This means that Pendulum B is losing height faster than Pendulum A. 	</a:t>
            </a: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037084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656513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Exponential functions can be represented in words or as equations, graphs, or tables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compare exponential functions, determine the rate of change and the intercepts of each function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Review </a:t>
            </a:r>
            <a:r>
              <a:rPr lang="en-US" dirty="0"/>
              <a:t>the following processes for identifying the rate of change and the </a:t>
            </a:r>
            <a:r>
              <a:rPr lang="en-US" i="1" dirty="0"/>
              <a:t>y</a:t>
            </a:r>
            <a:r>
              <a:rPr lang="en-US" dirty="0"/>
              <a:t>-intercept of an exponential function.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</a:t>
            </a:r>
            <a:r>
              <a:rPr lang="en-US" sz="2800" b="1" dirty="0">
                <a:solidFill>
                  <a:srgbClr val="000090"/>
                </a:solidFill>
                <a:ea typeface="Arial"/>
              </a:rPr>
              <a:t>3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00203"/>
              </p:ext>
            </p:extLst>
          </p:nvPr>
        </p:nvGraphicFramePr>
        <p:xfrm>
          <a:off x="731262" y="1288440"/>
          <a:ext cx="7765037" cy="43274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65037"/>
              </a:tblGrid>
              <a:tr h="3873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Identifying the Rate of Change and the </a:t>
                      </a:r>
                      <a:r>
                        <a:rPr lang="en-US" sz="19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from Context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40172">
                <a:tc>
                  <a:txBody>
                    <a:bodyPr/>
                    <a:lstStyle/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the interval to be observed. 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Create a table of values by choosing appropriate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-values, substituting them, and solving for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	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Choose two points from the table.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Assign one point to be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and the other point to be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</a:t>
                      </a:r>
                    </a:p>
                    <a:p>
                      <a:pPr marL="548640" indent="-365760" rtl="0">
                        <a:spcBef>
                          <a:spcPts val="2000"/>
                        </a:spcBef>
                        <a:spcAft>
                          <a:spcPts val="20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Substitute the values into the slope formula,            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 startAt="6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The result is the rate of change for the interval between the two points chosen. 	</a:t>
                      </a:r>
                    </a:p>
                    <a:p>
                      <a:pPr marL="548640" indent="-365760">
                        <a:spcAft>
                          <a:spcPts val="1200"/>
                        </a:spcAft>
                        <a:buFont typeface="+mj-lt"/>
                        <a:buAutoNum type="arabicPeriod" startAt="6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which information tells you the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-intercept, or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b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. This could be an initial value or a starting value, a flat fee, and so forth.</a:t>
                      </a:r>
                      <a:endParaRPr lang="en-US" sz="1600" b="0" i="0" u="none" strike="noStrike" kern="120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25234"/>
              </p:ext>
            </p:extLst>
          </p:nvPr>
        </p:nvGraphicFramePr>
        <p:xfrm>
          <a:off x="6115353" y="3523784"/>
          <a:ext cx="74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749300" imgH="723900" progId="Equation.DSMT4">
                  <p:embed/>
                </p:oleObj>
              </mc:Choice>
              <mc:Fallback>
                <p:oleObj name="Equation" r:id="rId3" imgW="749300" imgH="723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353" y="3523784"/>
                        <a:ext cx="749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5872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121897"/>
              </p:ext>
            </p:extLst>
          </p:nvPr>
        </p:nvGraphicFramePr>
        <p:xfrm>
          <a:off x="731262" y="1288440"/>
          <a:ext cx="7765037" cy="42674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65037"/>
              </a:tblGrid>
              <a:tr h="6121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Identifying the Rate of Change and the </a:t>
                      </a:r>
                      <a:r>
                        <a:rPr lang="en-US" sz="19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from Exponential Equations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96928">
                <a:tc>
                  <a:txBody>
                    <a:bodyPr/>
                    <a:lstStyle/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the interval to be observed.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by identifying the starting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-value of the interval and substituting it into the function. 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Solve for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by identifying the ending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-value of the interval and substituting it into the function. 	</a:t>
                      </a:r>
                    </a:p>
                    <a:p>
                      <a:pPr marL="548640" marR="0" indent="-36576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Solve for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Substitute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and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into the slope formula,            , to calculate the rate of change.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the </a:t>
                      </a:r>
                      <a:r>
                        <a:rPr lang="en-US" sz="1900" b="0" i="1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by substituting 0 for </a:t>
                      </a:r>
                      <a:r>
                        <a:rPr lang="en-US" sz="1900" b="0" i="1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and solving for </a:t>
                      </a:r>
                      <a:r>
                        <a:rPr lang="en-US" sz="1900" b="0" i="1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en-US" sz="1900" b="0" i="0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900" b="0" i="1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spc="-2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233333"/>
              </p:ext>
            </p:extLst>
          </p:nvPr>
        </p:nvGraphicFramePr>
        <p:xfrm>
          <a:off x="6972900" y="4247684"/>
          <a:ext cx="74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2" name="Equation" r:id="rId3" imgW="749300" imgH="723900" progId="Equation.DSMT4">
                  <p:embed/>
                </p:oleObj>
              </mc:Choice>
              <mc:Fallback>
                <p:oleObj name="Equation" r:id="rId3" imgW="749300" imgH="723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72900" y="4247684"/>
                        <a:ext cx="749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426860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690231"/>
              </p:ext>
            </p:extLst>
          </p:nvPr>
        </p:nvGraphicFramePr>
        <p:xfrm>
          <a:off x="731262" y="1358516"/>
          <a:ext cx="7765037" cy="294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6503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Identifying the Rate of Change and the </a:t>
                      </a:r>
                      <a:r>
                        <a:rPr lang="en-US" sz="19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from a Table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548640" marR="0" indent="-36576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the interval to be observed.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Assign one point to be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and the other point to be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</a:t>
                      </a:r>
                    </a:p>
                    <a:p>
                      <a:pPr marL="548640" indent="-365760" rtl="0">
                        <a:spcBef>
                          <a:spcPts val="2000"/>
                        </a:spcBef>
                        <a:spcAft>
                          <a:spcPts val="20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Substitute the values into the slope formula,            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The result is the rate of change for the interval between the two points chosen.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 the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as the coordinate in the form (0,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348621"/>
              </p:ext>
            </p:extLst>
          </p:nvPr>
        </p:nvGraphicFramePr>
        <p:xfrm>
          <a:off x="6102240" y="2550590"/>
          <a:ext cx="74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2" name="Equation" r:id="rId3" imgW="749300" imgH="723900" progId="Equation.DSMT4">
                  <p:embed/>
                </p:oleObj>
              </mc:Choice>
              <mc:Fallback>
                <p:oleObj name="Equation" r:id="rId3" imgW="749300" imgH="723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02240" y="2550590"/>
                        <a:ext cx="749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871872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458046"/>
              </p:ext>
            </p:extLst>
          </p:nvPr>
        </p:nvGraphicFramePr>
        <p:xfrm>
          <a:off x="731262" y="1358516"/>
          <a:ext cx="7765037" cy="251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6503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Identifying the Rate of Change and the </a:t>
                      </a:r>
                      <a:r>
                        <a:rPr lang="en-US" sz="19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from a Graph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Determine the interval to be observed.</a:t>
                      </a:r>
                    </a:p>
                    <a:p>
                      <a:pPr marL="548640" marR="0" indent="-36576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as the starting point of the interval. 	</a:t>
                      </a:r>
                    </a:p>
                    <a:p>
                      <a:pPr marL="548640" marR="0" indent="-36576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as the ending point of the interval. 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Substitute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and (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-25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into the slope formula,            , to calculate the rate of change.</a:t>
                      </a:r>
                    </a:p>
                    <a:p>
                      <a:pPr marL="548640" indent="-365760" rtl="0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Identify the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-intercept as the coordinate in the form (0, </a:t>
                      </a:r>
                      <a:r>
                        <a:rPr lang="en-US" sz="19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en-US" sz="19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212564"/>
              </p:ext>
            </p:extLst>
          </p:nvPr>
        </p:nvGraphicFramePr>
        <p:xfrm>
          <a:off x="6953355" y="2668354"/>
          <a:ext cx="74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5" name="Equation" r:id="rId3" imgW="749300" imgH="723900" progId="Equation.DSMT4">
                  <p:embed/>
                </p:oleObj>
              </mc:Choice>
              <mc:Fallback>
                <p:oleObj name="Equation" r:id="rId3" imgW="749300" imgH="723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3355" y="2668354"/>
                        <a:ext cx="749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76340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656513" cy="4997450"/>
          </a:xfrm>
        </p:spPr>
        <p:txBody>
          <a:bodyPr rtlCol="0">
            <a:noAutofit/>
          </a:bodyPr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You can compare the functions once you have identified the rate of change and the </a:t>
            </a:r>
            <a:r>
              <a:rPr lang="en-US" i="1" dirty="0"/>
              <a:t>y</a:t>
            </a:r>
            <a:r>
              <a:rPr lang="en-US" dirty="0"/>
              <a:t>-intercept of each function.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Exponential </a:t>
            </a:r>
            <a:r>
              <a:rPr lang="en-US" dirty="0"/>
              <a:t>functions are increasing if the rate of change is a positive value. 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Exponential functions are decreasing if the rate of change is a negative value.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greater the rate of change, the steeper the line connecting the points of the interval will appear on the graph.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543223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5123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835271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464176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309258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4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21991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4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78816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4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181441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determining the rate of change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assuming </a:t>
            </a:r>
            <a:r>
              <a:rPr lang="en-US" dirty="0"/>
              <a:t>that a positive slope will be steeper than a negative slope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comparing </a:t>
            </a:r>
            <a:r>
              <a:rPr lang="en-US" dirty="0"/>
              <a:t>functions over different intervals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incorrectly </a:t>
            </a:r>
            <a:r>
              <a:rPr lang="en-US" dirty="0"/>
              <a:t>applying the order of operations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using </a:t>
            </a:r>
            <a:r>
              <a:rPr lang="en-US" dirty="0"/>
              <a:t>the exponential growth model instead of exponential decay and vice versa	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80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9966</TotalTime>
  <Words>1686</Words>
  <Application>Microsoft Macintosh PowerPoint</Application>
  <PresentationFormat>On-screen Show (4:3)</PresentationFormat>
  <Paragraphs>283</Paragraphs>
  <Slides>30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189</cp:revision>
  <dcterms:created xsi:type="dcterms:W3CDTF">2012-02-22T19:14:19Z</dcterms:created>
  <dcterms:modified xsi:type="dcterms:W3CDTF">2012-06-05T14:38:15Z</dcterms:modified>
  <cp:category/>
</cp:coreProperties>
</file>