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7" r:id="rId2"/>
    <p:sldId id="266" r:id="rId3"/>
    <p:sldId id="271" r:id="rId4"/>
    <p:sldId id="268" r:id="rId5"/>
    <p:sldId id="278" r:id="rId6"/>
    <p:sldId id="277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http://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walch.com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wu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/CAU3L5S1SkyDiver</a:t>
            </a: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MCC9–12.F.IF.9</a:t>
            </a:r>
          </a:p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5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Connection to the Lesson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be determining the rate of change as well as the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y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-intercept from graphs, tables, equations, and verbal descriptions. 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take this type of problem a step further and compare the rate of change and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y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-intercept to other linear functions.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021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27152" y="6393706"/>
            <a:ext cx="5471926" cy="274021"/>
          </a:xfrm>
        </p:spPr>
        <p:txBody>
          <a:bodyPr/>
          <a:lstStyle>
            <a:lvl1pPr algn="l">
              <a:defRPr sz="16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3.5.1: Comparing Linear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3.5.1: Comparing Linear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3.5.1: Comparing Linear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3.5.1: Comparing Linear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3.5.1: Comparing Linear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3.5.1: Comparing Linear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3.5.1: Comparing Linear Functions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3.5.1: Comparing Linear Functions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3.5.1: Comparing Linear Functions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3.5.1: Comparing Linear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3.5.1: Comparing Linear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3.5.1: Comparing Linear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3L5S1SkyDiver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4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5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6.emf"/><Relationship Id="rId10" Type="http://schemas.openxmlformats.org/officeDocument/2006/relationships/oleObject" Target="../embeddings/oleObject4.bin"/><Relationship Id="rId11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3.5.1: Comparing Linear Functions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4105653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Cecilia took her first parachute jump lesson </a:t>
            </a:r>
            <a:r>
              <a:rPr lang="en-US" dirty="0" smtClean="0">
                <a:latin typeface="Arial"/>
                <a:cs typeface="Arial"/>
              </a:rPr>
              <a:t>last weekend</a:t>
            </a:r>
            <a:r>
              <a:rPr lang="en-US" dirty="0">
                <a:latin typeface="Arial"/>
                <a:cs typeface="Arial"/>
              </a:rPr>
              <a:t>. Her instructor gave her the graph </a:t>
            </a:r>
            <a:r>
              <a:rPr lang="en-US" dirty="0" smtClean="0">
                <a:latin typeface="Arial"/>
                <a:cs typeface="Arial"/>
              </a:rPr>
              <a:t>to the right that shows </a:t>
            </a:r>
            <a:r>
              <a:rPr lang="en-US" dirty="0">
                <a:latin typeface="Arial"/>
                <a:cs typeface="Arial"/>
              </a:rPr>
              <a:t>her change in altitude in meters during a </a:t>
            </a:r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5-second </a:t>
            </a:r>
            <a:r>
              <a:rPr lang="en-US" dirty="0">
                <a:latin typeface="Arial"/>
                <a:cs typeface="Arial"/>
              </a:rPr>
              <a:t>interval. Use the graph to answer the </a:t>
            </a:r>
            <a:r>
              <a:rPr lang="en-US" dirty="0" smtClean="0">
                <a:latin typeface="Arial"/>
                <a:cs typeface="Arial"/>
              </a:rPr>
              <a:t>questions that </a:t>
            </a:r>
            <a:r>
              <a:rPr lang="en-US" dirty="0">
                <a:latin typeface="Arial"/>
                <a:cs typeface="Arial"/>
              </a:rPr>
              <a:t>follow.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3.5.1: Comparing Linear Functions</a:t>
            </a:r>
            <a:endParaRPr lang="en-US"/>
          </a:p>
        </p:txBody>
      </p:sp>
      <p:pic>
        <p:nvPicPr>
          <p:cNvPr id="4" name="Picture 3" descr="U3L5_019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" t="3589" r="5291" b="4096"/>
          <a:stretch/>
        </p:blipFill>
        <p:spPr>
          <a:xfrm>
            <a:off x="5243453" y="767014"/>
            <a:ext cx="3268298" cy="48836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2682094" y="3024029"/>
            <a:ext cx="4768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Altitude (meters)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149" y="5553702"/>
            <a:ext cx="3268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Time </a:t>
            </a:r>
            <a:r>
              <a:rPr lang="en-US" sz="1400" b="1" smtClean="0">
                <a:latin typeface="Arial"/>
                <a:cs typeface="Arial"/>
              </a:rPr>
              <a:t>(seconds)</a:t>
            </a:r>
            <a:endParaRPr lang="en-US" sz="1400" b="1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Estimate Cecilia’s average rate of change in altitude in meters per second.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What are the domain and range for this function?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3.5.1: Comparing Linear Functions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Estimate Cecilia’s average rate of change in altitude in meters per second.</a:t>
            </a:r>
          </a:p>
          <a:p>
            <a:pPr marL="804672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Select two points from the graph and use the slope formula to calculate the rate of change. </a:t>
            </a:r>
          </a:p>
          <a:p>
            <a:pPr marL="804672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Let (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baseline="-25000" dirty="0">
                <a:solidFill>
                  <a:srgbClr val="660066"/>
                </a:solidFill>
              </a:rPr>
              <a:t>1</a:t>
            </a:r>
            <a:r>
              <a:rPr lang="en-US" sz="2400" dirty="0">
                <a:solidFill>
                  <a:srgbClr val="660066"/>
                </a:solidFill>
              </a:rPr>
              <a:t>, </a:t>
            </a:r>
            <a:r>
              <a:rPr lang="en-US" sz="2400" i="1" dirty="0" smtClean="0">
                <a:solidFill>
                  <a:srgbClr val="660066"/>
                </a:solidFill>
              </a:rPr>
              <a:t>y</a:t>
            </a:r>
            <a:r>
              <a:rPr lang="en-US" sz="2400" baseline="-25000" dirty="0">
                <a:solidFill>
                  <a:srgbClr val="660066"/>
                </a:solidFill>
              </a:rPr>
              <a:t>1</a:t>
            </a:r>
            <a:r>
              <a:rPr lang="en-US" sz="2400" dirty="0" smtClean="0">
                <a:solidFill>
                  <a:srgbClr val="660066"/>
                </a:solidFill>
              </a:rPr>
              <a:t>) </a:t>
            </a:r>
            <a:r>
              <a:rPr lang="en-US" sz="2400" dirty="0">
                <a:solidFill>
                  <a:srgbClr val="660066"/>
                </a:solidFill>
              </a:rPr>
              <a:t>= (1, 2400) and (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baseline="-25000" dirty="0">
                <a:solidFill>
                  <a:srgbClr val="660066"/>
                </a:solidFill>
              </a:rPr>
              <a:t>2</a:t>
            </a:r>
            <a:r>
              <a:rPr lang="en-US" sz="2400" dirty="0">
                <a:solidFill>
                  <a:srgbClr val="660066"/>
                </a:solidFill>
              </a:rPr>
              <a:t>,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baseline="-25000" dirty="0">
                <a:solidFill>
                  <a:srgbClr val="660066"/>
                </a:solidFill>
              </a:rPr>
              <a:t>2</a:t>
            </a:r>
            <a:r>
              <a:rPr lang="en-US" sz="2400" dirty="0">
                <a:solidFill>
                  <a:srgbClr val="660066"/>
                </a:solidFill>
              </a:rPr>
              <a:t>) = (3, 1800).</a:t>
            </a:r>
            <a:endParaRPr lang="en-US" sz="4000" dirty="0">
              <a:solidFill>
                <a:srgbClr val="660066"/>
              </a:solidFill>
            </a:endParaRPr>
          </a:p>
          <a:p>
            <a:pPr algn="l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3.5.1: Comparing Linear Functions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427462"/>
            <a:ext cx="7930974" cy="4997450"/>
          </a:xfrm>
        </p:spPr>
        <p:txBody>
          <a:bodyPr/>
          <a:lstStyle/>
          <a:p>
            <a:pPr marL="461772" lvl="1" algn="l">
              <a:lnSpc>
                <a:spcPct val="200000"/>
              </a:lnSpc>
              <a:spcAft>
                <a:spcPts val="2700"/>
              </a:spcAft>
            </a:pPr>
            <a:r>
              <a:rPr lang="en-US" sz="2400" dirty="0">
                <a:solidFill>
                  <a:srgbClr val="660066"/>
                </a:solidFill>
              </a:rPr>
              <a:t>	</a:t>
            </a:r>
            <a:r>
              <a:rPr lang="en-US" sz="2400" dirty="0" smtClean="0">
                <a:solidFill>
                  <a:srgbClr val="660066"/>
                </a:solidFill>
              </a:rPr>
              <a:t>						Slope formula</a:t>
            </a:r>
          </a:p>
          <a:p>
            <a:pPr marL="2743200" lvl="1" indent="-2743200" algn="l">
              <a:spcAft>
                <a:spcPts val="2700"/>
              </a:spcAft>
            </a:pPr>
            <a:r>
              <a:rPr lang="en-US" sz="2400" dirty="0" smtClean="0">
                <a:solidFill>
                  <a:srgbClr val="660066"/>
                </a:solidFill>
              </a:rPr>
              <a:t>		Substitute </a:t>
            </a:r>
            <a:r>
              <a:rPr lang="en-US" sz="2400" dirty="0">
                <a:solidFill>
                  <a:srgbClr val="660066"/>
                </a:solidFill>
              </a:rPr>
              <a:t>(1, 2400) </a:t>
            </a:r>
            <a:r>
              <a:rPr lang="en-US" sz="2400" dirty="0" smtClean="0">
                <a:solidFill>
                  <a:srgbClr val="660066"/>
                </a:solidFill>
              </a:rPr>
              <a:t>and </a:t>
            </a:r>
            <a:br>
              <a:rPr lang="en-US" sz="2400" dirty="0" smtClean="0">
                <a:solidFill>
                  <a:srgbClr val="660066"/>
                </a:solidFill>
              </a:rPr>
            </a:br>
            <a:r>
              <a:rPr lang="en-US" sz="2400" dirty="0" smtClean="0">
                <a:solidFill>
                  <a:srgbClr val="660066"/>
                </a:solidFill>
              </a:rPr>
              <a:t>	(3</a:t>
            </a:r>
            <a:r>
              <a:rPr lang="en-US" sz="2400" dirty="0">
                <a:solidFill>
                  <a:srgbClr val="660066"/>
                </a:solidFill>
              </a:rPr>
              <a:t>, 1800) for (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baseline="-25000" dirty="0">
                <a:solidFill>
                  <a:srgbClr val="660066"/>
                </a:solidFill>
              </a:rPr>
              <a:t>1</a:t>
            </a:r>
            <a:r>
              <a:rPr lang="en-US" sz="2400" dirty="0">
                <a:solidFill>
                  <a:srgbClr val="660066"/>
                </a:solidFill>
              </a:rPr>
              <a:t>,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baseline="-25000" dirty="0">
                <a:solidFill>
                  <a:srgbClr val="660066"/>
                </a:solidFill>
              </a:rPr>
              <a:t>1</a:t>
            </a:r>
            <a:r>
              <a:rPr lang="en-US" sz="2400" dirty="0" smtClean="0">
                <a:solidFill>
                  <a:srgbClr val="660066"/>
                </a:solidFill>
              </a:rPr>
              <a:t>) and </a:t>
            </a:r>
            <a:r>
              <a:rPr lang="en-US" sz="2400" dirty="0">
                <a:solidFill>
                  <a:srgbClr val="660066"/>
                </a:solidFill>
              </a:rPr>
              <a:t>(</a:t>
            </a:r>
            <a:r>
              <a:rPr lang="en-US" sz="2400" i="1" dirty="0" smtClean="0">
                <a:solidFill>
                  <a:srgbClr val="660066"/>
                </a:solidFill>
              </a:rPr>
              <a:t>x</a:t>
            </a:r>
            <a:r>
              <a:rPr lang="en-US" sz="2400" baseline="-25000" dirty="0" smtClean="0">
                <a:solidFill>
                  <a:srgbClr val="660066"/>
                </a:solidFill>
              </a:rPr>
              <a:t>2</a:t>
            </a:r>
            <a:r>
              <a:rPr lang="en-US" sz="2400" dirty="0" smtClean="0">
                <a:solidFill>
                  <a:srgbClr val="660066"/>
                </a:solidFill>
              </a:rPr>
              <a:t>, </a:t>
            </a:r>
            <a:r>
              <a:rPr lang="en-US" sz="2400" i="1" dirty="0" smtClean="0">
                <a:solidFill>
                  <a:srgbClr val="660066"/>
                </a:solidFill>
              </a:rPr>
              <a:t>y</a:t>
            </a:r>
            <a:r>
              <a:rPr lang="en-US" sz="2400" baseline="-25000" dirty="0" smtClean="0">
                <a:solidFill>
                  <a:srgbClr val="660066"/>
                </a:solidFill>
              </a:rPr>
              <a:t>2</a:t>
            </a:r>
            <a:r>
              <a:rPr lang="en-US" sz="2400" dirty="0" smtClean="0">
                <a:solidFill>
                  <a:srgbClr val="660066"/>
                </a:solidFill>
              </a:rPr>
              <a:t>).</a:t>
            </a:r>
          </a:p>
          <a:p>
            <a:pPr marL="2743200" lvl="1" indent="-2743200" algn="l">
              <a:spcAft>
                <a:spcPts val="2700"/>
              </a:spcAft>
            </a:pPr>
            <a:r>
              <a:rPr lang="en-US" sz="2400" dirty="0">
                <a:solidFill>
                  <a:srgbClr val="660066"/>
                </a:solidFill>
              </a:rPr>
              <a:t>	</a:t>
            </a:r>
            <a:r>
              <a:rPr lang="en-US" sz="2400" dirty="0" smtClean="0">
                <a:solidFill>
                  <a:srgbClr val="660066"/>
                </a:solidFill>
              </a:rPr>
              <a:t>	Simplify as needed.</a:t>
            </a:r>
          </a:p>
          <a:p>
            <a:pPr marL="2743200" lvl="1" indent="-2743200" algn="l">
              <a:spcAft>
                <a:spcPts val="2700"/>
              </a:spcAft>
            </a:pPr>
            <a:endParaRPr lang="en-US" sz="2400" dirty="0">
              <a:solidFill>
                <a:srgbClr val="660066"/>
              </a:solidFill>
            </a:endParaRPr>
          </a:p>
          <a:p>
            <a:pPr marL="804672" lvl="1" indent="-347472" algn="l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average rate of change is –300 meters per second. </a:t>
            </a:r>
            <a:endParaRPr lang="en-US" sz="2400" dirty="0" smtClean="0">
              <a:solidFill>
                <a:srgbClr val="660066"/>
              </a:solidFill>
            </a:endParaRPr>
          </a:p>
          <a:p>
            <a:pPr marL="804672" lvl="1" indent="-347472" algn="l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Cecilia’s altitude is decreasing an average of 300 meters each second.</a:t>
            </a:r>
          </a:p>
          <a:p>
            <a:pPr lvl="1" algn="l"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rgbClr val="660066"/>
              </a:solidFill>
            </a:endParaRPr>
          </a:p>
          <a:p>
            <a:pPr marL="2743200" lvl="1" indent="-2743200" algn="l">
              <a:spcAft>
                <a:spcPts val="2700"/>
              </a:spcAft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5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3.5.1: Comparing Linear Functions</a:t>
            </a: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7999201"/>
              </p:ext>
            </p:extLst>
          </p:nvPr>
        </p:nvGraphicFramePr>
        <p:xfrm>
          <a:off x="1817437" y="547441"/>
          <a:ext cx="9271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Equation" r:id="rId4" imgW="927100" imgH="901700" progId="Equation.DSMT4">
                  <p:embed/>
                </p:oleObj>
              </mc:Choice>
              <mc:Fallback>
                <p:oleObj name="Equation" r:id="rId4" imgW="927100" imgH="901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17437" y="547441"/>
                        <a:ext cx="92710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8378368"/>
              </p:ext>
            </p:extLst>
          </p:nvPr>
        </p:nvGraphicFramePr>
        <p:xfrm>
          <a:off x="1817437" y="1633964"/>
          <a:ext cx="16510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Equation" r:id="rId6" imgW="1651000" imgH="800100" progId="Equation.DSMT4">
                  <p:embed/>
                </p:oleObj>
              </mc:Choice>
              <mc:Fallback>
                <p:oleObj name="Equation" r:id="rId6" imgW="16510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17437" y="1633964"/>
                        <a:ext cx="16510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4905098"/>
              </p:ext>
            </p:extLst>
          </p:nvPr>
        </p:nvGraphicFramePr>
        <p:xfrm>
          <a:off x="1817437" y="2637264"/>
          <a:ext cx="7239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Equation" r:id="rId8" imgW="723900" imgH="800100" progId="Equation.DSMT4">
                  <p:embed/>
                </p:oleObj>
              </mc:Choice>
              <mc:Fallback>
                <p:oleObj name="Equation" r:id="rId8" imgW="7239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817437" y="2637264"/>
                        <a:ext cx="7239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9491163"/>
              </p:ext>
            </p:extLst>
          </p:nvPr>
        </p:nvGraphicFramePr>
        <p:xfrm>
          <a:off x="1817437" y="3611470"/>
          <a:ext cx="6985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Equation" r:id="rId10" imgW="698500" imgH="279400" progId="Equation.DSMT4">
                  <p:embed/>
                </p:oleObj>
              </mc:Choice>
              <mc:Fallback>
                <p:oleObj name="Equation" r:id="rId10" imgW="6985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817437" y="3611470"/>
                        <a:ext cx="6985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4854369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/>
              <a:t>What are the domain and range for this function?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domain is all possible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-values. </a:t>
            </a:r>
            <a:endParaRPr lang="en-US" sz="2400" dirty="0" smtClean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endParaRPr lang="en-US" sz="2400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In this problem, the domain is all real numbers greater than or equal to 0, or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≥ 0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</a:p>
          <a:p>
            <a:pPr marL="800100" lvl="1" indent="-342900" algn="l">
              <a:buFont typeface="Arial"/>
              <a:buChar char="•"/>
            </a:pPr>
            <a:endParaRPr lang="en-US" sz="2400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range is all possible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-values. </a:t>
            </a:r>
            <a:endParaRPr lang="en-US" sz="2400" dirty="0" smtClean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endParaRPr lang="en-US" sz="2400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In this problem, the range is all real numbers greater than or equal to 0, but less than or equal </a:t>
            </a:r>
            <a:br>
              <a:rPr lang="en-US" sz="2400" dirty="0">
                <a:solidFill>
                  <a:srgbClr val="660066"/>
                </a:solidFill>
              </a:rPr>
            </a:br>
            <a:r>
              <a:rPr lang="en-US" sz="2400" dirty="0">
                <a:solidFill>
                  <a:srgbClr val="660066"/>
                </a:solidFill>
              </a:rPr>
              <a:t>to 2,700. This can be written symbolically as </a:t>
            </a:r>
            <a:endParaRPr lang="en-US" sz="2400" dirty="0" smtClean="0">
              <a:solidFill>
                <a:srgbClr val="660066"/>
              </a:solidFill>
            </a:endParaRPr>
          </a:p>
          <a:p>
            <a:pPr marL="804672" lvl="1" algn="l">
              <a:spcBef>
                <a:spcPts val="0"/>
              </a:spcBef>
            </a:pPr>
            <a:r>
              <a:rPr lang="en-US" sz="2400" dirty="0" smtClean="0">
                <a:solidFill>
                  <a:srgbClr val="660066"/>
                </a:solidFill>
              </a:rPr>
              <a:t>0 </a:t>
            </a:r>
            <a:r>
              <a:rPr lang="en-US" sz="2400" dirty="0">
                <a:solidFill>
                  <a:srgbClr val="660066"/>
                </a:solidFill>
              </a:rPr>
              <a:t>≤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≤ 2700 or as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≥ 0 and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≤ 2700.</a:t>
            </a:r>
          </a:p>
          <a:p>
            <a:pPr marL="800100" lvl="1" indent="-342900" algn="l">
              <a:buFont typeface="Arial"/>
              <a:buChar char="•"/>
            </a:pPr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3.5.1: Comparing Linear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147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975</TotalTime>
  <Words>325</Words>
  <Application>Microsoft Macintosh PowerPoint</Application>
  <PresentationFormat>On-screen Show (4:3)</PresentationFormat>
  <Paragraphs>51</Paragraphs>
  <Slides>6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Coordinate Algebra WarmUp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93</cp:revision>
  <dcterms:created xsi:type="dcterms:W3CDTF">2012-02-22T19:14:19Z</dcterms:created>
  <dcterms:modified xsi:type="dcterms:W3CDTF">2012-06-05T19:19:17Z</dcterms:modified>
  <cp:category/>
</cp:coreProperties>
</file>