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notesSlides/notesSlide2.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6" r:id="rId2"/>
    <p:sldId id="390" r:id="rId3"/>
    <p:sldId id="258" r:id="rId4"/>
    <p:sldId id="391" r:id="rId5"/>
    <p:sldId id="260" r:id="rId6"/>
    <p:sldId id="392" r:id="rId7"/>
    <p:sldId id="393" r:id="rId8"/>
    <p:sldId id="394" r:id="rId9"/>
    <p:sldId id="395" r:id="rId10"/>
    <p:sldId id="290" r:id="rId11"/>
    <p:sldId id="294" r:id="rId12"/>
    <p:sldId id="396" r:id="rId13"/>
    <p:sldId id="295" r:id="rId14"/>
    <p:sldId id="397" r:id="rId15"/>
    <p:sldId id="398" r:id="rId16"/>
    <p:sldId id="399" r:id="rId17"/>
    <p:sldId id="382" r:id="rId18"/>
    <p:sldId id="383" r:id="rId19"/>
    <p:sldId id="384" r:id="rId20"/>
    <p:sldId id="368" r:id="rId21"/>
    <p:sldId id="400" r:id="rId22"/>
    <p:sldId id="402" r:id="rId23"/>
    <p:sldId id="404" r:id="rId24"/>
    <p:sldId id="406" r:id="rId25"/>
    <p:sldId id="409" r:id="rId26"/>
    <p:sldId id="407" r:id="rId27"/>
    <p:sldId id="408" r:id="rId28"/>
    <p:sldId id="370" r:id="rId2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91" d="100"/>
          <a:sy n="91" d="100"/>
        </p:scale>
        <p:origin x="-120" y="-112"/>
      </p:cViewPr>
      <p:guideLst>
        <p:guide orient="horz" pos="3159"/>
        <p:guide pos="275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 Id="rId3"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image" Target="../media/image8.emf"/><Relationship Id="rId2"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image" Target="../media/image8.emf"/><Relationship Id="rId2"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image" Target="../media/image8.emf"/><Relationship Id="rId2"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/CAU3L5S1CompLinGrTab</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429111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/CAU3L5S1CompLinGrContext</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28</a:t>
            </a:fld>
            <a:endParaRPr lang="en-US" dirty="0"/>
          </a:p>
        </p:txBody>
      </p:sp>
    </p:spTree>
    <p:extLst>
      <p:ext uri="{BB962C8B-B14F-4D97-AF65-F5344CB8AC3E}">
        <p14:creationId xmlns:p14="http://schemas.microsoft.com/office/powerpoint/2010/main" val="2573312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3.5.1: Comparing Linear Functions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3.5.1: Comparing Linear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3.5.1: Comparing Linear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4" Type="http://schemas.openxmlformats.org/officeDocument/2006/relationships/oleObject" Target="../embeddings/oleObject9.bin"/><Relationship Id="rId1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3.bin"/><Relationship Id="rId4" Type="http://schemas.openxmlformats.org/officeDocument/2006/relationships/image" Target="../media/image8.emf"/><Relationship Id="rId5" Type="http://schemas.openxmlformats.org/officeDocument/2006/relationships/oleObject" Target="../embeddings/oleObject34.bin"/><Relationship Id="rId6" Type="http://schemas.openxmlformats.org/officeDocument/2006/relationships/image" Target="../media/image9.emf"/><Relationship Id="rId7" Type="http://schemas.openxmlformats.org/officeDocument/2006/relationships/oleObject" Target="../embeddings/oleObject35.bin"/><Relationship Id="rId8" Type="http://schemas.openxmlformats.org/officeDocument/2006/relationships/image" Target="../media/image10.emf"/><Relationship Id="rId9" Type="http://schemas.openxmlformats.org/officeDocument/2006/relationships/oleObject" Target="../embeddings/oleObject36.bin"/><Relationship Id="rId10" Type="http://schemas.openxmlformats.org/officeDocument/2006/relationships/image" Target="../media/image11.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7.bin"/><Relationship Id="rId4" Type="http://schemas.openxmlformats.org/officeDocument/2006/relationships/image" Target="../media/image8.emf"/><Relationship Id="rId5" Type="http://schemas.openxmlformats.org/officeDocument/2006/relationships/oleObject" Target="../embeddings/oleObject38.bin"/><Relationship Id="rId6" Type="http://schemas.openxmlformats.org/officeDocument/2006/relationships/image" Target="../media/image12.emf"/><Relationship Id="rId7" Type="http://schemas.openxmlformats.org/officeDocument/2006/relationships/oleObject" Target="../embeddings/oleObject39.bin"/><Relationship Id="rId8" Type="http://schemas.openxmlformats.org/officeDocument/2006/relationships/image" Target="../media/image13.emf"/><Relationship Id="rId9" Type="http://schemas.openxmlformats.org/officeDocument/2006/relationships/oleObject" Target="../embeddings/oleObject40.bin"/><Relationship Id="rId10" Type="http://schemas.openxmlformats.org/officeDocument/2006/relationships/image" Target="../media/image14.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3L5S1CompLinGrTab" TargetMode="External"/><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1.bin"/><Relationship Id="rId4" Type="http://schemas.openxmlformats.org/officeDocument/2006/relationships/image" Target="../media/image8.emf"/><Relationship Id="rId5" Type="http://schemas.openxmlformats.org/officeDocument/2006/relationships/oleObject" Target="../embeddings/oleObject42.bin"/><Relationship Id="rId6" Type="http://schemas.openxmlformats.org/officeDocument/2006/relationships/image" Target="../media/image17.emf"/><Relationship Id="rId7" Type="http://schemas.openxmlformats.org/officeDocument/2006/relationships/oleObject" Target="../embeddings/oleObject43.bin"/><Relationship Id="rId8" Type="http://schemas.openxmlformats.org/officeDocument/2006/relationships/image" Target="../media/image18.emf"/><Relationship Id="rId9" Type="http://schemas.openxmlformats.org/officeDocument/2006/relationships/oleObject" Target="../embeddings/oleObject44.bin"/><Relationship Id="rId10" Type="http://schemas.openxmlformats.org/officeDocument/2006/relationships/image" Target="../media/image19.emf"/><Relationship Id="rId1" Type="http://schemas.openxmlformats.org/officeDocument/2006/relationships/vmlDrawing" Target="../drawings/vmlDrawing9.vml"/><Relationship Id="rId2"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alch.com/ei/CAU3L5S1CompLinGrContext" TargetMode="External"/><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5.emf"/><Relationship Id="rId5" Type="http://schemas.openxmlformats.org/officeDocument/2006/relationships/oleObject" Target="../embeddings/oleObject11.bin"/><Relationship Id="rId6" Type="http://schemas.openxmlformats.org/officeDocument/2006/relationships/oleObject" Target="../embeddings/oleObject12.bin"/><Relationship Id="rId7" Type="http://schemas.openxmlformats.org/officeDocument/2006/relationships/oleObject" Target="../embeddings/oleObject13.bin"/><Relationship Id="rId8" Type="http://schemas.openxmlformats.org/officeDocument/2006/relationships/oleObject" Target="../embeddings/oleObject14.bin"/><Relationship Id="rId9" Type="http://schemas.openxmlformats.org/officeDocument/2006/relationships/oleObject" Target="../embeddings/oleObject15.bin"/><Relationship Id="rId10" Type="http://schemas.openxmlformats.org/officeDocument/2006/relationships/oleObject" Target="../embeddings/oleObject16.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5.emf"/><Relationship Id="rId5" Type="http://schemas.openxmlformats.org/officeDocument/2006/relationships/oleObject" Target="../embeddings/oleObject20.bin"/><Relationship Id="rId6" Type="http://schemas.openxmlformats.org/officeDocument/2006/relationships/oleObject" Target="../embeddings/oleObject21.bin"/><Relationship Id="rId7" Type="http://schemas.openxmlformats.org/officeDocument/2006/relationships/oleObject" Target="../embeddings/oleObject22.bin"/><Relationship Id="rId8" Type="http://schemas.openxmlformats.org/officeDocument/2006/relationships/oleObject" Target="../embeddings/oleObject23.bin"/><Relationship Id="rId9" Type="http://schemas.openxmlformats.org/officeDocument/2006/relationships/oleObject" Target="../embeddings/oleObject24.bin"/><Relationship Id="rId10" Type="http://schemas.openxmlformats.org/officeDocument/2006/relationships/oleObject" Target="../embeddings/oleObject25.bin"/><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6.bin"/><Relationship Id="rId4" Type="http://schemas.openxmlformats.org/officeDocument/2006/relationships/image" Target="../media/image5.emf"/><Relationship Id="rId5" Type="http://schemas.openxmlformats.org/officeDocument/2006/relationships/oleObject" Target="../embeddings/oleObject27.bin"/><Relationship Id="rId6" Type="http://schemas.openxmlformats.org/officeDocument/2006/relationships/oleObject" Target="../embeddings/oleObject28.bin"/><Relationship Id="rId7" Type="http://schemas.openxmlformats.org/officeDocument/2006/relationships/oleObject" Target="../embeddings/oleObject29.bin"/><Relationship Id="rId8" Type="http://schemas.openxmlformats.org/officeDocument/2006/relationships/oleObject" Target="../embeddings/oleObject30.bin"/><Relationship Id="rId9" Type="http://schemas.openxmlformats.org/officeDocument/2006/relationships/oleObject" Target="../embeddings/oleObject31.bin"/><Relationship Id="rId10" Type="http://schemas.openxmlformats.org/officeDocument/2006/relationships/oleObject" Target="../embeddings/oleObject32.bin"/><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pPr>
              <a:lnSpc>
                <a:spcPct val="150000"/>
              </a:lnSpc>
            </a:pPr>
            <a:r>
              <a:rPr lang="en-US" dirty="0" smtClean="0"/>
              <a:t>Remember that </a:t>
            </a:r>
            <a:r>
              <a:rPr lang="en-US" b="1" dirty="0" smtClean="0"/>
              <a:t>linear functions </a:t>
            </a:r>
            <a:r>
              <a:rPr lang="en-US" dirty="0" smtClean="0"/>
              <a:t>are functions that can be written in the form </a:t>
            </a:r>
            <a:r>
              <a:rPr lang="en-US" i="1" dirty="0" smtClean="0"/>
              <a:t>f</a:t>
            </a:r>
            <a:r>
              <a:rPr lang="en-US" dirty="0" smtClean="0"/>
              <a:t>(</a:t>
            </a:r>
            <a:r>
              <a:rPr lang="en-US" i="1" dirty="0" smtClean="0"/>
              <a:t>x</a:t>
            </a:r>
            <a:r>
              <a:rPr lang="en-US" dirty="0" smtClean="0"/>
              <a:t>) = </a:t>
            </a:r>
            <a:r>
              <a:rPr lang="en-US" i="1" dirty="0" smtClean="0"/>
              <a:t>mx</a:t>
            </a:r>
            <a:r>
              <a:rPr lang="en-US" dirty="0" smtClean="0"/>
              <a:t> + </a:t>
            </a:r>
            <a:r>
              <a:rPr lang="en-US" i="1" dirty="0" smtClean="0"/>
              <a:t>b</a:t>
            </a:r>
            <a:r>
              <a:rPr lang="en-US" dirty="0" smtClean="0"/>
              <a:t>, where </a:t>
            </a:r>
            <a:r>
              <a:rPr lang="en-US" i="1" dirty="0" smtClean="0"/>
              <a:t>m</a:t>
            </a:r>
            <a:r>
              <a:rPr lang="en-US" dirty="0" smtClean="0"/>
              <a:t> is the slope and </a:t>
            </a:r>
            <a:r>
              <a:rPr lang="en-US" i="1" dirty="0" smtClean="0"/>
              <a:t>b</a:t>
            </a:r>
            <a:r>
              <a:rPr lang="en-US" dirty="0" smtClean="0"/>
              <a:t> is the </a:t>
            </a:r>
            <a:r>
              <a:rPr lang="en-US" i="1" dirty="0" smtClean="0"/>
              <a:t>y</a:t>
            </a:r>
            <a:r>
              <a:rPr lang="en-US" dirty="0" smtClean="0"/>
              <a:t>-intercept. The slope of a linear function is also the </a:t>
            </a:r>
            <a:r>
              <a:rPr lang="en-US" b="1" dirty="0" smtClean="0"/>
              <a:t>rate of change </a:t>
            </a:r>
            <a:r>
              <a:rPr lang="en-US" dirty="0" smtClean="0"/>
              <a:t>and can be calculated using the formula                         . The </a:t>
            </a:r>
            <a:r>
              <a:rPr lang="en-US" i="1" dirty="0" smtClean="0"/>
              <a:t>y</a:t>
            </a:r>
            <a:r>
              <a:rPr lang="en-US" dirty="0" smtClean="0"/>
              <a:t>-intercept is the point at which the function crosses the </a:t>
            </a:r>
            <a:r>
              <a:rPr lang="en-US" i="1" dirty="0"/>
              <a:t>y</a:t>
            </a:r>
            <a:r>
              <a:rPr lang="en-US" dirty="0" smtClean="0"/>
              <a:t>-axis and has the point (0, </a:t>
            </a:r>
            <a:r>
              <a:rPr lang="en-US" i="1" dirty="0"/>
              <a:t>y</a:t>
            </a:r>
            <a:r>
              <a:rPr lang="en-US" dirty="0" smtClean="0"/>
              <a:t>). </a:t>
            </a:r>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2"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3"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4"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5"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6"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7"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8"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89"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7622405"/>
              </p:ext>
            </p:extLst>
          </p:nvPr>
        </p:nvGraphicFramePr>
        <p:xfrm>
          <a:off x="1829475" y="3238774"/>
          <a:ext cx="2019300" cy="901700"/>
        </p:xfrm>
        <a:graphic>
          <a:graphicData uri="http://schemas.openxmlformats.org/presentationml/2006/ole">
            <mc:AlternateContent xmlns:mc="http://schemas.openxmlformats.org/markup-compatibility/2006">
              <mc:Choice xmlns:v="urn:schemas-microsoft-com:vml" Requires="v">
                <p:oleObj spid="_x0000_s83090" name="Equation" r:id="rId14" imgW="2019300" imgH="901700" progId="Equation.DSMT4">
                  <p:embed/>
                </p:oleObj>
              </mc:Choice>
              <mc:Fallback>
                <p:oleObj name="Equation" r:id="rId14" imgW="2019300" imgH="901700" progId="Equation.DSMT4">
                  <p:embed/>
                  <p:pic>
                    <p:nvPicPr>
                      <p:cNvPr id="0" name=""/>
                      <p:cNvPicPr/>
                      <p:nvPr/>
                    </p:nvPicPr>
                    <p:blipFill>
                      <a:blip r:embed="rId15"/>
                      <a:stretch>
                        <a:fillRect/>
                      </a:stretch>
                    </p:blipFill>
                    <p:spPr>
                      <a:xfrm>
                        <a:off x="1829475" y="3238774"/>
                        <a:ext cx="2019300" cy="9017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incorrectly determining the rate of change </a:t>
            </a:r>
          </a:p>
          <a:p>
            <a:pPr marL="342900" indent="-342900">
              <a:spcAft>
                <a:spcPts val="1200"/>
              </a:spcAft>
              <a:buFont typeface="Arial"/>
              <a:buChar char="•"/>
            </a:pPr>
            <a:r>
              <a:rPr lang="en-US" dirty="0" smtClean="0"/>
              <a:t>assuming </a:t>
            </a:r>
            <a:r>
              <a:rPr lang="en-US" dirty="0"/>
              <a:t>that a positive slope will be steeper than a negative slope </a:t>
            </a:r>
          </a:p>
          <a:p>
            <a:pPr marL="342900" indent="-342900">
              <a:spcAft>
                <a:spcPts val="1200"/>
              </a:spcAft>
              <a:buFont typeface="Arial"/>
              <a:buChar char="•"/>
            </a:pPr>
            <a:r>
              <a:rPr lang="en-US" dirty="0" smtClean="0"/>
              <a:t>interchanging </a:t>
            </a:r>
            <a:r>
              <a:rPr lang="en-US" dirty="0"/>
              <a:t>the </a:t>
            </a:r>
            <a:r>
              <a:rPr lang="en-US" i="1" dirty="0"/>
              <a:t>x</a:t>
            </a:r>
            <a:r>
              <a:rPr lang="en-US" dirty="0"/>
              <a:t>- and </a:t>
            </a:r>
            <a:r>
              <a:rPr lang="en-US" i="1" dirty="0"/>
              <a:t>y</a:t>
            </a:r>
            <a:r>
              <a:rPr lang="en-US" dirty="0"/>
              <a:t>-intercepts	</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10</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3.5.1: Comparing Linear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The functions </a:t>
            </a:r>
            <a:r>
              <a:rPr lang="en-US" i="1" dirty="0"/>
              <a:t>f</a:t>
            </a:r>
            <a:r>
              <a:rPr lang="en-US" dirty="0"/>
              <a:t>(</a:t>
            </a:r>
            <a:r>
              <a:rPr lang="en-US" i="1" dirty="0"/>
              <a:t>x</a:t>
            </a:r>
            <a:r>
              <a:rPr lang="en-US" dirty="0"/>
              <a:t>) and </a:t>
            </a:r>
            <a:r>
              <a:rPr lang="en-US" i="1" dirty="0"/>
              <a:t>g</a:t>
            </a:r>
            <a:r>
              <a:rPr lang="en-US" dirty="0"/>
              <a:t>(</a:t>
            </a:r>
            <a:r>
              <a:rPr lang="en-US" i="1" dirty="0"/>
              <a:t>x</a:t>
            </a:r>
            <a:r>
              <a:rPr lang="en-US" dirty="0"/>
              <a:t>) are described </a:t>
            </a:r>
            <a:r>
              <a:rPr lang="en-US" dirty="0" smtClean="0"/>
              <a:t>in the graph and table on the following slide. </a:t>
            </a:r>
            <a:r>
              <a:rPr lang="en-US" dirty="0"/>
              <a:t>Compare the properties of each. </a:t>
            </a:r>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11</a:t>
            </a:fld>
            <a:endParaRPr lang="en-US" dirty="0"/>
          </a:p>
        </p:txBody>
      </p:sp>
      <p:sp>
        <p:nvSpPr>
          <p:cNvPr id="3" name="Footer Placeholder 2"/>
          <p:cNvSpPr>
            <a:spLocks noGrp="1"/>
          </p:cNvSpPr>
          <p:nvPr>
            <p:ph type="ftr" sz="quarter" idx="13"/>
          </p:nvPr>
        </p:nvSpPr>
        <p:spPr/>
        <p:txBody>
          <a:bodyPr/>
          <a:lstStyle/>
          <a:p>
            <a:pPr>
              <a:defRPr/>
            </a:pPr>
            <a:r>
              <a:rPr lang="en-US" smtClean="0"/>
              <a:t>3.5.1: Comparing Linear Functions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defRPr/>
            </a:pPr>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1100" baseline="30000"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12</a:t>
            </a:fld>
            <a:endParaRPr lang="en-US" dirty="0"/>
          </a:p>
        </p:txBody>
      </p:sp>
      <p:sp>
        <p:nvSpPr>
          <p:cNvPr id="3" name="Footer Placeholder 2"/>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782086317"/>
              </p:ext>
            </p:extLst>
          </p:nvPr>
        </p:nvGraphicFramePr>
        <p:xfrm>
          <a:off x="6008728" y="1337869"/>
          <a:ext cx="1886854" cy="1981200"/>
        </p:xfrm>
        <a:graphic>
          <a:graphicData uri="http://schemas.openxmlformats.org/drawingml/2006/table">
            <a:tbl>
              <a:tblPr firstRow="1" bandRow="1">
                <a:tableStyleId>{5940675A-B579-460E-94D1-54222C63F5DA}</a:tableStyleId>
              </a:tblPr>
              <a:tblGrid>
                <a:gridCol w="943427"/>
                <a:gridCol w="943427"/>
              </a:tblGrid>
              <a:tr h="370840">
                <a:tc>
                  <a:txBody>
                    <a:bodyPr/>
                    <a:lstStyle/>
                    <a:p>
                      <a:pPr algn="ctr"/>
                      <a:r>
                        <a:rPr lang="en-US" sz="2000" b="1" i="1" dirty="0" smtClean="0">
                          <a:latin typeface="Arial"/>
                          <a:cs typeface="Arial"/>
                        </a:rPr>
                        <a:t>x</a:t>
                      </a:r>
                      <a:endParaRPr lang="en-US" sz="2000" b="1" dirty="0">
                        <a:latin typeface="Arial"/>
                        <a:cs typeface="Arial"/>
                      </a:endParaRPr>
                    </a:p>
                  </a:txBody>
                  <a:tcPr anchor="ctr">
                    <a:solidFill>
                      <a:schemeClr val="bg1">
                        <a:lumMod val="85000"/>
                      </a:schemeClr>
                    </a:solidFill>
                  </a:tcPr>
                </a:tc>
                <a:tc>
                  <a:txBody>
                    <a:bodyPr/>
                    <a:lstStyle/>
                    <a:p>
                      <a:pPr algn="ctr"/>
                      <a:r>
                        <a:rPr lang="en-US" sz="2000" b="1" i="1" dirty="0" smtClean="0">
                          <a:latin typeface="Arial"/>
                          <a:cs typeface="Arial"/>
                        </a:rPr>
                        <a:t>g</a:t>
                      </a:r>
                      <a:r>
                        <a:rPr lang="en-US" sz="2000" b="1" dirty="0" smtClean="0">
                          <a:latin typeface="Arial"/>
                          <a:cs typeface="Arial"/>
                        </a:rPr>
                        <a:t>(</a:t>
                      </a:r>
                      <a:r>
                        <a:rPr lang="en-US" sz="2000" b="1" i="1" dirty="0" smtClean="0">
                          <a:latin typeface="Arial"/>
                          <a:cs typeface="Arial"/>
                        </a:rPr>
                        <a:t>x</a:t>
                      </a:r>
                      <a:r>
                        <a:rPr lang="en-US" sz="2000" b="1" dirty="0" smtClean="0">
                          <a:latin typeface="Arial"/>
                          <a:cs typeface="Arial"/>
                        </a:rPr>
                        <a:t>)</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r>
            </a:tbl>
          </a:graphicData>
        </a:graphic>
      </p:graphicFrame>
      <p:pic>
        <p:nvPicPr>
          <p:cNvPr id="4" name="Picture 3" descr="U3L5_008.pdf"/>
          <p:cNvPicPr>
            <a:picLocks noChangeAspect="1"/>
          </p:cNvPicPr>
          <p:nvPr/>
        </p:nvPicPr>
        <p:blipFill rotWithShape="1">
          <a:blip r:embed="rId2">
            <a:extLst>
              <a:ext uri="{28A0092B-C50C-407E-A947-70E740481C1C}">
                <a14:useLocalDpi xmlns:a14="http://schemas.microsoft.com/office/drawing/2010/main" val="0"/>
              </a:ext>
            </a:extLst>
          </a:blip>
          <a:srcRect l="4284" t="4321" r="4092" b="4073"/>
          <a:stretch/>
        </p:blipFill>
        <p:spPr>
          <a:xfrm>
            <a:off x="1210722" y="1314129"/>
            <a:ext cx="4574450" cy="4400871"/>
          </a:xfrm>
          <a:prstGeom prst="rect">
            <a:avLst/>
          </a:prstGeom>
        </p:spPr>
      </p:pic>
    </p:spTree>
    <p:extLst>
      <p:ext uri="{BB962C8B-B14F-4D97-AF65-F5344CB8AC3E}">
        <p14:creationId xmlns:p14="http://schemas.microsoft.com/office/powerpoint/2010/main" val="40674697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Identify the rate of change for the first function, </a:t>
            </a:r>
            <a:r>
              <a:rPr lang="en-US" sz="2800" b="1" i="1" dirty="0">
                <a:solidFill>
                  <a:srgbClr val="660066"/>
                </a:solidFill>
              </a:rPr>
              <a:t>f</a:t>
            </a:r>
            <a:r>
              <a:rPr lang="en-US" sz="2800" b="1" dirty="0">
                <a:solidFill>
                  <a:srgbClr val="660066"/>
                </a:solidFill>
              </a:rPr>
              <a:t>(</a:t>
            </a:r>
            <a:r>
              <a:rPr lang="en-US" sz="2800" b="1" i="1" dirty="0">
                <a:solidFill>
                  <a:srgbClr val="660066"/>
                </a:solidFill>
              </a:rPr>
              <a:t>x</a:t>
            </a:r>
            <a:r>
              <a:rPr lang="en-US" sz="2800" b="1" dirty="0">
                <a:solidFill>
                  <a:srgbClr val="660066"/>
                </a:solidFill>
              </a:rPr>
              <a:t>)</a:t>
            </a:r>
            <a:r>
              <a:rPr lang="en-US" sz="2800" b="1" dirty="0" smtClean="0">
                <a:solidFill>
                  <a:srgbClr val="660066"/>
                </a:solidFill>
              </a:rPr>
              <a:t>. </a:t>
            </a:r>
            <a:endParaRPr lang="en-US" sz="2800" b="1" dirty="0">
              <a:solidFill>
                <a:srgbClr val="660066"/>
              </a:solidFill>
            </a:endParaRPr>
          </a:p>
          <a:p>
            <a:pPr marL="512064" lvl="1" algn="l"/>
            <a:r>
              <a:rPr lang="en-US" dirty="0">
                <a:solidFill>
                  <a:schemeClr val="tx1"/>
                </a:solidFill>
              </a:rPr>
              <a:t>Let (0, 8) be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t>
            </a:r>
            <a:r>
              <a:rPr lang="en-US" dirty="0" smtClean="0">
                <a:solidFill>
                  <a:schemeClr val="tx1"/>
                </a:solidFill>
              </a:rPr>
              <a:t>and </a:t>
            </a:r>
            <a:r>
              <a:rPr lang="en-US" dirty="0">
                <a:solidFill>
                  <a:schemeClr val="tx1"/>
                </a:solidFill>
              </a:rPr>
              <a:t>(4, 0) be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 </a:t>
            </a:r>
          </a:p>
          <a:p>
            <a:pPr marL="512064" lvl="1" algn="l"/>
            <a:r>
              <a:rPr lang="en-US" dirty="0">
                <a:solidFill>
                  <a:schemeClr val="tx1"/>
                </a:solidFill>
              </a:rPr>
              <a:t>Substitute the values into the slope formula.</a:t>
            </a:r>
          </a:p>
          <a:p>
            <a:pPr marL="512064"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13</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14</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
        <p:nvSpPr>
          <p:cNvPr id="11" name="Subtitle 1"/>
          <p:cNvSpPr txBox="1">
            <a:spLocks/>
          </p:cNvSpPr>
          <p:nvPr/>
        </p:nvSpPr>
        <p:spPr bwMode="auto">
          <a:xfrm>
            <a:off x="542925" y="569902"/>
            <a:ext cx="7930974"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eaLnBrk="1" hangingPunct="1">
              <a:defRPr/>
            </a:pPr>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461772" lvl="1" algn="l">
              <a:lnSpc>
                <a:spcPct val="200000"/>
              </a:lnSpc>
              <a:spcAft>
                <a:spcPts val="2700"/>
              </a:spcAft>
            </a:pPr>
            <a:r>
              <a:rPr lang="en-US" dirty="0" smtClean="0">
                <a:solidFill>
                  <a:schemeClr val="tx1"/>
                </a:solidFill>
              </a:rPr>
              <a:t>							Slope formula</a:t>
            </a:r>
          </a:p>
          <a:p>
            <a:pPr marL="2743200" lvl="1" indent="-2743200" algn="l">
              <a:spcAft>
                <a:spcPts val="0"/>
              </a:spcAft>
            </a:pPr>
            <a:r>
              <a:rPr lang="en-US" dirty="0" smtClean="0">
                <a:solidFill>
                  <a:schemeClr val="tx1"/>
                </a:solidFill>
              </a:rPr>
              <a:t>		Substitute (0, 8) and (4, 0) </a:t>
            </a:r>
          </a:p>
          <a:p>
            <a:pPr marL="2743200" lvl="1" indent="-2743200" algn="l">
              <a:spcAft>
                <a:spcPts val="2700"/>
              </a:spcAft>
            </a:pPr>
            <a:r>
              <a:rPr lang="en-US" dirty="0">
                <a:solidFill>
                  <a:schemeClr val="tx1"/>
                </a:solidFill>
              </a:rPr>
              <a:t>	</a:t>
            </a:r>
            <a:r>
              <a:rPr lang="en-US" dirty="0" smtClean="0">
                <a:solidFill>
                  <a:schemeClr val="tx1"/>
                </a:solidFill>
              </a:rPr>
              <a:t>	for (</a:t>
            </a:r>
            <a:r>
              <a:rPr lang="en-US" i="1" dirty="0" smtClean="0">
                <a:solidFill>
                  <a:schemeClr val="tx1"/>
                </a:solidFill>
              </a:rPr>
              <a:t>x</a:t>
            </a:r>
            <a:r>
              <a:rPr lang="en-US" baseline="-25000" dirty="0" smtClean="0">
                <a:solidFill>
                  <a:schemeClr val="tx1"/>
                </a:solidFill>
              </a:rPr>
              <a:t>1</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1</a:t>
            </a:r>
            <a:r>
              <a:rPr lang="en-US" dirty="0" smtClean="0">
                <a:solidFill>
                  <a:schemeClr val="tx1"/>
                </a:solidFill>
              </a:rPr>
              <a:t>) and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a:t>
            </a:r>
          </a:p>
          <a:p>
            <a:pPr marL="2743200" lvl="1" indent="-2743200" algn="l">
              <a:spcAft>
                <a:spcPts val="2700"/>
              </a:spcAft>
            </a:pPr>
            <a:r>
              <a:rPr lang="en-US" dirty="0" smtClean="0">
                <a:solidFill>
                  <a:schemeClr val="tx1"/>
                </a:solidFill>
              </a:rPr>
              <a:t>		Simplify as needed.</a:t>
            </a:r>
          </a:p>
          <a:p>
            <a:pPr marL="2743200" lvl="1" indent="-2743200" algn="l">
              <a:spcAft>
                <a:spcPts val="2700"/>
              </a:spcAft>
            </a:pPr>
            <a:endParaRPr lang="en-US" dirty="0" smtClean="0">
              <a:solidFill>
                <a:schemeClr val="tx1"/>
              </a:solidFill>
            </a:endParaRPr>
          </a:p>
          <a:p>
            <a:pPr marL="512064" lvl="1" algn="l">
              <a:spcBef>
                <a:spcPts val="0"/>
              </a:spcBef>
              <a:spcAft>
                <a:spcPts val="0"/>
              </a:spcAft>
            </a:pPr>
            <a:r>
              <a:rPr lang="en-US" dirty="0">
                <a:solidFill>
                  <a:schemeClr val="tx1"/>
                </a:solidFill>
              </a:rPr>
              <a:t>The rate of change for this function is –2.</a:t>
            </a:r>
          </a:p>
          <a:p>
            <a:pPr lvl="1" algn="l">
              <a:spcBef>
                <a:spcPts val="0"/>
              </a:spcBef>
              <a:spcAft>
                <a:spcPts val="0"/>
              </a:spcAft>
            </a:pPr>
            <a:endParaRPr lang="en-US" dirty="0" smtClean="0">
              <a:solidFill>
                <a:schemeClr val="tx1"/>
              </a:solidFill>
            </a:endParaRPr>
          </a:p>
          <a:p>
            <a:pPr marL="2743200" lvl="1" indent="-2743200" algn="l">
              <a:spcAft>
                <a:spcPts val="2700"/>
              </a:spcAft>
            </a:pPr>
            <a:endParaRPr lang="en-US" dirty="0">
              <a:solidFill>
                <a:schemeClr val="tx1"/>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55741413"/>
              </p:ext>
            </p:extLst>
          </p:nvPr>
        </p:nvGraphicFramePr>
        <p:xfrm>
          <a:off x="1817437" y="1188421"/>
          <a:ext cx="927100" cy="901700"/>
        </p:xfrm>
        <a:graphic>
          <a:graphicData uri="http://schemas.openxmlformats.org/presentationml/2006/ole">
            <mc:AlternateContent xmlns:mc="http://schemas.openxmlformats.org/markup-compatibility/2006">
              <mc:Choice xmlns:v="urn:schemas-microsoft-com:vml" Requires="v">
                <p:oleObj spid="_x0000_s90153"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817437" y="1188421"/>
                        <a:ext cx="927100" cy="9017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98854207"/>
              </p:ext>
            </p:extLst>
          </p:nvPr>
        </p:nvGraphicFramePr>
        <p:xfrm>
          <a:off x="1817437" y="2274518"/>
          <a:ext cx="685800" cy="800100"/>
        </p:xfrm>
        <a:graphic>
          <a:graphicData uri="http://schemas.openxmlformats.org/presentationml/2006/ole">
            <mc:AlternateContent xmlns:mc="http://schemas.openxmlformats.org/markup-compatibility/2006">
              <mc:Choice xmlns:v="urn:schemas-microsoft-com:vml" Requires="v">
                <p:oleObj spid="_x0000_s90154" name="Equation" r:id="rId5" imgW="685800" imgH="800100" progId="Equation.DSMT4">
                  <p:embed/>
                </p:oleObj>
              </mc:Choice>
              <mc:Fallback>
                <p:oleObj name="Equation" r:id="rId5" imgW="685800" imgH="800100" progId="Equation.DSMT4">
                  <p:embed/>
                  <p:pic>
                    <p:nvPicPr>
                      <p:cNvPr id="0" name=""/>
                      <p:cNvPicPr/>
                      <p:nvPr/>
                    </p:nvPicPr>
                    <p:blipFill>
                      <a:blip r:embed="rId6"/>
                      <a:stretch>
                        <a:fillRect/>
                      </a:stretch>
                    </p:blipFill>
                    <p:spPr>
                      <a:xfrm>
                        <a:off x="1817437" y="2274518"/>
                        <a:ext cx="685800" cy="8001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929561765"/>
              </p:ext>
            </p:extLst>
          </p:nvPr>
        </p:nvGraphicFramePr>
        <p:xfrm>
          <a:off x="1817437" y="3277818"/>
          <a:ext cx="393700" cy="800100"/>
        </p:xfrm>
        <a:graphic>
          <a:graphicData uri="http://schemas.openxmlformats.org/presentationml/2006/ole">
            <mc:AlternateContent xmlns:mc="http://schemas.openxmlformats.org/markup-compatibility/2006">
              <mc:Choice xmlns:v="urn:schemas-microsoft-com:vml" Requires="v">
                <p:oleObj spid="_x0000_s90155" name="Equation" r:id="rId7" imgW="393700" imgH="800100" progId="Equation.DSMT4">
                  <p:embed/>
                </p:oleObj>
              </mc:Choice>
              <mc:Fallback>
                <p:oleObj name="Equation" r:id="rId7" imgW="393700" imgH="800100" progId="Equation.DSMT4">
                  <p:embed/>
                  <p:pic>
                    <p:nvPicPr>
                      <p:cNvPr id="0" name=""/>
                      <p:cNvPicPr/>
                      <p:nvPr/>
                    </p:nvPicPr>
                    <p:blipFill>
                      <a:blip r:embed="rId8"/>
                      <a:stretch>
                        <a:fillRect/>
                      </a:stretch>
                    </p:blipFill>
                    <p:spPr>
                      <a:xfrm>
                        <a:off x="1817437" y="3277818"/>
                        <a:ext cx="393700" cy="8001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797412739"/>
              </p:ext>
            </p:extLst>
          </p:nvPr>
        </p:nvGraphicFramePr>
        <p:xfrm>
          <a:off x="1817437" y="4288153"/>
          <a:ext cx="368300" cy="279400"/>
        </p:xfrm>
        <a:graphic>
          <a:graphicData uri="http://schemas.openxmlformats.org/presentationml/2006/ole">
            <mc:AlternateContent xmlns:mc="http://schemas.openxmlformats.org/markup-compatibility/2006">
              <mc:Choice xmlns:v="urn:schemas-microsoft-com:vml" Requires="v">
                <p:oleObj spid="_x0000_s90156" name="Equation" r:id="rId9" imgW="368300" imgH="279400" progId="Equation.DSMT4">
                  <p:embed/>
                </p:oleObj>
              </mc:Choice>
              <mc:Fallback>
                <p:oleObj name="Equation" r:id="rId9" imgW="368300" imgH="279400" progId="Equation.DSMT4">
                  <p:embed/>
                  <p:pic>
                    <p:nvPicPr>
                      <p:cNvPr id="0" name=""/>
                      <p:cNvPicPr/>
                      <p:nvPr/>
                    </p:nvPicPr>
                    <p:blipFill>
                      <a:blip r:embed="rId10"/>
                      <a:stretch>
                        <a:fillRect/>
                      </a:stretch>
                    </p:blipFill>
                    <p:spPr>
                      <a:xfrm>
                        <a:off x="1817437" y="4288153"/>
                        <a:ext cx="368300" cy="279400"/>
                      </a:xfrm>
                      <a:prstGeom prst="rect">
                        <a:avLst/>
                      </a:prstGeom>
                    </p:spPr>
                  </p:pic>
                </p:oleObj>
              </mc:Fallback>
            </mc:AlternateContent>
          </a:graphicData>
        </a:graphic>
      </p:graphicFrame>
    </p:spTree>
    <p:extLst>
      <p:ext uri="{BB962C8B-B14F-4D97-AF65-F5344CB8AC3E}">
        <p14:creationId xmlns:p14="http://schemas.microsoft.com/office/powerpoint/2010/main" val="7243534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Identify the rate of change for the </a:t>
            </a:r>
            <a:r>
              <a:rPr lang="en-US" sz="2800" b="1" dirty="0" smtClean="0">
                <a:solidFill>
                  <a:srgbClr val="660066"/>
                </a:solidFill>
              </a:rPr>
              <a:t>second function</a:t>
            </a:r>
            <a:r>
              <a:rPr lang="en-US" sz="2800" b="1" dirty="0">
                <a:solidFill>
                  <a:srgbClr val="660066"/>
                </a:solidFill>
              </a:rPr>
              <a:t>, </a:t>
            </a:r>
            <a:r>
              <a:rPr lang="en-US" sz="2800" b="1" i="1" dirty="0" smtClean="0">
                <a:solidFill>
                  <a:srgbClr val="660066"/>
                </a:solidFill>
              </a:rPr>
              <a:t>g</a:t>
            </a:r>
            <a:r>
              <a:rPr lang="en-US" sz="2800" b="1" dirty="0" smtClean="0">
                <a:solidFill>
                  <a:srgbClr val="660066"/>
                </a:solidFill>
              </a:rPr>
              <a:t>(</a:t>
            </a:r>
            <a:r>
              <a:rPr lang="en-US" sz="2800" b="1" i="1" dirty="0">
                <a:solidFill>
                  <a:srgbClr val="660066"/>
                </a:solidFill>
              </a:rPr>
              <a:t>x</a:t>
            </a:r>
            <a:r>
              <a:rPr lang="en-US" sz="2800" b="1" dirty="0">
                <a:solidFill>
                  <a:srgbClr val="660066"/>
                </a:solidFill>
              </a:rPr>
              <a:t>)</a:t>
            </a:r>
            <a:r>
              <a:rPr lang="en-US" sz="2800" b="1" dirty="0" smtClean="0">
                <a:solidFill>
                  <a:srgbClr val="660066"/>
                </a:solidFill>
              </a:rPr>
              <a:t>. </a:t>
            </a:r>
            <a:endParaRPr lang="en-US" sz="2800" b="1" dirty="0">
              <a:solidFill>
                <a:srgbClr val="660066"/>
              </a:solidFill>
            </a:endParaRPr>
          </a:p>
          <a:p>
            <a:pPr marL="512064" lvl="1" algn="l"/>
            <a:r>
              <a:rPr lang="en-US" dirty="0">
                <a:solidFill>
                  <a:schemeClr val="tx1"/>
                </a:solidFill>
              </a:rPr>
              <a:t>Choose two points from the </a:t>
            </a:r>
            <a:r>
              <a:rPr lang="en-US" dirty="0" smtClean="0">
                <a:solidFill>
                  <a:schemeClr val="tx1"/>
                </a:solidFill>
              </a:rPr>
              <a:t>table. Let (–2, –10) </a:t>
            </a:r>
            <a:r>
              <a:rPr lang="en-US" dirty="0">
                <a:solidFill>
                  <a:schemeClr val="tx1"/>
                </a:solidFill>
              </a:rPr>
              <a:t>be </a:t>
            </a:r>
            <a:endParaRPr lang="en-US" dirty="0" smtClean="0">
              <a:solidFill>
                <a:schemeClr val="tx1"/>
              </a:solidFill>
            </a:endParaRPr>
          </a:p>
          <a:p>
            <a:pPr marL="512064" lvl="1" algn="l">
              <a:spcBef>
                <a:spcPts val="0"/>
              </a:spcBef>
              <a:spcAft>
                <a:spcPts val="1200"/>
              </a:spcAft>
            </a:pPr>
            <a:r>
              <a:rPr lang="en-US" dirty="0" smtClean="0">
                <a:solidFill>
                  <a:schemeClr val="tx1"/>
                </a:solidFill>
              </a:rPr>
              <a:t>(</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t>
            </a:r>
            <a:r>
              <a:rPr lang="en-US" dirty="0" smtClean="0">
                <a:solidFill>
                  <a:schemeClr val="tx1"/>
                </a:solidFill>
              </a:rPr>
              <a:t>and (–1, –8) </a:t>
            </a:r>
            <a:r>
              <a:rPr lang="en-US" dirty="0">
                <a:solidFill>
                  <a:schemeClr val="tx1"/>
                </a:solidFill>
              </a:rPr>
              <a:t>be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 </a:t>
            </a:r>
          </a:p>
          <a:p>
            <a:pPr marL="512064" lvl="1" algn="l"/>
            <a:r>
              <a:rPr lang="en-US" dirty="0">
                <a:solidFill>
                  <a:schemeClr val="tx1"/>
                </a:solidFill>
              </a:rPr>
              <a:t>Substitute the values into the slope formula.</a:t>
            </a:r>
          </a:p>
          <a:p>
            <a:pPr marL="512064"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28535435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16</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
        <p:nvSpPr>
          <p:cNvPr id="11" name="Subtitle 1"/>
          <p:cNvSpPr txBox="1">
            <a:spLocks/>
          </p:cNvSpPr>
          <p:nvPr/>
        </p:nvSpPr>
        <p:spPr bwMode="auto">
          <a:xfrm>
            <a:off x="542925" y="569902"/>
            <a:ext cx="7930974"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eaLnBrk="1" hangingPunct="1">
              <a:defRPr/>
            </a:pPr>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461772" lvl="1" algn="l">
              <a:lnSpc>
                <a:spcPct val="200000"/>
              </a:lnSpc>
              <a:spcAft>
                <a:spcPts val="2700"/>
              </a:spcAft>
            </a:pPr>
            <a:r>
              <a:rPr lang="en-US" dirty="0" smtClean="0">
                <a:solidFill>
                  <a:schemeClr val="tx1"/>
                </a:solidFill>
              </a:rPr>
              <a:t>							Slope formula</a:t>
            </a:r>
          </a:p>
          <a:p>
            <a:pPr marL="2743200" lvl="1" indent="-2743200" algn="l">
              <a:spcAft>
                <a:spcPts val="0"/>
              </a:spcAft>
            </a:pPr>
            <a:r>
              <a:rPr lang="en-US" dirty="0" smtClean="0">
                <a:solidFill>
                  <a:schemeClr val="tx1"/>
                </a:solidFill>
              </a:rPr>
              <a:t>		Substitute </a:t>
            </a:r>
            <a:r>
              <a:rPr lang="en-US" dirty="0">
                <a:solidFill>
                  <a:schemeClr val="tx1"/>
                </a:solidFill>
              </a:rPr>
              <a:t>(–2, –</a:t>
            </a:r>
            <a:r>
              <a:rPr lang="en-US" dirty="0" smtClean="0">
                <a:solidFill>
                  <a:schemeClr val="tx1"/>
                </a:solidFill>
              </a:rPr>
              <a:t>10) and </a:t>
            </a:r>
            <a:r>
              <a:rPr lang="en-US" dirty="0">
                <a:solidFill>
                  <a:schemeClr val="tx1"/>
                </a:solidFill>
              </a:rPr>
              <a:t>(–1, –8) </a:t>
            </a:r>
            <a:endParaRPr lang="en-US" dirty="0" smtClean="0">
              <a:solidFill>
                <a:schemeClr val="tx1"/>
              </a:solidFill>
            </a:endParaRPr>
          </a:p>
          <a:p>
            <a:pPr marL="2743200" lvl="1" indent="-2743200" algn="l">
              <a:spcAft>
                <a:spcPts val="0"/>
              </a:spcAft>
            </a:pPr>
            <a:r>
              <a:rPr lang="en-US" dirty="0">
                <a:solidFill>
                  <a:schemeClr val="tx1"/>
                </a:solidFill>
              </a:rPr>
              <a:t>	</a:t>
            </a:r>
            <a:r>
              <a:rPr lang="en-US" dirty="0" smtClean="0">
                <a:solidFill>
                  <a:schemeClr val="tx1"/>
                </a:solidFill>
              </a:rPr>
              <a:t>	for (</a:t>
            </a:r>
            <a:r>
              <a:rPr lang="en-US" i="1" dirty="0" smtClean="0">
                <a:solidFill>
                  <a:schemeClr val="tx1"/>
                </a:solidFill>
              </a:rPr>
              <a:t>x</a:t>
            </a:r>
            <a:r>
              <a:rPr lang="en-US" baseline="-25000" dirty="0" smtClean="0">
                <a:solidFill>
                  <a:schemeClr val="tx1"/>
                </a:solidFill>
              </a:rPr>
              <a:t>1</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1</a:t>
            </a:r>
            <a:r>
              <a:rPr lang="en-US" dirty="0" smtClean="0">
                <a:solidFill>
                  <a:schemeClr val="tx1"/>
                </a:solidFill>
              </a:rPr>
              <a:t>) and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a:t>
            </a:r>
          </a:p>
          <a:p>
            <a:pPr marL="2743200" lvl="1" indent="-2743200" algn="l">
              <a:spcAft>
                <a:spcPts val="0"/>
              </a:spcAft>
            </a:pPr>
            <a:r>
              <a:rPr lang="en-US" dirty="0" smtClean="0">
                <a:solidFill>
                  <a:schemeClr val="tx1"/>
                </a:solidFill>
              </a:rPr>
              <a:t>		</a:t>
            </a:r>
          </a:p>
          <a:p>
            <a:pPr marL="2743200" lvl="1" indent="-2743200" algn="l">
              <a:spcAft>
                <a:spcPts val="2700"/>
              </a:spcAft>
            </a:pPr>
            <a:r>
              <a:rPr lang="en-US" dirty="0">
                <a:solidFill>
                  <a:schemeClr val="tx1"/>
                </a:solidFill>
              </a:rPr>
              <a:t>	</a:t>
            </a:r>
            <a:r>
              <a:rPr lang="en-US" dirty="0" smtClean="0">
                <a:solidFill>
                  <a:schemeClr val="tx1"/>
                </a:solidFill>
              </a:rPr>
              <a:t>	Simplify as needed.</a:t>
            </a:r>
          </a:p>
          <a:p>
            <a:pPr marL="2743200" lvl="1" indent="-2743200" algn="l">
              <a:spcAft>
                <a:spcPts val="2700"/>
              </a:spcAft>
            </a:pPr>
            <a:endParaRPr lang="en-US" dirty="0" smtClean="0">
              <a:solidFill>
                <a:schemeClr val="tx1"/>
              </a:solidFill>
            </a:endParaRPr>
          </a:p>
          <a:p>
            <a:pPr marL="512064" lvl="1" algn="l">
              <a:spcBef>
                <a:spcPts val="0"/>
              </a:spcBef>
              <a:spcAft>
                <a:spcPts val="0"/>
              </a:spcAft>
            </a:pPr>
            <a:r>
              <a:rPr lang="en-US" dirty="0">
                <a:solidFill>
                  <a:schemeClr val="tx1"/>
                </a:solidFill>
              </a:rPr>
              <a:t>The rate of change for this function is </a:t>
            </a:r>
            <a:r>
              <a:rPr lang="en-US" dirty="0" smtClean="0">
                <a:solidFill>
                  <a:schemeClr val="tx1"/>
                </a:solidFill>
              </a:rPr>
              <a:t>2</a:t>
            </a:r>
            <a:r>
              <a:rPr lang="en-US" dirty="0">
                <a:solidFill>
                  <a:schemeClr val="tx1"/>
                </a:solidFill>
              </a:rPr>
              <a:t>.</a:t>
            </a:r>
          </a:p>
          <a:p>
            <a:pPr lvl="1" algn="l">
              <a:spcBef>
                <a:spcPts val="0"/>
              </a:spcBef>
              <a:spcAft>
                <a:spcPts val="0"/>
              </a:spcAft>
            </a:pPr>
            <a:endParaRPr lang="en-US" dirty="0" smtClean="0">
              <a:solidFill>
                <a:schemeClr val="tx1"/>
              </a:solidFill>
            </a:endParaRPr>
          </a:p>
          <a:p>
            <a:pPr marL="2743200" lvl="1" indent="-2743200" algn="l">
              <a:spcAft>
                <a:spcPts val="2700"/>
              </a:spcAft>
            </a:pPr>
            <a:endParaRPr lang="en-US" dirty="0">
              <a:solidFill>
                <a:schemeClr val="tx1"/>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984339201"/>
              </p:ext>
            </p:extLst>
          </p:nvPr>
        </p:nvGraphicFramePr>
        <p:xfrm>
          <a:off x="1616938" y="1188421"/>
          <a:ext cx="927100" cy="901700"/>
        </p:xfrm>
        <a:graphic>
          <a:graphicData uri="http://schemas.openxmlformats.org/presentationml/2006/ole">
            <mc:AlternateContent xmlns:mc="http://schemas.openxmlformats.org/markup-compatibility/2006">
              <mc:Choice xmlns:v="urn:schemas-microsoft-com:vml" Requires="v">
                <p:oleObj spid="_x0000_s92197"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616938" y="1188421"/>
                        <a:ext cx="927100" cy="9017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87557190"/>
              </p:ext>
            </p:extLst>
          </p:nvPr>
        </p:nvGraphicFramePr>
        <p:xfrm>
          <a:off x="1616938" y="2243138"/>
          <a:ext cx="1562100" cy="863600"/>
        </p:xfrm>
        <a:graphic>
          <a:graphicData uri="http://schemas.openxmlformats.org/presentationml/2006/ole">
            <mc:AlternateContent xmlns:mc="http://schemas.openxmlformats.org/markup-compatibility/2006">
              <mc:Choice xmlns:v="urn:schemas-microsoft-com:vml" Requires="v">
                <p:oleObj spid="_x0000_s92198" name="Equation" r:id="rId5" imgW="1562100" imgH="863600" progId="Equation.DSMT4">
                  <p:embed/>
                </p:oleObj>
              </mc:Choice>
              <mc:Fallback>
                <p:oleObj name="Equation" r:id="rId5" imgW="1562100" imgH="863600" progId="Equation.DSMT4">
                  <p:embed/>
                  <p:pic>
                    <p:nvPicPr>
                      <p:cNvPr id="0" name=""/>
                      <p:cNvPicPr/>
                      <p:nvPr/>
                    </p:nvPicPr>
                    <p:blipFill>
                      <a:blip r:embed="rId6"/>
                      <a:stretch>
                        <a:fillRect/>
                      </a:stretch>
                    </p:blipFill>
                    <p:spPr>
                      <a:xfrm>
                        <a:off x="1616938" y="2243138"/>
                        <a:ext cx="1562100" cy="8636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783525183"/>
              </p:ext>
            </p:extLst>
          </p:nvPr>
        </p:nvGraphicFramePr>
        <p:xfrm>
          <a:off x="1616938" y="3278188"/>
          <a:ext cx="228600" cy="800100"/>
        </p:xfrm>
        <a:graphic>
          <a:graphicData uri="http://schemas.openxmlformats.org/presentationml/2006/ole">
            <mc:AlternateContent xmlns:mc="http://schemas.openxmlformats.org/markup-compatibility/2006">
              <mc:Choice xmlns:v="urn:schemas-microsoft-com:vml" Requires="v">
                <p:oleObj spid="_x0000_s92199" name="Equation" r:id="rId7" imgW="228600" imgH="800100" progId="Equation.DSMT4">
                  <p:embed/>
                </p:oleObj>
              </mc:Choice>
              <mc:Fallback>
                <p:oleObj name="Equation" r:id="rId7" imgW="228600" imgH="800100" progId="Equation.DSMT4">
                  <p:embed/>
                  <p:pic>
                    <p:nvPicPr>
                      <p:cNvPr id="0" name=""/>
                      <p:cNvPicPr/>
                      <p:nvPr/>
                    </p:nvPicPr>
                    <p:blipFill>
                      <a:blip r:embed="rId8"/>
                      <a:stretch>
                        <a:fillRect/>
                      </a:stretch>
                    </p:blipFill>
                    <p:spPr>
                      <a:xfrm>
                        <a:off x="1616938" y="3278188"/>
                        <a:ext cx="228600" cy="8001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612068483"/>
              </p:ext>
            </p:extLst>
          </p:nvPr>
        </p:nvGraphicFramePr>
        <p:xfrm>
          <a:off x="1616938" y="4287838"/>
          <a:ext cx="203200" cy="279400"/>
        </p:xfrm>
        <a:graphic>
          <a:graphicData uri="http://schemas.openxmlformats.org/presentationml/2006/ole">
            <mc:AlternateContent xmlns:mc="http://schemas.openxmlformats.org/markup-compatibility/2006">
              <mc:Choice xmlns:v="urn:schemas-microsoft-com:vml" Requires="v">
                <p:oleObj spid="_x0000_s92200" name="Equation" r:id="rId9" imgW="203200" imgH="279400" progId="Equation.DSMT4">
                  <p:embed/>
                </p:oleObj>
              </mc:Choice>
              <mc:Fallback>
                <p:oleObj name="Equation" r:id="rId9" imgW="203200" imgH="279400" progId="Equation.DSMT4">
                  <p:embed/>
                  <p:pic>
                    <p:nvPicPr>
                      <p:cNvPr id="0" name=""/>
                      <p:cNvPicPr/>
                      <p:nvPr/>
                    </p:nvPicPr>
                    <p:blipFill>
                      <a:blip r:embed="rId10"/>
                      <a:stretch>
                        <a:fillRect/>
                      </a:stretch>
                    </p:blipFill>
                    <p:spPr>
                      <a:xfrm>
                        <a:off x="1616938" y="4287838"/>
                        <a:ext cx="203200" cy="279400"/>
                      </a:xfrm>
                      <a:prstGeom prst="rect">
                        <a:avLst/>
                      </a:prstGeom>
                    </p:spPr>
                  </p:pic>
                </p:oleObj>
              </mc:Fallback>
            </mc:AlternateContent>
          </a:graphicData>
        </a:graphic>
      </p:graphicFrame>
    </p:spTree>
    <p:extLst>
      <p:ext uri="{BB962C8B-B14F-4D97-AF65-F5344CB8AC3E}">
        <p14:creationId xmlns:p14="http://schemas.microsoft.com/office/powerpoint/2010/main" val="4291718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Identify the </a:t>
            </a:r>
            <a:r>
              <a:rPr lang="en-US" sz="2800" b="1" i="1" dirty="0">
                <a:solidFill>
                  <a:srgbClr val="660066"/>
                </a:solidFill>
              </a:rPr>
              <a:t>y</a:t>
            </a:r>
            <a:r>
              <a:rPr lang="en-US" sz="2800" b="1" dirty="0">
                <a:solidFill>
                  <a:srgbClr val="660066"/>
                </a:solidFill>
              </a:rPr>
              <a:t>-intercept of the first function, </a:t>
            </a:r>
            <a:r>
              <a:rPr lang="en-US" sz="2800" b="1" i="1" dirty="0">
                <a:solidFill>
                  <a:srgbClr val="660066"/>
                </a:solidFill>
              </a:rPr>
              <a:t>f</a:t>
            </a:r>
            <a:r>
              <a:rPr lang="en-US" sz="2800" b="1" dirty="0">
                <a:solidFill>
                  <a:srgbClr val="660066"/>
                </a:solidFill>
              </a:rPr>
              <a:t>(</a:t>
            </a:r>
            <a:r>
              <a:rPr lang="en-US" sz="2800" b="1" i="1" dirty="0">
                <a:solidFill>
                  <a:srgbClr val="660066"/>
                </a:solidFill>
              </a:rPr>
              <a:t>x</a:t>
            </a:r>
            <a:r>
              <a:rPr lang="en-US" sz="2800" b="1" dirty="0">
                <a:solidFill>
                  <a:srgbClr val="660066"/>
                </a:solidFill>
              </a:rPr>
              <a:t>)</a:t>
            </a:r>
            <a:r>
              <a:rPr lang="en-US" sz="2800" b="1" dirty="0" smtClean="0">
                <a:solidFill>
                  <a:srgbClr val="660066"/>
                </a:solidFill>
              </a:rPr>
              <a:t>.</a:t>
            </a:r>
            <a:endParaRPr lang="en-US" sz="2800" b="1" dirty="0">
              <a:solidFill>
                <a:srgbClr val="660066"/>
              </a:solidFill>
            </a:endParaRPr>
          </a:p>
          <a:p>
            <a:pPr marL="512064"/>
            <a:r>
              <a:rPr lang="en-US" dirty="0"/>
              <a:t>The graph crosses the </a:t>
            </a:r>
            <a:r>
              <a:rPr lang="en-US" i="1" dirty="0"/>
              <a:t>y</a:t>
            </a:r>
            <a:r>
              <a:rPr lang="en-US" dirty="0"/>
              <a:t>-axis at (0, 8), so the </a:t>
            </a:r>
            <a:endParaRPr lang="en-US" dirty="0" smtClean="0"/>
          </a:p>
          <a:p>
            <a:pPr marL="512064">
              <a:spcBef>
                <a:spcPts val="0"/>
              </a:spcBef>
            </a:pPr>
            <a:r>
              <a:rPr lang="en-US" i="1" dirty="0" smtClean="0"/>
              <a:t>y</a:t>
            </a:r>
            <a:r>
              <a:rPr lang="en-US" dirty="0"/>
              <a:t>-intercept is 8.	</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446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spcAft>
                <a:spcPts val="1200"/>
              </a:spcAft>
              <a:buFont typeface="+mj-lt"/>
              <a:buAutoNum type="arabicPeriod" startAt="4"/>
            </a:pPr>
            <a:r>
              <a:rPr lang="en-US" sz="2800" b="1" dirty="0">
                <a:solidFill>
                  <a:srgbClr val="660066"/>
                </a:solidFill>
              </a:rPr>
              <a:t>Identify the </a:t>
            </a:r>
            <a:r>
              <a:rPr lang="en-US" sz="2800" b="1" i="1" dirty="0">
                <a:solidFill>
                  <a:srgbClr val="660066"/>
                </a:solidFill>
              </a:rPr>
              <a:t>y</a:t>
            </a:r>
            <a:r>
              <a:rPr lang="en-US" sz="2800" b="1" dirty="0">
                <a:solidFill>
                  <a:srgbClr val="660066"/>
                </a:solidFill>
              </a:rPr>
              <a:t>-intercept of the </a:t>
            </a:r>
            <a:r>
              <a:rPr lang="en-US" sz="2800" b="1" dirty="0" smtClean="0">
                <a:solidFill>
                  <a:srgbClr val="660066"/>
                </a:solidFill>
              </a:rPr>
              <a:t>second function</a:t>
            </a:r>
            <a:r>
              <a:rPr lang="en-US" sz="2800" b="1" dirty="0">
                <a:solidFill>
                  <a:srgbClr val="660066"/>
                </a:solidFill>
              </a:rPr>
              <a:t>, </a:t>
            </a:r>
            <a:r>
              <a:rPr lang="en-US" sz="2800" b="1" i="1" dirty="0" smtClean="0">
                <a:solidFill>
                  <a:srgbClr val="660066"/>
                </a:solidFill>
              </a:rPr>
              <a:t>g</a:t>
            </a:r>
            <a:r>
              <a:rPr lang="en-US" sz="2800" b="1" dirty="0" smtClean="0">
                <a:solidFill>
                  <a:srgbClr val="660066"/>
                </a:solidFill>
              </a:rPr>
              <a:t>(</a:t>
            </a:r>
            <a:r>
              <a:rPr lang="en-US" sz="2800" b="1" i="1" dirty="0">
                <a:solidFill>
                  <a:srgbClr val="660066"/>
                </a:solidFill>
              </a:rPr>
              <a:t>x</a:t>
            </a:r>
            <a:r>
              <a:rPr lang="en-US" sz="2800" b="1" dirty="0" smtClean="0">
                <a:solidFill>
                  <a:srgbClr val="660066"/>
                </a:solidFill>
              </a:rPr>
              <a:t>).</a:t>
            </a:r>
          </a:p>
          <a:p>
            <a:pPr marL="512064">
              <a:spcAft>
                <a:spcPts val="1200"/>
              </a:spcAft>
            </a:pPr>
            <a:r>
              <a:rPr lang="en-US" dirty="0"/>
              <a:t>From the table, we can determine that the function would intersect the </a:t>
            </a:r>
            <a:r>
              <a:rPr lang="en-US" i="1" dirty="0"/>
              <a:t>y</a:t>
            </a:r>
            <a:r>
              <a:rPr lang="en-US" dirty="0"/>
              <a:t>-axis where the </a:t>
            </a:r>
            <a:r>
              <a:rPr lang="en-US" i="1" dirty="0"/>
              <a:t>x</a:t>
            </a:r>
            <a:r>
              <a:rPr lang="en-US" dirty="0"/>
              <a:t>-value is 0. This happens at the point (0, –6). The </a:t>
            </a:r>
            <a:r>
              <a:rPr lang="en-US" i="1" dirty="0"/>
              <a:t>y</a:t>
            </a:r>
            <a:r>
              <a:rPr lang="en-US" dirty="0"/>
              <a:t>-intercept is –6.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4123054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557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spcAft>
                <a:spcPts val="1200"/>
              </a:spcAft>
              <a:buFont typeface="+mj-lt"/>
              <a:buAutoNum type="arabicPeriod" startAt="5"/>
            </a:pPr>
            <a:r>
              <a:rPr lang="en-US" sz="2800" b="1" dirty="0">
                <a:solidFill>
                  <a:srgbClr val="660066"/>
                </a:solidFill>
              </a:rPr>
              <a:t>Compare the properties of each </a:t>
            </a:r>
            <a:r>
              <a:rPr lang="en-US" sz="2800" b="1" dirty="0" smtClean="0">
                <a:solidFill>
                  <a:srgbClr val="660066"/>
                </a:solidFill>
              </a:rPr>
              <a:t>function.</a:t>
            </a:r>
            <a:endParaRPr lang="en-US" sz="2800" b="1" dirty="0">
              <a:solidFill>
                <a:srgbClr val="660066"/>
              </a:solidFill>
            </a:endParaRPr>
          </a:p>
          <a:p>
            <a:pPr marL="512064"/>
            <a:r>
              <a:rPr lang="en-US" dirty="0"/>
              <a:t>The rate of change for the first function is –2 and the rate of change for the second function is 2. The first function is decreasing and the second is increasing, but the rates of change are equal in value. </a:t>
            </a:r>
            <a:endParaRPr lang="en-US" dirty="0" smtClean="0"/>
          </a:p>
          <a:p>
            <a:pPr marL="512064"/>
            <a:endParaRPr lang="en-US" sz="1200" dirty="0"/>
          </a:p>
          <a:p>
            <a:pPr marL="512064"/>
            <a:r>
              <a:rPr lang="en-US" dirty="0"/>
              <a:t>The </a:t>
            </a:r>
            <a:r>
              <a:rPr lang="en-US" i="1" dirty="0"/>
              <a:t>y</a:t>
            </a:r>
            <a:r>
              <a:rPr lang="en-US" dirty="0"/>
              <a:t>-intercept of the first function is 8, but the </a:t>
            </a:r>
            <a:endParaRPr lang="en-US" dirty="0" smtClean="0"/>
          </a:p>
          <a:p>
            <a:pPr marL="512064">
              <a:spcBef>
                <a:spcPts val="0"/>
              </a:spcBef>
            </a:pPr>
            <a:r>
              <a:rPr lang="en-US" i="1" dirty="0" smtClean="0"/>
              <a:t>y</a:t>
            </a:r>
            <a:r>
              <a:rPr lang="en-US" dirty="0"/>
              <a:t>-intercept of the second function is –6. The graph </a:t>
            </a:r>
            <a:endParaRPr lang="en-US" dirty="0" smtClean="0"/>
          </a:p>
          <a:p>
            <a:pPr marL="512064">
              <a:spcBef>
                <a:spcPts val="0"/>
              </a:spcBef>
            </a:pPr>
            <a:r>
              <a:rPr lang="en-US" dirty="0" smtClean="0"/>
              <a:t>of </a:t>
            </a:r>
            <a:r>
              <a:rPr lang="en-US" dirty="0"/>
              <a:t>the second function crosses </a:t>
            </a:r>
            <a:r>
              <a:rPr lang="en-US" dirty="0" smtClean="0"/>
              <a:t>the </a:t>
            </a:r>
            <a:r>
              <a:rPr lang="en-US" i="1" dirty="0"/>
              <a:t>y</a:t>
            </a:r>
            <a:r>
              <a:rPr lang="en-US" dirty="0"/>
              <a:t>-axis at </a:t>
            </a:r>
            <a:endParaRPr lang="en-US" dirty="0" smtClean="0"/>
          </a:p>
          <a:p>
            <a:pPr marL="512064">
              <a:spcBef>
                <a:spcPts val="0"/>
              </a:spcBef>
            </a:pPr>
            <a:r>
              <a:rPr lang="en-US" dirty="0" smtClean="0"/>
              <a:t>a </a:t>
            </a:r>
            <a:r>
              <a:rPr lang="en-US" dirty="0"/>
              <a:t>lower </a:t>
            </a:r>
            <a:r>
              <a:rPr lang="en-US" dirty="0" smtClean="0"/>
              <a:t>point.</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459642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pPr>
              <a:lnSpc>
                <a:spcPct val="150000"/>
              </a:lnSpc>
            </a:pPr>
            <a:r>
              <a:rPr lang="en-US" dirty="0"/>
              <a:t>The </a:t>
            </a:r>
            <a:r>
              <a:rPr lang="en-US" i="1" dirty="0"/>
              <a:t>x</a:t>
            </a:r>
            <a:r>
              <a:rPr lang="en-US" dirty="0"/>
              <a:t>-intercept, if it exists, is the point where the graph crosses the </a:t>
            </a:r>
            <a:r>
              <a:rPr lang="en-US" i="1" dirty="0"/>
              <a:t>x</a:t>
            </a:r>
            <a:r>
              <a:rPr lang="en-US" dirty="0"/>
              <a:t>-axis and has the point (</a:t>
            </a:r>
            <a:r>
              <a:rPr lang="en-US" i="1" dirty="0"/>
              <a:t>x</a:t>
            </a:r>
            <a:r>
              <a:rPr lang="en-US" dirty="0"/>
              <a:t>, 0). The slope and both intercepts can be determined from tables, equations, and graphs. These features are used to compare linear functions to one another.</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41781802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1,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20</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334681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Two airplanes are in flight. The function </a:t>
            </a:r>
            <a:endParaRPr lang="en-US" dirty="0" smtClean="0"/>
          </a:p>
          <a:p>
            <a:pPr>
              <a:spcBef>
                <a:spcPts val="0"/>
              </a:spcBef>
            </a:pPr>
            <a:r>
              <a:rPr lang="en-US" i="1" dirty="0" smtClean="0"/>
              <a:t>f</a:t>
            </a:r>
            <a:r>
              <a:rPr lang="en-US" dirty="0"/>
              <a:t>(</a:t>
            </a:r>
            <a:r>
              <a:rPr lang="en-US" i="1" dirty="0"/>
              <a:t>x</a:t>
            </a:r>
            <a:r>
              <a:rPr lang="en-US" dirty="0"/>
              <a:t>) = 400</a:t>
            </a:r>
            <a:r>
              <a:rPr lang="en-US" i="1" dirty="0"/>
              <a:t>x </a:t>
            </a:r>
            <a:r>
              <a:rPr lang="en-US" dirty="0"/>
              <a:t>+ 1200 represents the altitude, </a:t>
            </a:r>
            <a:r>
              <a:rPr lang="en-US" i="1" dirty="0"/>
              <a:t>f</a:t>
            </a:r>
            <a:r>
              <a:rPr lang="en-US" dirty="0"/>
              <a:t>(</a:t>
            </a:r>
            <a:r>
              <a:rPr lang="en-US" i="1" dirty="0"/>
              <a:t>x</a:t>
            </a:r>
            <a:r>
              <a:rPr lang="en-US" dirty="0"/>
              <a:t>), of one airplane after </a:t>
            </a:r>
            <a:r>
              <a:rPr lang="en-US" i="1" dirty="0"/>
              <a:t>x </a:t>
            </a:r>
            <a:r>
              <a:rPr lang="en-US" dirty="0"/>
              <a:t>minutes. The graph </a:t>
            </a:r>
            <a:r>
              <a:rPr lang="en-US" dirty="0" smtClean="0"/>
              <a:t>to the right represents </a:t>
            </a:r>
            <a:r>
              <a:rPr lang="en-US" dirty="0"/>
              <a:t>the altitude of the second </a:t>
            </a:r>
            <a:r>
              <a:rPr lang="en-US" dirty="0" smtClean="0"/>
              <a:t>airplane.</a:t>
            </a:r>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smtClean="0"/>
              <a:t>3.5.1: Comparing Linear Functions</a:t>
            </a:r>
            <a:endParaRPr lang="en-US" dirty="0"/>
          </a:p>
        </p:txBody>
      </p:sp>
      <p:grpSp>
        <p:nvGrpSpPr>
          <p:cNvPr id="4" name="Group 3"/>
          <p:cNvGrpSpPr/>
          <p:nvPr/>
        </p:nvGrpSpPr>
        <p:grpSpPr>
          <a:xfrm>
            <a:off x="4066112" y="772356"/>
            <a:ext cx="4478826" cy="4850312"/>
            <a:chOff x="4066112" y="772356"/>
            <a:chExt cx="4478826" cy="4850312"/>
          </a:xfrm>
        </p:grpSpPr>
        <p:pic>
          <p:nvPicPr>
            <p:cNvPr id="5" name="Picture 4" descr="U3L5_009.pdf"/>
            <p:cNvPicPr>
              <a:picLocks noChangeAspect="1"/>
            </p:cNvPicPr>
            <p:nvPr/>
          </p:nvPicPr>
          <p:blipFill rotWithShape="1">
            <a:blip r:embed="rId2">
              <a:extLst>
                <a:ext uri="{28A0092B-C50C-407E-A947-70E740481C1C}">
                  <a14:useLocalDpi xmlns:a14="http://schemas.microsoft.com/office/drawing/2010/main" val="0"/>
                </a:ext>
              </a:extLst>
            </a:blip>
            <a:srcRect l="5159" t="3288" r="4365" b="4255"/>
            <a:stretch/>
          </p:blipFill>
          <p:spPr>
            <a:xfrm>
              <a:off x="4352863" y="772356"/>
              <a:ext cx="4192075" cy="4725157"/>
            </a:xfrm>
            <a:prstGeom prst="rect">
              <a:avLst/>
            </a:prstGeom>
          </p:spPr>
        </p:pic>
        <p:sp>
          <p:nvSpPr>
            <p:cNvPr id="6" name="TextBox 5"/>
            <p:cNvSpPr txBox="1"/>
            <p:nvPr/>
          </p:nvSpPr>
          <p:spPr>
            <a:xfrm rot="16200000">
              <a:off x="1971427" y="2973984"/>
              <a:ext cx="4466370" cy="276999"/>
            </a:xfrm>
            <a:prstGeom prst="rect">
              <a:avLst/>
            </a:prstGeom>
            <a:noFill/>
          </p:spPr>
          <p:txBody>
            <a:bodyPr wrap="square" rtlCol="0">
              <a:spAutoFit/>
            </a:bodyPr>
            <a:lstStyle/>
            <a:p>
              <a:pPr algn="ctr"/>
              <a:r>
                <a:rPr lang="en-US" sz="1200" b="1" dirty="0" smtClean="0">
                  <a:latin typeface="Arial"/>
                  <a:cs typeface="Arial"/>
                </a:rPr>
                <a:t>Altitude (m)</a:t>
              </a:r>
              <a:endParaRPr lang="en-US" sz="1200" b="1" dirty="0">
                <a:latin typeface="Arial"/>
                <a:cs typeface="Arial"/>
              </a:endParaRPr>
            </a:p>
          </p:txBody>
        </p:sp>
        <p:sp>
          <p:nvSpPr>
            <p:cNvPr id="7" name="TextBox 6"/>
            <p:cNvSpPr txBox="1"/>
            <p:nvPr/>
          </p:nvSpPr>
          <p:spPr>
            <a:xfrm>
              <a:off x="4428849" y="5345669"/>
              <a:ext cx="4116089" cy="276999"/>
            </a:xfrm>
            <a:prstGeom prst="rect">
              <a:avLst/>
            </a:prstGeom>
            <a:noFill/>
          </p:spPr>
          <p:txBody>
            <a:bodyPr wrap="square" rtlCol="0">
              <a:spAutoFit/>
            </a:bodyPr>
            <a:lstStyle/>
            <a:p>
              <a:pPr algn="ctr"/>
              <a:r>
                <a:rPr lang="en-US" sz="1200" b="1" dirty="0" smtClean="0">
                  <a:latin typeface="Arial"/>
                  <a:cs typeface="Arial"/>
                </a:rPr>
                <a:t>Time (minutes)</a:t>
              </a:r>
              <a:endParaRPr lang="en-US" sz="1200" b="1" dirty="0">
                <a:latin typeface="Arial"/>
                <a:cs typeface="Arial"/>
              </a:endParaRPr>
            </a:p>
          </p:txBody>
        </p:sp>
      </p:grpSp>
    </p:spTree>
    <p:extLst>
      <p:ext uri="{BB962C8B-B14F-4D97-AF65-F5344CB8AC3E}">
        <p14:creationId xmlns:p14="http://schemas.microsoft.com/office/powerpoint/2010/main" val="4523972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smtClean="0">
                <a:solidFill>
                  <a:srgbClr val="660066"/>
                </a:solidFill>
              </a:rPr>
              <a:t>Identify </a:t>
            </a:r>
            <a:r>
              <a:rPr lang="en-US" sz="2800" b="1" dirty="0">
                <a:solidFill>
                  <a:srgbClr val="660066"/>
                </a:solidFill>
              </a:rPr>
              <a:t>the rate of change for the first </a:t>
            </a:r>
            <a:r>
              <a:rPr lang="en-US" sz="2800" b="1" dirty="0" smtClean="0">
                <a:solidFill>
                  <a:srgbClr val="660066"/>
                </a:solidFill>
              </a:rPr>
              <a:t>function. </a:t>
            </a:r>
            <a:endParaRPr lang="en-US" sz="2800" b="1" dirty="0">
              <a:solidFill>
                <a:srgbClr val="660066"/>
              </a:solidFill>
            </a:endParaRPr>
          </a:p>
          <a:p>
            <a:pPr marL="512064"/>
            <a:r>
              <a:rPr lang="en-US" dirty="0"/>
              <a:t>The function is written in </a:t>
            </a:r>
            <a:r>
              <a:rPr lang="en-US" i="1" dirty="0"/>
              <a:t>f</a:t>
            </a:r>
            <a:r>
              <a:rPr lang="en-US" dirty="0"/>
              <a:t>(</a:t>
            </a:r>
            <a:r>
              <a:rPr lang="en-US" i="1" dirty="0"/>
              <a:t>x</a:t>
            </a:r>
            <a:r>
              <a:rPr lang="en-US" dirty="0"/>
              <a:t>) = </a:t>
            </a:r>
            <a:r>
              <a:rPr lang="en-US" i="1" dirty="0"/>
              <a:t>mx</a:t>
            </a:r>
            <a:r>
              <a:rPr lang="en-US" dirty="0"/>
              <a:t> + </a:t>
            </a:r>
            <a:r>
              <a:rPr lang="en-US" i="1" dirty="0"/>
              <a:t>b</a:t>
            </a:r>
            <a:r>
              <a:rPr lang="en-US" dirty="0"/>
              <a:t> form; therefore, the rate of change for the function is 400.</a:t>
            </a:r>
          </a:p>
          <a:p>
            <a:pPr marL="512064"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22</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21120811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Identify the </a:t>
            </a:r>
            <a:r>
              <a:rPr lang="en-US" sz="2800" b="1" i="1" dirty="0" smtClean="0">
                <a:solidFill>
                  <a:srgbClr val="660066"/>
                </a:solidFill>
              </a:rPr>
              <a:t>y</a:t>
            </a:r>
            <a:r>
              <a:rPr lang="en-US" sz="2800" b="1" dirty="0" smtClean="0">
                <a:solidFill>
                  <a:srgbClr val="660066"/>
                </a:solidFill>
              </a:rPr>
              <a:t>-intercept for </a:t>
            </a:r>
            <a:r>
              <a:rPr lang="en-US" sz="2800" b="1" dirty="0">
                <a:solidFill>
                  <a:srgbClr val="660066"/>
                </a:solidFill>
              </a:rPr>
              <a:t>the </a:t>
            </a:r>
            <a:r>
              <a:rPr lang="en-US" sz="2800" b="1" dirty="0" smtClean="0">
                <a:solidFill>
                  <a:srgbClr val="660066"/>
                </a:solidFill>
              </a:rPr>
              <a:t>first function. </a:t>
            </a:r>
            <a:endParaRPr lang="en-US" sz="2800" b="1" dirty="0">
              <a:solidFill>
                <a:srgbClr val="660066"/>
              </a:solidFill>
            </a:endParaRPr>
          </a:p>
          <a:p>
            <a:pPr marL="512064"/>
            <a:r>
              <a:rPr lang="en-US" dirty="0"/>
              <a:t>The </a:t>
            </a:r>
            <a:r>
              <a:rPr lang="en-US" i="1" dirty="0"/>
              <a:t>y</a:t>
            </a:r>
            <a:r>
              <a:rPr lang="en-US" dirty="0"/>
              <a:t>-intercept of the first function is 1,200, as stated in the </a:t>
            </a:r>
            <a:r>
              <a:rPr lang="en-US" dirty="0" smtClean="0"/>
              <a:t>equation</a:t>
            </a:r>
            <a:r>
              <a:rPr lang="en-US" dirty="0" smtClean="0">
                <a:solidFill>
                  <a:schemeClr val="tx1"/>
                </a:solidFill>
              </a:rPr>
              <a:t>.</a:t>
            </a:r>
            <a:endParaRPr lang="en-US" dirty="0">
              <a:solidFill>
                <a:schemeClr val="tx1"/>
              </a:solidFill>
            </a:endParaRPr>
          </a:p>
          <a:p>
            <a:pPr marL="512064"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23</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36900907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Identify the</a:t>
            </a:r>
            <a:r>
              <a:rPr lang="en-US" sz="2800" b="1" i="1" dirty="0">
                <a:solidFill>
                  <a:srgbClr val="660066"/>
                </a:solidFill>
              </a:rPr>
              <a:t> </a:t>
            </a:r>
            <a:r>
              <a:rPr lang="en-US" sz="2800" b="1" dirty="0" smtClean="0">
                <a:solidFill>
                  <a:srgbClr val="660066"/>
                </a:solidFill>
              </a:rPr>
              <a:t>rate of change for the second function.</a:t>
            </a:r>
            <a:endParaRPr lang="en-US" sz="2800" b="1" dirty="0">
              <a:solidFill>
                <a:srgbClr val="660066"/>
              </a:solidFill>
            </a:endParaRPr>
          </a:p>
          <a:p>
            <a:pPr marL="512064"/>
            <a:r>
              <a:rPr lang="en-US" dirty="0"/>
              <a:t>Choose two points from the graph. </a:t>
            </a:r>
          </a:p>
          <a:p>
            <a:pPr marL="512064"/>
            <a:r>
              <a:rPr lang="en-US" dirty="0"/>
              <a:t>Let (0, 5750) be (</a:t>
            </a:r>
            <a:r>
              <a:rPr lang="en-US" i="1" dirty="0"/>
              <a:t>x</a:t>
            </a:r>
            <a:r>
              <a:rPr lang="en-US" baseline="-25000" dirty="0"/>
              <a:t>1</a:t>
            </a:r>
            <a:r>
              <a:rPr lang="en-US" dirty="0"/>
              <a:t>, </a:t>
            </a:r>
            <a:r>
              <a:rPr lang="en-US" i="1" dirty="0"/>
              <a:t>y</a:t>
            </a:r>
            <a:r>
              <a:rPr lang="en-US" baseline="-25000" dirty="0"/>
              <a:t>1</a:t>
            </a:r>
            <a:r>
              <a:rPr lang="en-US" dirty="0"/>
              <a:t>) and (5, 4500) be (</a:t>
            </a:r>
            <a:r>
              <a:rPr lang="en-US" i="1" dirty="0"/>
              <a:t>x</a:t>
            </a:r>
            <a:r>
              <a:rPr lang="en-US" baseline="-25000" dirty="0"/>
              <a:t>2</a:t>
            </a:r>
            <a:r>
              <a:rPr lang="en-US" dirty="0"/>
              <a:t>, </a:t>
            </a:r>
            <a:r>
              <a:rPr lang="en-US" i="1" dirty="0" smtClean="0"/>
              <a:t>y</a:t>
            </a:r>
            <a:r>
              <a:rPr lang="en-US" baseline="-25000" dirty="0"/>
              <a:t>2</a:t>
            </a:r>
            <a:r>
              <a:rPr lang="en-US" dirty="0" smtClean="0"/>
              <a:t>)</a:t>
            </a:r>
            <a:r>
              <a:rPr lang="en-US" dirty="0"/>
              <a:t>. </a:t>
            </a:r>
          </a:p>
          <a:p>
            <a:pPr marL="512064"/>
            <a:r>
              <a:rPr lang="en-US" dirty="0"/>
              <a:t>Substitute the values into the slope formula. 	</a:t>
            </a:r>
          </a:p>
          <a:p>
            <a:pPr marL="512064">
              <a:spcBef>
                <a:spcPts val="0"/>
              </a:spcBef>
            </a:pPr>
            <a:r>
              <a:rPr lang="en-US" dirty="0"/>
              <a:t>	</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19071037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25</a:t>
            </a:fld>
            <a:endParaRPr lang="en-US" dirty="0"/>
          </a:p>
        </p:txBody>
      </p:sp>
      <p:sp>
        <p:nvSpPr>
          <p:cNvPr id="2" name="Footer Placeholder 1"/>
          <p:cNvSpPr>
            <a:spLocks noGrp="1"/>
          </p:cNvSpPr>
          <p:nvPr>
            <p:ph type="ftr" sz="quarter" idx="13"/>
          </p:nvPr>
        </p:nvSpPr>
        <p:spPr/>
        <p:txBody>
          <a:bodyPr/>
          <a:lstStyle/>
          <a:p>
            <a:pPr>
              <a:defRPr/>
            </a:pPr>
            <a:r>
              <a:rPr lang="en-US" smtClean="0"/>
              <a:t>3.5.1: Comparing Linear Functions</a:t>
            </a:r>
            <a:endParaRPr lang="en-US" dirty="0"/>
          </a:p>
        </p:txBody>
      </p:sp>
      <p:sp>
        <p:nvSpPr>
          <p:cNvPr id="11" name="Subtitle 1"/>
          <p:cNvSpPr txBox="1">
            <a:spLocks/>
          </p:cNvSpPr>
          <p:nvPr/>
        </p:nvSpPr>
        <p:spPr bwMode="auto">
          <a:xfrm>
            <a:off x="542925" y="569902"/>
            <a:ext cx="7930974"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eaLnBrk="1" hangingPunct="1">
              <a:defRPr/>
            </a:pPr>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461772" lvl="1" algn="l">
              <a:lnSpc>
                <a:spcPct val="200000"/>
              </a:lnSpc>
              <a:spcAft>
                <a:spcPts val="2700"/>
              </a:spcAft>
            </a:pPr>
            <a:r>
              <a:rPr lang="en-US" dirty="0" smtClean="0">
                <a:solidFill>
                  <a:schemeClr val="tx1"/>
                </a:solidFill>
              </a:rPr>
              <a:t>							Slope formula</a:t>
            </a:r>
          </a:p>
          <a:p>
            <a:pPr marL="2743200" lvl="1" indent="-2743200" algn="l">
              <a:spcAft>
                <a:spcPts val="0"/>
              </a:spcAft>
            </a:pPr>
            <a:r>
              <a:rPr lang="en-US" dirty="0" smtClean="0">
                <a:solidFill>
                  <a:schemeClr val="tx1"/>
                </a:solidFill>
              </a:rPr>
              <a:t>		Substitute (</a:t>
            </a:r>
            <a:r>
              <a:rPr lang="en-US" dirty="0">
                <a:solidFill>
                  <a:prstClr val="black"/>
                </a:solidFill>
              </a:rPr>
              <a:t>0, 5750</a:t>
            </a:r>
            <a:r>
              <a:rPr lang="en-US" dirty="0" smtClean="0">
                <a:solidFill>
                  <a:schemeClr val="tx1"/>
                </a:solidFill>
              </a:rPr>
              <a:t>) and (</a:t>
            </a:r>
            <a:r>
              <a:rPr lang="en-US" dirty="0">
                <a:solidFill>
                  <a:prstClr val="black"/>
                </a:solidFill>
              </a:rPr>
              <a:t>5, 4500</a:t>
            </a:r>
            <a:r>
              <a:rPr lang="en-US" dirty="0" smtClean="0">
                <a:solidFill>
                  <a:schemeClr val="tx1"/>
                </a:solidFill>
              </a:rPr>
              <a:t>) </a:t>
            </a:r>
          </a:p>
          <a:p>
            <a:pPr marL="2743200" lvl="1" indent="-2743200" algn="l">
              <a:spcAft>
                <a:spcPts val="2700"/>
              </a:spcAft>
            </a:pPr>
            <a:r>
              <a:rPr lang="en-US" dirty="0">
                <a:solidFill>
                  <a:schemeClr val="tx1"/>
                </a:solidFill>
              </a:rPr>
              <a:t>	</a:t>
            </a:r>
            <a:r>
              <a:rPr lang="en-US" dirty="0" smtClean="0">
                <a:solidFill>
                  <a:schemeClr val="tx1"/>
                </a:solidFill>
              </a:rPr>
              <a:t>	for (</a:t>
            </a:r>
            <a:r>
              <a:rPr lang="en-US" i="1" dirty="0" smtClean="0">
                <a:solidFill>
                  <a:schemeClr val="tx1"/>
                </a:solidFill>
              </a:rPr>
              <a:t>x</a:t>
            </a:r>
            <a:r>
              <a:rPr lang="en-US" baseline="-25000" dirty="0" smtClean="0">
                <a:solidFill>
                  <a:schemeClr val="tx1"/>
                </a:solidFill>
              </a:rPr>
              <a:t>1</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1</a:t>
            </a:r>
            <a:r>
              <a:rPr lang="en-US" dirty="0" smtClean="0">
                <a:solidFill>
                  <a:schemeClr val="tx1"/>
                </a:solidFill>
              </a:rPr>
              <a:t>) and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a:t>
            </a:r>
          </a:p>
          <a:p>
            <a:pPr marL="2743200" lvl="1" indent="-2743200" algn="l">
              <a:spcAft>
                <a:spcPts val="2700"/>
              </a:spcAft>
            </a:pPr>
            <a:r>
              <a:rPr lang="en-US" dirty="0" smtClean="0">
                <a:solidFill>
                  <a:schemeClr val="tx1"/>
                </a:solidFill>
              </a:rPr>
              <a:t>		Simplify as needed.</a:t>
            </a:r>
          </a:p>
          <a:p>
            <a:pPr marL="2743200" lvl="1" indent="-2743200" algn="l">
              <a:spcAft>
                <a:spcPts val="2700"/>
              </a:spcAft>
            </a:pPr>
            <a:endParaRPr lang="en-US" dirty="0" smtClean="0">
              <a:solidFill>
                <a:schemeClr val="tx1"/>
              </a:solidFill>
            </a:endParaRPr>
          </a:p>
          <a:p>
            <a:pPr marL="512064" lvl="1" algn="l">
              <a:spcBef>
                <a:spcPts val="0"/>
              </a:spcBef>
              <a:spcAft>
                <a:spcPts val="0"/>
              </a:spcAft>
            </a:pPr>
            <a:r>
              <a:rPr lang="en-US" dirty="0">
                <a:solidFill>
                  <a:schemeClr val="tx1"/>
                </a:solidFill>
              </a:rPr>
              <a:t>The rate of change for this function is –</a:t>
            </a:r>
            <a:r>
              <a:rPr lang="en-US" dirty="0" smtClean="0">
                <a:solidFill>
                  <a:schemeClr val="tx1"/>
                </a:solidFill>
              </a:rPr>
              <a:t>250.</a:t>
            </a:r>
            <a:endParaRPr lang="en-US" dirty="0">
              <a:solidFill>
                <a:schemeClr val="tx1"/>
              </a:solidFill>
            </a:endParaRPr>
          </a:p>
          <a:p>
            <a:pPr lvl="1" algn="l">
              <a:spcBef>
                <a:spcPts val="0"/>
              </a:spcBef>
              <a:spcAft>
                <a:spcPts val="0"/>
              </a:spcAft>
            </a:pPr>
            <a:endParaRPr lang="en-US" dirty="0" smtClean="0">
              <a:solidFill>
                <a:schemeClr val="tx1"/>
              </a:solidFill>
            </a:endParaRPr>
          </a:p>
          <a:p>
            <a:pPr marL="2743200" lvl="1" indent="-2743200" algn="l">
              <a:spcAft>
                <a:spcPts val="2700"/>
              </a:spcAft>
            </a:pPr>
            <a:endParaRPr lang="en-US" dirty="0">
              <a:solidFill>
                <a:schemeClr val="tx1"/>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445577885"/>
              </p:ext>
            </p:extLst>
          </p:nvPr>
        </p:nvGraphicFramePr>
        <p:xfrm>
          <a:off x="1817437" y="1188421"/>
          <a:ext cx="927100" cy="901700"/>
        </p:xfrm>
        <a:graphic>
          <a:graphicData uri="http://schemas.openxmlformats.org/presentationml/2006/ole">
            <mc:AlternateContent xmlns:mc="http://schemas.openxmlformats.org/markup-compatibility/2006">
              <mc:Choice xmlns:v="urn:schemas-microsoft-com:vml" Requires="v">
                <p:oleObj spid="_x0000_s98333" name="Equation" r:id="rId3" imgW="927100" imgH="901700" progId="Equation.DSMT4">
                  <p:embed/>
                </p:oleObj>
              </mc:Choice>
              <mc:Fallback>
                <p:oleObj name="Equation" r:id="rId3" imgW="927100" imgH="901700" progId="Equation.DSMT4">
                  <p:embed/>
                  <p:pic>
                    <p:nvPicPr>
                      <p:cNvPr id="0" name=""/>
                      <p:cNvPicPr/>
                      <p:nvPr/>
                    </p:nvPicPr>
                    <p:blipFill>
                      <a:blip r:embed="rId4"/>
                      <a:stretch>
                        <a:fillRect/>
                      </a:stretch>
                    </p:blipFill>
                    <p:spPr>
                      <a:xfrm>
                        <a:off x="1817437" y="1188421"/>
                        <a:ext cx="927100" cy="9017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073522614"/>
              </p:ext>
            </p:extLst>
          </p:nvPr>
        </p:nvGraphicFramePr>
        <p:xfrm>
          <a:off x="1322388" y="2274888"/>
          <a:ext cx="1676400" cy="800100"/>
        </p:xfrm>
        <a:graphic>
          <a:graphicData uri="http://schemas.openxmlformats.org/presentationml/2006/ole">
            <mc:AlternateContent xmlns:mc="http://schemas.openxmlformats.org/markup-compatibility/2006">
              <mc:Choice xmlns:v="urn:schemas-microsoft-com:vml" Requires="v">
                <p:oleObj spid="_x0000_s98334" name="Equation" r:id="rId5" imgW="1676400" imgH="800100" progId="Equation.DSMT4">
                  <p:embed/>
                </p:oleObj>
              </mc:Choice>
              <mc:Fallback>
                <p:oleObj name="Equation" r:id="rId5" imgW="1676400" imgH="800100" progId="Equation.DSMT4">
                  <p:embed/>
                  <p:pic>
                    <p:nvPicPr>
                      <p:cNvPr id="0" name=""/>
                      <p:cNvPicPr/>
                      <p:nvPr/>
                    </p:nvPicPr>
                    <p:blipFill>
                      <a:blip r:embed="rId6"/>
                      <a:stretch>
                        <a:fillRect/>
                      </a:stretch>
                    </p:blipFill>
                    <p:spPr>
                      <a:xfrm>
                        <a:off x="1322388" y="2274888"/>
                        <a:ext cx="1676400" cy="8001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571493733"/>
              </p:ext>
            </p:extLst>
          </p:nvPr>
        </p:nvGraphicFramePr>
        <p:xfrm>
          <a:off x="1570038" y="3278188"/>
          <a:ext cx="889000" cy="800100"/>
        </p:xfrm>
        <a:graphic>
          <a:graphicData uri="http://schemas.openxmlformats.org/presentationml/2006/ole">
            <mc:AlternateContent xmlns:mc="http://schemas.openxmlformats.org/markup-compatibility/2006">
              <mc:Choice xmlns:v="urn:schemas-microsoft-com:vml" Requires="v">
                <p:oleObj spid="_x0000_s98335" name="Equation" r:id="rId7" imgW="889000" imgH="800100" progId="Equation.DSMT4">
                  <p:embed/>
                </p:oleObj>
              </mc:Choice>
              <mc:Fallback>
                <p:oleObj name="Equation" r:id="rId7" imgW="889000" imgH="800100" progId="Equation.DSMT4">
                  <p:embed/>
                  <p:pic>
                    <p:nvPicPr>
                      <p:cNvPr id="0" name=""/>
                      <p:cNvPicPr/>
                      <p:nvPr/>
                    </p:nvPicPr>
                    <p:blipFill>
                      <a:blip r:embed="rId8"/>
                      <a:stretch>
                        <a:fillRect/>
                      </a:stretch>
                    </p:blipFill>
                    <p:spPr>
                      <a:xfrm>
                        <a:off x="1570038" y="3278188"/>
                        <a:ext cx="889000" cy="8001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249393818"/>
              </p:ext>
            </p:extLst>
          </p:nvPr>
        </p:nvGraphicFramePr>
        <p:xfrm>
          <a:off x="1652588" y="4287838"/>
          <a:ext cx="698500" cy="279400"/>
        </p:xfrm>
        <a:graphic>
          <a:graphicData uri="http://schemas.openxmlformats.org/presentationml/2006/ole">
            <mc:AlternateContent xmlns:mc="http://schemas.openxmlformats.org/markup-compatibility/2006">
              <mc:Choice xmlns:v="urn:schemas-microsoft-com:vml" Requires="v">
                <p:oleObj spid="_x0000_s98336" name="Equation" r:id="rId9" imgW="698500" imgH="279400" progId="Equation.DSMT4">
                  <p:embed/>
                </p:oleObj>
              </mc:Choice>
              <mc:Fallback>
                <p:oleObj name="Equation" r:id="rId9" imgW="698500" imgH="279400" progId="Equation.DSMT4">
                  <p:embed/>
                  <p:pic>
                    <p:nvPicPr>
                      <p:cNvPr id="0" name=""/>
                      <p:cNvPicPr/>
                      <p:nvPr/>
                    </p:nvPicPr>
                    <p:blipFill>
                      <a:blip r:embed="rId10"/>
                      <a:stretch>
                        <a:fillRect/>
                      </a:stretch>
                    </p:blipFill>
                    <p:spPr>
                      <a:xfrm>
                        <a:off x="1652588" y="4287838"/>
                        <a:ext cx="698500" cy="279400"/>
                      </a:xfrm>
                      <a:prstGeom prst="rect">
                        <a:avLst/>
                      </a:prstGeom>
                    </p:spPr>
                  </p:pic>
                </p:oleObj>
              </mc:Fallback>
            </mc:AlternateContent>
          </a:graphicData>
        </a:graphic>
      </p:graphicFrame>
    </p:spTree>
    <p:extLst>
      <p:ext uri="{BB962C8B-B14F-4D97-AF65-F5344CB8AC3E}">
        <p14:creationId xmlns:p14="http://schemas.microsoft.com/office/powerpoint/2010/main" val="42107408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446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spcAft>
                <a:spcPts val="1200"/>
              </a:spcAft>
              <a:buFont typeface="+mj-lt"/>
              <a:buAutoNum type="arabicPeriod" startAt="4"/>
            </a:pPr>
            <a:r>
              <a:rPr lang="en-US" sz="2800" b="1" dirty="0">
                <a:solidFill>
                  <a:srgbClr val="660066"/>
                </a:solidFill>
              </a:rPr>
              <a:t>Identify the </a:t>
            </a:r>
            <a:r>
              <a:rPr lang="en-US" sz="2800" b="1" i="1" dirty="0">
                <a:solidFill>
                  <a:srgbClr val="660066"/>
                </a:solidFill>
              </a:rPr>
              <a:t>y</a:t>
            </a:r>
            <a:r>
              <a:rPr lang="en-US" sz="2800" b="1" dirty="0">
                <a:solidFill>
                  <a:srgbClr val="660066"/>
                </a:solidFill>
              </a:rPr>
              <a:t>-intercept of the second function as the coordinate of the line that intersects with the </a:t>
            </a:r>
            <a:r>
              <a:rPr lang="en-US" sz="2800" b="1" i="1" dirty="0">
                <a:solidFill>
                  <a:srgbClr val="660066"/>
                </a:solidFill>
              </a:rPr>
              <a:t>y</a:t>
            </a:r>
            <a:r>
              <a:rPr lang="en-US" sz="2800" b="1" dirty="0">
                <a:solidFill>
                  <a:srgbClr val="660066"/>
                </a:solidFill>
              </a:rPr>
              <a:t>-</a:t>
            </a:r>
            <a:r>
              <a:rPr lang="en-US" sz="2800" b="1" dirty="0" smtClean="0">
                <a:solidFill>
                  <a:srgbClr val="660066"/>
                </a:solidFill>
              </a:rPr>
              <a:t>axis.</a:t>
            </a:r>
          </a:p>
          <a:p>
            <a:pPr marL="512064">
              <a:spcAft>
                <a:spcPts val="1200"/>
              </a:spcAft>
            </a:pPr>
            <a:r>
              <a:rPr lang="en-US" dirty="0"/>
              <a:t>The graph intersects the </a:t>
            </a:r>
            <a:r>
              <a:rPr lang="en-US" i="1" dirty="0"/>
              <a:t>y</a:t>
            </a:r>
            <a:r>
              <a:rPr lang="en-US" dirty="0"/>
              <a:t>-axis at (0, 5750)</a:t>
            </a:r>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Tree>
    <p:extLst>
      <p:ext uri="{BB962C8B-B14F-4D97-AF65-F5344CB8AC3E}">
        <p14:creationId xmlns:p14="http://schemas.microsoft.com/office/powerpoint/2010/main" val="4266403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557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spcAft>
                <a:spcPts val="1200"/>
              </a:spcAft>
              <a:buFont typeface="+mj-lt"/>
              <a:buAutoNum type="arabicPeriod" startAt="5"/>
            </a:pPr>
            <a:r>
              <a:rPr lang="en-US" sz="2800" b="1" dirty="0">
                <a:solidFill>
                  <a:srgbClr val="660066"/>
                </a:solidFill>
              </a:rPr>
              <a:t>Compare the properties of each </a:t>
            </a:r>
            <a:r>
              <a:rPr lang="en-US" sz="2800" b="1" dirty="0" smtClean="0">
                <a:solidFill>
                  <a:srgbClr val="660066"/>
                </a:solidFill>
              </a:rPr>
              <a:t>function.</a:t>
            </a:r>
            <a:endParaRPr lang="en-US" sz="2800" b="1" dirty="0">
              <a:solidFill>
                <a:srgbClr val="660066"/>
              </a:solidFill>
            </a:endParaRPr>
          </a:p>
          <a:p>
            <a:pPr marL="512064"/>
            <a:r>
              <a:rPr lang="en-US" spc="-30" dirty="0"/>
              <a:t>The rate of change for the first function is greater than the second function. The rate of change for the first function is also positive, whereas the rate of change for the second function is negative. The first airplane is ascending at a faster rate than the second airplane is descending. </a:t>
            </a:r>
            <a:endParaRPr lang="en-US" spc="-30" dirty="0" smtClean="0"/>
          </a:p>
          <a:p>
            <a:pPr marL="512064"/>
            <a:endParaRPr lang="en-US" sz="1050" spc="-30" dirty="0"/>
          </a:p>
          <a:p>
            <a:pPr marL="512064"/>
            <a:r>
              <a:rPr lang="en-US" spc="-30" dirty="0"/>
              <a:t>The </a:t>
            </a:r>
            <a:r>
              <a:rPr lang="en-US" i="1" spc="-30" dirty="0"/>
              <a:t>y</a:t>
            </a:r>
            <a:r>
              <a:rPr lang="en-US" spc="-30" dirty="0"/>
              <a:t>-intercept of the second function is </a:t>
            </a:r>
            <a:r>
              <a:rPr lang="en-US" spc="-30" dirty="0" smtClean="0"/>
              <a:t>greater </a:t>
            </a:r>
          </a:p>
          <a:p>
            <a:pPr marL="512064">
              <a:spcBef>
                <a:spcPts val="0"/>
              </a:spcBef>
            </a:pPr>
            <a:r>
              <a:rPr lang="en-US" spc="-30" dirty="0" smtClean="0"/>
              <a:t>than the first. The second airplane is higher </a:t>
            </a:r>
          </a:p>
          <a:p>
            <a:pPr marL="512064">
              <a:spcBef>
                <a:spcPts val="0"/>
              </a:spcBef>
            </a:pPr>
            <a:r>
              <a:rPr lang="en-US" spc="-30" dirty="0" smtClean="0"/>
              <a:t>in </a:t>
            </a:r>
            <a:r>
              <a:rPr lang="en-US" spc="-30" dirty="0"/>
              <a:t>the air than the first airplane at </a:t>
            </a:r>
            <a:r>
              <a:rPr lang="en-US" spc="-30" dirty="0" smtClean="0"/>
              <a:t>that </a:t>
            </a:r>
            <a:r>
              <a:rPr lang="en-US" spc="-30" dirty="0"/>
              <a:t>moment. </a:t>
            </a:r>
            <a:r>
              <a:rPr lang="en-US" dirty="0"/>
              <a:t>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7833172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3.5.1: Comparing Linear Functions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a:t>
            </a:r>
            <a:r>
              <a:rPr lang="en-US" sz="2800" b="1" dirty="0">
                <a:solidFill>
                  <a:srgbClr val="000090"/>
                </a:solidFill>
                <a:ea typeface="MS PGothic" charset="0"/>
                <a:cs typeface="MS PGothic" charset="0"/>
              </a:rPr>
              <a:t>3</a:t>
            </a:r>
            <a:r>
              <a:rPr lang="en-US" sz="2800" b="1" dirty="0" smtClean="0">
                <a:solidFill>
                  <a:srgbClr val="000090"/>
                </a:solidFill>
                <a:ea typeface="MS PGothic" charset="0"/>
                <a:cs typeface="MS PGothic" charset="0"/>
              </a:rPr>
              <a:t>,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Linear functions can be represented in words or as equations, graphs, or tables. </a:t>
            </a:r>
          </a:p>
          <a:p>
            <a:pPr marL="342900" indent="-342900">
              <a:spcAft>
                <a:spcPts val="1200"/>
              </a:spcAft>
              <a:buFont typeface="Arial"/>
              <a:buChar char="•"/>
            </a:pPr>
            <a:r>
              <a:rPr lang="en-US" dirty="0"/>
              <a:t>To compare linear functions, determine the rate of change and intercepts of each function. </a:t>
            </a:r>
          </a:p>
          <a:p>
            <a:pPr marL="342900" indent="-342900">
              <a:spcAft>
                <a:spcPts val="1200"/>
              </a:spcAft>
              <a:buFont typeface="Arial"/>
              <a:buChar char="•"/>
            </a:pPr>
            <a:r>
              <a:rPr lang="en-US" dirty="0" smtClean="0"/>
              <a:t>Review </a:t>
            </a:r>
            <a:r>
              <a:rPr lang="en-US" dirty="0"/>
              <a:t>the following processes for identifying the rate of change and </a:t>
            </a:r>
            <a:r>
              <a:rPr lang="en-US" i="1" dirty="0"/>
              <a:t>y</a:t>
            </a:r>
            <a:r>
              <a:rPr lang="en-US" dirty="0"/>
              <a:t>-intercept of a linear function.</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5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97256881"/>
              </p:ext>
            </p:extLst>
          </p:nvPr>
        </p:nvGraphicFramePr>
        <p:xfrm>
          <a:off x="731262" y="1397000"/>
          <a:ext cx="7765037" cy="4099559"/>
        </p:xfrm>
        <a:graphic>
          <a:graphicData uri="http://schemas.openxmlformats.org/drawingml/2006/table">
            <a:tbl>
              <a:tblPr firstRow="1" bandRow="1">
                <a:tableStyleId>{5940675A-B579-460E-94D1-54222C63F5DA}</a:tableStyleId>
              </a:tblPr>
              <a:tblGrid>
                <a:gridCol w="7765037"/>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Identifying the Rate of Change and the </a:t>
                      </a:r>
                      <a:r>
                        <a:rPr lang="en-US" sz="2200" b="1" i="1" u="none" strike="noStrike" kern="1200" baseline="0" dirty="0" smtClean="0">
                          <a:solidFill>
                            <a:schemeClr val="tx1"/>
                          </a:solidFill>
                          <a:latin typeface="Arial"/>
                          <a:ea typeface="+mn-ea"/>
                          <a:cs typeface="Arial"/>
                        </a:rPr>
                        <a:t>y</a:t>
                      </a:r>
                      <a:r>
                        <a:rPr lang="en-US" sz="2200" b="1" i="0" u="none" strike="noStrike" kern="1200" baseline="0" dirty="0" smtClean="0">
                          <a:solidFill>
                            <a:schemeClr val="tx1"/>
                          </a:solidFill>
                          <a:latin typeface="Arial"/>
                          <a:ea typeface="+mn-ea"/>
                          <a:cs typeface="Arial"/>
                        </a:rPr>
                        <a:t>-intercept </a:t>
                      </a:r>
                    </a:p>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from Context</a:t>
                      </a:r>
                    </a:p>
                  </a:txBody>
                  <a:tcPr>
                    <a:solidFill>
                      <a:schemeClr val="bg1">
                        <a:lumMod val="85000"/>
                      </a:schemeClr>
                    </a:solidFill>
                  </a:tcPr>
                </a:tc>
              </a:tr>
              <a:tr h="370840">
                <a:tc>
                  <a:txBody>
                    <a:bodyPr/>
                    <a:lstStyle/>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Read the problem statement carefully.</a:t>
                      </a:r>
                    </a:p>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Look for the information given and make a list of the known quantities.</a:t>
                      </a:r>
                    </a:p>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Determine which information tells you the rate of change, or the slope, </a:t>
                      </a:r>
                      <a:r>
                        <a:rPr lang="en-US" sz="2200" b="0" i="1" u="none" strike="noStrike" kern="1200" baseline="0" dirty="0" smtClean="0">
                          <a:solidFill>
                            <a:schemeClr val="tx1"/>
                          </a:solidFill>
                          <a:latin typeface="Arial"/>
                          <a:ea typeface="+mn-ea"/>
                          <a:cs typeface="Arial"/>
                        </a:rPr>
                        <a:t>m</a:t>
                      </a:r>
                      <a:r>
                        <a:rPr lang="en-US" sz="2200" b="0" i="0" u="none" strike="noStrike" kern="1200" baseline="0" dirty="0" smtClean="0">
                          <a:solidFill>
                            <a:schemeClr val="tx1"/>
                          </a:solidFill>
                          <a:latin typeface="Arial"/>
                          <a:ea typeface="+mn-ea"/>
                          <a:cs typeface="Arial"/>
                        </a:rPr>
                        <a:t>. Look for words such as </a:t>
                      </a:r>
                      <a:r>
                        <a:rPr lang="en-US" sz="2200" b="0" i="1" u="none" strike="noStrike" kern="1200" baseline="0" dirty="0" smtClean="0">
                          <a:solidFill>
                            <a:schemeClr val="tx1"/>
                          </a:solidFill>
                          <a:latin typeface="Arial"/>
                          <a:ea typeface="+mn-ea"/>
                          <a:cs typeface="Arial"/>
                        </a:rPr>
                        <a:t>each</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every</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per</a:t>
                      </a:r>
                      <a:r>
                        <a:rPr lang="en-US" sz="2200" b="0" i="0" u="none" strike="noStrike" kern="1200" baseline="0" dirty="0" smtClean="0">
                          <a:solidFill>
                            <a:schemeClr val="tx1"/>
                          </a:solidFill>
                          <a:latin typeface="Arial"/>
                          <a:ea typeface="+mn-ea"/>
                          <a:cs typeface="Arial"/>
                        </a:rPr>
                        <a:t>, or </a:t>
                      </a:r>
                      <a:r>
                        <a:rPr lang="en-US" sz="2200" b="0" i="1" u="none" strike="noStrike" kern="1200" baseline="0" dirty="0" smtClean="0">
                          <a:solidFill>
                            <a:schemeClr val="tx1"/>
                          </a:solidFill>
                          <a:latin typeface="Arial"/>
                          <a:ea typeface="+mn-ea"/>
                          <a:cs typeface="Arial"/>
                        </a:rPr>
                        <a:t>rate</a:t>
                      </a:r>
                      <a:r>
                        <a:rPr lang="en-US" sz="2200" b="0" i="0" u="none" strike="noStrike" kern="1200" baseline="0" dirty="0" smtClean="0">
                          <a:solidFill>
                            <a:schemeClr val="tx1"/>
                          </a:solidFill>
                          <a:latin typeface="Arial"/>
                          <a:ea typeface="+mn-ea"/>
                          <a:cs typeface="Arial"/>
                        </a:rPr>
                        <a:t>.</a:t>
                      </a:r>
                    </a:p>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Determine which information tells you the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-intercept, or </a:t>
                      </a:r>
                      <a:r>
                        <a:rPr lang="en-US" sz="2200" b="0" i="1" u="none" strike="noStrike" kern="1200" baseline="0" dirty="0" smtClean="0">
                          <a:solidFill>
                            <a:schemeClr val="tx1"/>
                          </a:solidFill>
                          <a:latin typeface="Arial"/>
                          <a:ea typeface="+mn-ea"/>
                          <a:cs typeface="Arial"/>
                        </a:rPr>
                        <a:t>b</a:t>
                      </a:r>
                      <a:r>
                        <a:rPr lang="en-US" sz="2200" b="0" i="0" u="none" strike="noStrike" kern="1200" baseline="0" dirty="0" smtClean="0">
                          <a:solidFill>
                            <a:schemeClr val="tx1"/>
                          </a:solidFill>
                          <a:latin typeface="Arial"/>
                          <a:ea typeface="+mn-ea"/>
                          <a:cs typeface="Arial"/>
                        </a:rPr>
                        <a:t>. This could be an initial value or a starting value, a flat fee, and so forth.</a:t>
                      </a:r>
                    </a:p>
                  </a:txBody>
                  <a:tcPr>
                    <a:solidFill>
                      <a:schemeClr val="bg1"/>
                    </a:solidFill>
                  </a:tcPr>
                </a:tc>
              </a:tr>
            </a:tbl>
          </a:graphicData>
        </a:graphic>
      </p:graphicFrame>
    </p:spTree>
    <p:extLst>
      <p:ext uri="{BB962C8B-B14F-4D97-AF65-F5344CB8AC3E}">
        <p14:creationId xmlns:p14="http://schemas.microsoft.com/office/powerpoint/2010/main" val="3795872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989549417"/>
              </p:ext>
            </p:extLst>
          </p:nvPr>
        </p:nvGraphicFramePr>
        <p:xfrm>
          <a:off x="731262" y="1358516"/>
          <a:ext cx="7765037" cy="2682240"/>
        </p:xfrm>
        <a:graphic>
          <a:graphicData uri="http://schemas.openxmlformats.org/drawingml/2006/table">
            <a:tbl>
              <a:tblPr firstRow="1" bandRow="1">
                <a:tableStyleId>{5940675A-B579-460E-94D1-54222C63F5DA}</a:tableStyleId>
              </a:tblPr>
              <a:tblGrid>
                <a:gridCol w="7765037"/>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spc="-30" baseline="0" dirty="0" smtClean="0">
                          <a:solidFill>
                            <a:schemeClr val="tx1"/>
                          </a:solidFill>
                          <a:latin typeface="Arial"/>
                          <a:ea typeface="+mn-ea"/>
                          <a:cs typeface="Arial"/>
                        </a:rPr>
                        <a:t>Identifying the Rate of Change and the </a:t>
                      </a:r>
                      <a:r>
                        <a:rPr lang="en-US" sz="2200" b="1" i="1" u="none" strike="noStrike" kern="1200" spc="-30" baseline="0" dirty="0" smtClean="0">
                          <a:solidFill>
                            <a:schemeClr val="tx1"/>
                          </a:solidFill>
                          <a:latin typeface="Arial"/>
                          <a:ea typeface="+mn-ea"/>
                          <a:cs typeface="Arial"/>
                        </a:rPr>
                        <a:t>y</a:t>
                      </a:r>
                      <a:r>
                        <a:rPr lang="en-US" sz="2200" b="1" i="0" u="none" strike="noStrike" kern="1200" spc="-30" baseline="0" dirty="0" smtClean="0">
                          <a:solidFill>
                            <a:schemeClr val="tx1"/>
                          </a:solidFill>
                          <a:latin typeface="Arial"/>
                          <a:ea typeface="+mn-ea"/>
                          <a:cs typeface="Arial"/>
                        </a:rPr>
                        <a:t>-intercept </a:t>
                      </a:r>
                    </a:p>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spc="-30" baseline="0" dirty="0" smtClean="0">
                          <a:solidFill>
                            <a:schemeClr val="tx1"/>
                          </a:solidFill>
                          <a:latin typeface="Arial"/>
                          <a:ea typeface="+mn-ea"/>
                          <a:cs typeface="Arial"/>
                        </a:rPr>
                        <a:t>from an Equation</a:t>
                      </a:r>
                    </a:p>
                  </a:txBody>
                  <a:tcPr>
                    <a:solidFill>
                      <a:schemeClr val="bg1">
                        <a:lumMod val="85000"/>
                      </a:schemeClr>
                    </a:solidFill>
                  </a:tcPr>
                </a:tc>
              </a:tr>
              <a:tr h="370840">
                <a:tc>
                  <a:txBody>
                    <a:bodyPr/>
                    <a:lstStyle/>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Simplify linear functions to follow the form </a:t>
                      </a:r>
                      <a:r>
                        <a:rPr lang="en-US" sz="2200" b="0" i="1" u="none" strike="noStrike" kern="1200" baseline="0" dirty="0" smtClean="0">
                          <a:solidFill>
                            <a:schemeClr val="tx1"/>
                          </a:solidFill>
                          <a:latin typeface="Arial"/>
                          <a:ea typeface="+mn-ea"/>
                          <a:cs typeface="Arial"/>
                        </a:rPr>
                        <a:t>f</a:t>
                      </a:r>
                      <a:r>
                        <a:rPr lang="en-US" sz="2200" b="0" i="0" u="none" strike="noStrike" kern="1200" baseline="0" dirty="0" smtClean="0">
                          <a:solidFill>
                            <a:schemeClr val="tx1"/>
                          </a:solidFill>
                          <a:latin typeface="Arial"/>
                          <a:ea typeface="+mn-ea"/>
                          <a:cs typeface="Arial"/>
                        </a:rPr>
                        <a:t>(</a:t>
                      </a:r>
                      <a:r>
                        <a:rPr lang="en-US" sz="2200" b="0" i="1" u="none" strike="noStrike" kern="1200" baseline="0" dirty="0" smtClean="0">
                          <a:solidFill>
                            <a:schemeClr val="tx1"/>
                          </a:solidFill>
                          <a:latin typeface="Arial"/>
                          <a:ea typeface="+mn-ea"/>
                          <a:cs typeface="Arial"/>
                        </a:rPr>
                        <a:t>x</a:t>
                      </a:r>
                      <a:r>
                        <a:rPr lang="en-US" sz="2200" b="0" i="0" u="none" strike="noStrike" kern="1200" baseline="0" dirty="0" smtClean="0">
                          <a:solidFill>
                            <a:schemeClr val="tx1"/>
                          </a:solidFill>
                          <a:latin typeface="Arial"/>
                          <a:ea typeface="+mn-ea"/>
                          <a:cs typeface="Arial"/>
                        </a:rPr>
                        <a:t>) = </a:t>
                      </a:r>
                      <a:r>
                        <a:rPr lang="en-US" sz="2200" b="0" i="1" u="none" strike="noStrike" kern="1200" baseline="0" dirty="0" smtClean="0">
                          <a:solidFill>
                            <a:schemeClr val="tx1"/>
                          </a:solidFill>
                          <a:latin typeface="Arial"/>
                          <a:ea typeface="+mn-ea"/>
                          <a:cs typeface="Arial"/>
                        </a:rPr>
                        <a:t>mx</a:t>
                      </a:r>
                      <a:r>
                        <a:rPr lang="en-US" sz="2200" b="0" i="0" u="none" strike="noStrike" kern="1200" baseline="0" dirty="0" smtClean="0">
                          <a:solidFill>
                            <a:schemeClr val="tx1"/>
                          </a:solidFill>
                          <a:latin typeface="Arial"/>
                          <a:ea typeface="+mn-ea"/>
                          <a:cs typeface="Arial"/>
                        </a:rPr>
                        <a:t> + </a:t>
                      </a:r>
                      <a:r>
                        <a:rPr lang="en-US" sz="2200" b="0" i="1" u="none" strike="noStrike" kern="1200" baseline="0" dirty="0" smtClean="0">
                          <a:solidFill>
                            <a:schemeClr val="tx1"/>
                          </a:solidFill>
                          <a:latin typeface="Arial"/>
                          <a:ea typeface="+mn-ea"/>
                          <a:cs typeface="Arial"/>
                        </a:rPr>
                        <a:t>b</a:t>
                      </a:r>
                      <a:r>
                        <a:rPr lang="en-US" sz="2200" b="0" i="0" u="none" strike="noStrike" kern="1200" baseline="0" dirty="0" smtClean="0">
                          <a:solidFill>
                            <a:schemeClr val="tx1"/>
                          </a:solidFill>
                          <a:latin typeface="Arial"/>
                          <a:ea typeface="+mn-ea"/>
                          <a:cs typeface="Arial"/>
                        </a:rPr>
                        <a:t>. </a:t>
                      </a:r>
                    </a:p>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Identify the rate of change, or the slope, </a:t>
                      </a:r>
                      <a:r>
                        <a:rPr lang="en-US" sz="2200" b="0" i="1" u="none" strike="noStrike" kern="1200" baseline="0" dirty="0" smtClean="0">
                          <a:solidFill>
                            <a:schemeClr val="tx1"/>
                          </a:solidFill>
                          <a:latin typeface="Arial"/>
                          <a:ea typeface="+mn-ea"/>
                          <a:cs typeface="Arial"/>
                        </a:rPr>
                        <a:t>m</a:t>
                      </a:r>
                      <a:r>
                        <a:rPr lang="en-US" sz="2200" b="0" i="0" u="none" strike="noStrike" kern="1200" baseline="0" dirty="0" smtClean="0">
                          <a:solidFill>
                            <a:schemeClr val="tx1"/>
                          </a:solidFill>
                          <a:latin typeface="Arial"/>
                          <a:ea typeface="+mn-ea"/>
                          <a:cs typeface="Arial"/>
                        </a:rPr>
                        <a:t>, as the coefficient of </a:t>
                      </a:r>
                      <a:r>
                        <a:rPr lang="en-US" sz="2200" b="0" i="1" u="none" strike="noStrike" kern="1200" baseline="0" dirty="0" smtClean="0">
                          <a:solidFill>
                            <a:schemeClr val="tx1"/>
                          </a:solidFill>
                          <a:latin typeface="Arial"/>
                          <a:ea typeface="+mn-ea"/>
                          <a:cs typeface="Arial"/>
                        </a:rPr>
                        <a:t>x</a:t>
                      </a:r>
                      <a:r>
                        <a:rPr lang="en-US" sz="2200" b="0" i="0" u="none" strike="noStrike" kern="1200" baseline="0" dirty="0" smtClean="0">
                          <a:solidFill>
                            <a:schemeClr val="tx1"/>
                          </a:solidFill>
                          <a:latin typeface="Arial"/>
                          <a:ea typeface="+mn-ea"/>
                          <a:cs typeface="Arial"/>
                        </a:rPr>
                        <a:t>.</a:t>
                      </a:r>
                    </a:p>
                    <a:p>
                      <a:pPr marL="457200" indent="-457200" rtl="0">
                        <a:spcAft>
                          <a:spcPts val="600"/>
                        </a:spcAft>
                        <a:buFont typeface="+mj-lt"/>
                        <a:buAutoNum type="arabicPeriod"/>
                      </a:pPr>
                      <a:r>
                        <a:rPr lang="en-US" sz="2200" b="0" i="0" u="none" strike="noStrike" kern="1200" baseline="0" dirty="0" smtClean="0">
                          <a:solidFill>
                            <a:schemeClr val="tx1"/>
                          </a:solidFill>
                          <a:latin typeface="Arial"/>
                          <a:ea typeface="+mn-ea"/>
                          <a:cs typeface="Arial"/>
                        </a:rPr>
                        <a:t>Identify the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-intercept, or </a:t>
                      </a:r>
                      <a:r>
                        <a:rPr lang="en-US" sz="2200" b="0" i="1" u="none" strike="noStrike" kern="1200" baseline="0" dirty="0" smtClean="0">
                          <a:solidFill>
                            <a:schemeClr val="tx1"/>
                          </a:solidFill>
                          <a:latin typeface="Arial"/>
                          <a:ea typeface="+mn-ea"/>
                          <a:cs typeface="Arial"/>
                        </a:rPr>
                        <a:t>b</a:t>
                      </a:r>
                      <a:r>
                        <a:rPr lang="en-US" sz="2200" b="0" i="0" u="none" strike="noStrike" kern="1200" baseline="0" dirty="0" smtClean="0">
                          <a:solidFill>
                            <a:schemeClr val="tx1"/>
                          </a:solidFill>
                          <a:latin typeface="Arial"/>
                          <a:ea typeface="+mn-ea"/>
                          <a:cs typeface="Arial"/>
                        </a:rPr>
                        <a:t>, as the constant in the function.</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45956582"/>
              </p:ext>
            </p:extLst>
          </p:nvPr>
        </p:nvGraphicFramePr>
        <p:xfrm>
          <a:off x="731262" y="1358516"/>
          <a:ext cx="7765037" cy="4297679"/>
        </p:xfrm>
        <a:graphic>
          <a:graphicData uri="http://schemas.openxmlformats.org/drawingml/2006/table">
            <a:tbl>
              <a:tblPr firstRow="1" bandRow="1">
                <a:tableStyleId>{5940675A-B579-460E-94D1-54222C63F5DA}</a:tableStyleId>
              </a:tblPr>
              <a:tblGrid>
                <a:gridCol w="7765037"/>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Identifying the Rate of Change and the </a:t>
                      </a:r>
                      <a:r>
                        <a:rPr lang="en-US" sz="2200" b="1" i="1" u="none" strike="noStrike" kern="1200" baseline="0" dirty="0" smtClean="0">
                          <a:solidFill>
                            <a:schemeClr val="tx1"/>
                          </a:solidFill>
                          <a:latin typeface="Arial"/>
                          <a:ea typeface="+mn-ea"/>
                          <a:cs typeface="Arial"/>
                        </a:rPr>
                        <a:t>y</a:t>
                      </a:r>
                      <a:r>
                        <a:rPr lang="en-US" sz="2200" b="1" i="0" u="none" strike="noStrike" kern="1200" baseline="0" dirty="0" smtClean="0">
                          <a:solidFill>
                            <a:schemeClr val="tx1"/>
                          </a:solidFill>
                          <a:latin typeface="Arial"/>
                          <a:ea typeface="+mn-ea"/>
                          <a:cs typeface="Arial"/>
                        </a:rPr>
                        <a:t>-intercept </a:t>
                      </a:r>
                    </a:p>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from a Table</a:t>
                      </a:r>
                    </a:p>
                  </a:txBody>
                  <a:tcPr>
                    <a:solidFill>
                      <a:schemeClr val="bg1">
                        <a:lumMod val="85000"/>
                      </a:schemeClr>
                    </a:solidFill>
                  </a:tcPr>
                </a:tc>
              </a:tr>
              <a:tr h="370840">
                <a:tc>
                  <a:txBody>
                    <a:bodyPr/>
                    <a:lstStyle/>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Choose two points from the table.</a:t>
                      </a:r>
                    </a:p>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Assign one point to be (</a:t>
                      </a:r>
                      <a:r>
                        <a:rPr lang="en-US" sz="2200" b="0" i="1" u="none" strike="noStrike" kern="1200" baseline="0" dirty="0" smtClean="0">
                          <a:solidFill>
                            <a:schemeClr val="tx1"/>
                          </a:solidFill>
                          <a:latin typeface="Arial"/>
                          <a:ea typeface="+mn-ea"/>
                          <a:cs typeface="Arial"/>
                        </a:rPr>
                        <a:t>x</a:t>
                      </a:r>
                      <a:r>
                        <a:rPr lang="en-US" sz="2200" b="0" i="0" u="none" strike="noStrike" kern="1200" baseline="-25000" dirty="0" smtClean="0">
                          <a:solidFill>
                            <a:schemeClr val="tx1"/>
                          </a:solidFill>
                          <a:latin typeface="Arial"/>
                          <a:ea typeface="+mn-ea"/>
                          <a:cs typeface="Arial"/>
                        </a:rPr>
                        <a:t>1</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25000" dirty="0" smtClean="0">
                          <a:solidFill>
                            <a:schemeClr val="tx1"/>
                          </a:solidFill>
                          <a:latin typeface="Arial"/>
                          <a:ea typeface="+mn-ea"/>
                          <a:cs typeface="Arial"/>
                        </a:rPr>
                        <a:t>1</a:t>
                      </a:r>
                      <a:r>
                        <a:rPr lang="en-US" sz="2200" b="0" i="0" u="none" strike="noStrike" kern="1200" baseline="0" dirty="0" smtClean="0">
                          <a:solidFill>
                            <a:schemeClr val="tx1"/>
                          </a:solidFill>
                          <a:latin typeface="Arial"/>
                          <a:ea typeface="+mn-ea"/>
                          <a:cs typeface="Arial"/>
                        </a:rPr>
                        <a:t>) and the other point to be (</a:t>
                      </a:r>
                      <a:r>
                        <a:rPr lang="en-US" sz="2200" b="0" i="1" u="none" strike="noStrike" kern="1200" baseline="0" dirty="0" smtClean="0">
                          <a:solidFill>
                            <a:schemeClr val="tx1"/>
                          </a:solidFill>
                          <a:latin typeface="Arial"/>
                          <a:ea typeface="+mn-ea"/>
                          <a:cs typeface="Arial"/>
                        </a:rPr>
                        <a:t>x</a:t>
                      </a:r>
                      <a:r>
                        <a:rPr lang="en-US" sz="2200" b="0" i="0" u="none" strike="noStrike" kern="1200" baseline="-25000" dirty="0" smtClean="0">
                          <a:solidFill>
                            <a:schemeClr val="tx1"/>
                          </a:solidFill>
                          <a:latin typeface="Arial"/>
                          <a:ea typeface="+mn-ea"/>
                          <a:cs typeface="Arial"/>
                        </a:rPr>
                        <a:t>2</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25000" dirty="0" smtClean="0">
                          <a:solidFill>
                            <a:schemeClr val="tx1"/>
                          </a:solidFill>
                          <a:latin typeface="Arial"/>
                          <a:ea typeface="+mn-ea"/>
                          <a:cs typeface="Arial"/>
                        </a:rPr>
                        <a:t>2</a:t>
                      </a:r>
                      <a:r>
                        <a:rPr lang="en-US" sz="2200" b="0" i="0" u="none" strike="noStrike" kern="1200" baseline="0" dirty="0" smtClean="0">
                          <a:solidFill>
                            <a:schemeClr val="tx1"/>
                          </a:solidFill>
                          <a:latin typeface="Arial"/>
                          <a:ea typeface="+mn-ea"/>
                          <a:cs typeface="Arial"/>
                        </a:rPr>
                        <a:t>). </a:t>
                      </a:r>
                    </a:p>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Substitute the values into the slope formula,            .</a:t>
                      </a:r>
                    </a:p>
                    <a:p>
                      <a:pPr marL="457200" indent="-457200" rtl="0">
                        <a:spcAft>
                          <a:spcPts val="0"/>
                        </a:spcAft>
                        <a:buFont typeface="+mj-lt"/>
                        <a:buAutoNum type="arabicPeriod"/>
                      </a:pPr>
                      <a:r>
                        <a:rPr lang="en-US" sz="2200" b="0" i="0" u="none" strike="noStrike" kern="1200" baseline="0" dirty="0" smtClean="0">
                          <a:solidFill>
                            <a:schemeClr val="tx1"/>
                          </a:solidFill>
                          <a:latin typeface="Arial"/>
                          <a:ea typeface="+mn-ea"/>
                          <a:cs typeface="Arial"/>
                        </a:rPr>
                        <a:t>Identify the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-intercept as the coordinate in the form </a:t>
                      </a:r>
                    </a:p>
                    <a:p>
                      <a:pPr marL="457200" indent="0" rtl="0">
                        <a:spcAft>
                          <a:spcPts val="0"/>
                        </a:spcAft>
                        <a:buFont typeface="+mj-lt"/>
                        <a:buNone/>
                      </a:pPr>
                      <a:r>
                        <a:rPr lang="en-US" sz="2200" b="0" i="0" u="none" strike="noStrike" kern="1200" baseline="0" dirty="0" smtClean="0">
                          <a:solidFill>
                            <a:schemeClr val="tx1"/>
                          </a:solidFill>
                          <a:latin typeface="Arial"/>
                          <a:ea typeface="+mn-ea"/>
                          <a:cs typeface="Arial"/>
                        </a:rPr>
                        <a:t>(0,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 If this coordinate is not given, substitute the rate of change and one coordinate into the form </a:t>
                      </a:r>
                      <a:r>
                        <a:rPr lang="en-US" sz="2200" b="0" i="1" u="none" strike="noStrike" kern="1200" baseline="0" dirty="0" smtClean="0">
                          <a:solidFill>
                            <a:schemeClr val="tx1"/>
                          </a:solidFill>
                          <a:latin typeface="Arial"/>
                          <a:ea typeface="+mn-ea"/>
                          <a:cs typeface="Arial"/>
                        </a:rPr>
                        <a:t>f</a:t>
                      </a:r>
                      <a:r>
                        <a:rPr lang="en-US" sz="2200" b="0" i="0" u="none" strike="noStrike" kern="1200" baseline="0" dirty="0" smtClean="0">
                          <a:solidFill>
                            <a:schemeClr val="tx1"/>
                          </a:solidFill>
                          <a:latin typeface="Arial"/>
                          <a:ea typeface="+mn-ea"/>
                          <a:cs typeface="Arial"/>
                        </a:rPr>
                        <a:t>(</a:t>
                      </a:r>
                      <a:r>
                        <a:rPr lang="en-US" sz="2200" b="0" i="1" u="none" strike="noStrike" kern="1200" baseline="0" dirty="0" smtClean="0">
                          <a:solidFill>
                            <a:schemeClr val="tx1"/>
                          </a:solidFill>
                          <a:latin typeface="Arial"/>
                          <a:ea typeface="+mn-ea"/>
                          <a:cs typeface="Arial"/>
                        </a:rPr>
                        <a:t>x</a:t>
                      </a:r>
                      <a:r>
                        <a:rPr lang="en-US" sz="2200" b="0" i="0" u="none" strike="noStrike" kern="1200" baseline="0" dirty="0" smtClean="0">
                          <a:solidFill>
                            <a:schemeClr val="tx1"/>
                          </a:solidFill>
                          <a:latin typeface="Arial"/>
                          <a:ea typeface="+mn-ea"/>
                          <a:cs typeface="Arial"/>
                        </a:rPr>
                        <a:t>) = </a:t>
                      </a:r>
                      <a:r>
                        <a:rPr lang="en-US" sz="2200" b="0" i="1" u="none" strike="noStrike" kern="1200" baseline="0" dirty="0" smtClean="0">
                          <a:solidFill>
                            <a:schemeClr val="tx1"/>
                          </a:solidFill>
                          <a:latin typeface="Arial"/>
                          <a:ea typeface="+mn-ea"/>
                          <a:cs typeface="Arial"/>
                        </a:rPr>
                        <a:t>mx</a:t>
                      </a:r>
                      <a:r>
                        <a:rPr lang="en-US" sz="2200" b="0" i="0" u="none" strike="noStrike" kern="1200" baseline="0" dirty="0" smtClean="0">
                          <a:solidFill>
                            <a:schemeClr val="tx1"/>
                          </a:solidFill>
                          <a:latin typeface="Arial"/>
                          <a:ea typeface="+mn-ea"/>
                          <a:cs typeface="Arial"/>
                        </a:rPr>
                        <a:t> + </a:t>
                      </a:r>
                      <a:r>
                        <a:rPr lang="en-US" sz="2200" b="0" i="1" u="none" strike="noStrike" kern="1200" baseline="0" dirty="0" smtClean="0">
                          <a:solidFill>
                            <a:schemeClr val="tx1"/>
                          </a:solidFill>
                          <a:latin typeface="Arial"/>
                          <a:ea typeface="+mn-ea"/>
                          <a:cs typeface="Arial"/>
                        </a:rPr>
                        <a:t>b</a:t>
                      </a:r>
                      <a:r>
                        <a:rPr lang="en-US" sz="2200" b="0" i="0" u="none" strike="noStrike" kern="1200" baseline="0" dirty="0" smtClean="0">
                          <a:solidFill>
                            <a:schemeClr val="tx1"/>
                          </a:solidFill>
                          <a:latin typeface="Arial"/>
                          <a:ea typeface="+mn-ea"/>
                          <a:cs typeface="Arial"/>
                        </a:rPr>
                        <a:t> and solve for </a:t>
                      </a:r>
                      <a:r>
                        <a:rPr lang="en-US" sz="2200" b="0" i="1" u="none" strike="noStrike" kern="1200" baseline="0" dirty="0" smtClean="0">
                          <a:solidFill>
                            <a:schemeClr val="tx1"/>
                          </a:solidFill>
                          <a:latin typeface="Arial"/>
                          <a:ea typeface="+mn-ea"/>
                          <a:cs typeface="Arial"/>
                        </a:rPr>
                        <a:t>b</a:t>
                      </a:r>
                      <a:r>
                        <a:rPr lang="en-US" sz="2200" b="0" i="0" u="none" strike="noStrike" kern="1200" baseline="0" dirty="0" smtClean="0">
                          <a:solidFill>
                            <a:schemeClr val="tx1"/>
                          </a:solidFill>
                          <a:latin typeface="Arial"/>
                          <a:ea typeface="+mn-ea"/>
                          <a:cs typeface="Arial"/>
                        </a:rPr>
                        <a:t>. </a:t>
                      </a:r>
                    </a:p>
                  </a:txBody>
                  <a:tcPr>
                    <a:solidFill>
                      <a:schemeClr val="bg1"/>
                    </a:solidFill>
                  </a:tcP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577633504"/>
              </p:ext>
            </p:extLst>
          </p:nvPr>
        </p:nvGraphicFramePr>
        <p:xfrm>
          <a:off x="6802695" y="3440418"/>
          <a:ext cx="850900" cy="825500"/>
        </p:xfrm>
        <a:graphic>
          <a:graphicData uri="http://schemas.openxmlformats.org/presentationml/2006/ole">
            <mc:AlternateContent xmlns:mc="http://schemas.openxmlformats.org/markup-compatibility/2006">
              <mc:Choice xmlns:v="urn:schemas-microsoft-com:vml" Requires="v">
                <p:oleObj spid="_x0000_s85005" name="Equation" r:id="rId3" imgW="850900" imgH="825500" progId="Equation.DSMT4">
                  <p:embed/>
                </p:oleObj>
              </mc:Choice>
              <mc:Fallback>
                <p:oleObj name="Equation" r:id="rId3" imgW="850900" imgH="825500" progId="Equation.DSMT4">
                  <p:embed/>
                  <p:pic>
                    <p:nvPicPr>
                      <p:cNvPr id="0" name=""/>
                      <p:cNvPicPr/>
                      <p:nvPr/>
                    </p:nvPicPr>
                    <p:blipFill>
                      <a:blip r:embed="rId4"/>
                      <a:stretch>
                        <a:fillRect/>
                      </a:stretch>
                    </p:blipFill>
                    <p:spPr>
                      <a:xfrm>
                        <a:off x="6802695" y="3440418"/>
                        <a:ext cx="850900" cy="825500"/>
                      </a:xfrm>
                      <a:prstGeom prst="rect">
                        <a:avLst/>
                      </a:prstGeom>
                    </p:spPr>
                  </p:pic>
                </p:oleObj>
              </mc:Fallback>
            </mc:AlternateContent>
          </a:graphicData>
        </a:graphic>
      </p:graphicFrame>
    </p:spTree>
    <p:extLst>
      <p:ext uri="{BB962C8B-B14F-4D97-AF65-F5344CB8AC3E}">
        <p14:creationId xmlns:p14="http://schemas.microsoft.com/office/powerpoint/2010/main" val="32987187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65410470"/>
              </p:ext>
            </p:extLst>
          </p:nvPr>
        </p:nvGraphicFramePr>
        <p:xfrm>
          <a:off x="731262" y="1358516"/>
          <a:ext cx="7765037" cy="3627120"/>
        </p:xfrm>
        <a:graphic>
          <a:graphicData uri="http://schemas.openxmlformats.org/drawingml/2006/table">
            <a:tbl>
              <a:tblPr firstRow="1" bandRow="1">
                <a:tableStyleId>{5940675A-B579-460E-94D1-54222C63F5DA}</a:tableStyleId>
              </a:tblPr>
              <a:tblGrid>
                <a:gridCol w="7765037"/>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Identifying the Rate of Change and the </a:t>
                      </a:r>
                      <a:r>
                        <a:rPr lang="en-US" sz="2200" b="1" i="1" u="none" strike="noStrike" kern="1200" baseline="0" dirty="0" smtClean="0">
                          <a:solidFill>
                            <a:schemeClr val="tx1"/>
                          </a:solidFill>
                          <a:latin typeface="Arial"/>
                          <a:ea typeface="+mn-ea"/>
                          <a:cs typeface="Arial"/>
                        </a:rPr>
                        <a:t>y</a:t>
                      </a:r>
                      <a:r>
                        <a:rPr lang="en-US" sz="2200" b="1" i="0" u="none" strike="noStrike" kern="1200" baseline="0" dirty="0" smtClean="0">
                          <a:solidFill>
                            <a:schemeClr val="tx1"/>
                          </a:solidFill>
                          <a:latin typeface="Arial"/>
                          <a:ea typeface="+mn-ea"/>
                          <a:cs typeface="Arial"/>
                        </a:rPr>
                        <a:t>-intercept </a:t>
                      </a:r>
                    </a:p>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from a Graph</a:t>
                      </a:r>
                    </a:p>
                  </a:txBody>
                  <a:tcPr>
                    <a:solidFill>
                      <a:schemeClr val="bg1">
                        <a:lumMod val="85000"/>
                      </a:schemeClr>
                    </a:solidFill>
                  </a:tcPr>
                </a:tc>
              </a:tr>
              <a:tr h="370840">
                <a:tc>
                  <a:txBody>
                    <a:bodyPr/>
                    <a:lstStyle/>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Choose two points from the graph.</a:t>
                      </a:r>
                    </a:p>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Assign one point to be (</a:t>
                      </a:r>
                      <a:r>
                        <a:rPr lang="en-US" sz="2200" b="0" i="1" u="none" strike="noStrike" kern="1200" baseline="0" dirty="0" smtClean="0">
                          <a:solidFill>
                            <a:schemeClr val="tx1"/>
                          </a:solidFill>
                          <a:latin typeface="Arial"/>
                          <a:ea typeface="+mn-ea"/>
                          <a:cs typeface="Arial"/>
                        </a:rPr>
                        <a:t>x</a:t>
                      </a:r>
                      <a:r>
                        <a:rPr lang="en-US" sz="2200" b="0" i="0" u="none" strike="noStrike" kern="1200" baseline="-25000" dirty="0" smtClean="0">
                          <a:solidFill>
                            <a:schemeClr val="tx1"/>
                          </a:solidFill>
                          <a:latin typeface="Arial"/>
                          <a:ea typeface="+mn-ea"/>
                          <a:cs typeface="Arial"/>
                        </a:rPr>
                        <a:t>1</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25000" dirty="0" smtClean="0">
                          <a:solidFill>
                            <a:schemeClr val="tx1"/>
                          </a:solidFill>
                          <a:latin typeface="Arial"/>
                          <a:ea typeface="+mn-ea"/>
                          <a:cs typeface="Arial"/>
                        </a:rPr>
                        <a:t>1</a:t>
                      </a:r>
                      <a:r>
                        <a:rPr lang="en-US" sz="2200" b="0" i="0" u="none" strike="noStrike" kern="1200" baseline="0" dirty="0" smtClean="0">
                          <a:solidFill>
                            <a:schemeClr val="tx1"/>
                          </a:solidFill>
                          <a:latin typeface="Arial"/>
                          <a:ea typeface="+mn-ea"/>
                          <a:cs typeface="Arial"/>
                        </a:rPr>
                        <a:t>) and the other point to be (</a:t>
                      </a:r>
                      <a:r>
                        <a:rPr lang="en-US" sz="2200" b="0" i="1" u="none" strike="noStrike" kern="1200" baseline="0" dirty="0" smtClean="0">
                          <a:solidFill>
                            <a:schemeClr val="tx1"/>
                          </a:solidFill>
                          <a:latin typeface="Arial"/>
                          <a:ea typeface="+mn-ea"/>
                          <a:cs typeface="Arial"/>
                        </a:rPr>
                        <a:t>x</a:t>
                      </a:r>
                      <a:r>
                        <a:rPr lang="en-US" sz="2200" b="0" i="0" u="none" strike="noStrike" kern="1200" baseline="-25000" dirty="0" smtClean="0">
                          <a:solidFill>
                            <a:schemeClr val="tx1"/>
                          </a:solidFill>
                          <a:latin typeface="Arial"/>
                          <a:ea typeface="+mn-ea"/>
                          <a:cs typeface="Arial"/>
                        </a:rPr>
                        <a:t>2</a:t>
                      </a:r>
                      <a:r>
                        <a:rPr lang="en-US" sz="2200" b="0" i="0" u="none" strike="noStrike" kern="1200" baseline="0" dirty="0" smtClean="0">
                          <a:solidFill>
                            <a:schemeClr val="tx1"/>
                          </a:solidFill>
                          <a:latin typeface="Arial"/>
                          <a:ea typeface="+mn-ea"/>
                          <a:cs typeface="Arial"/>
                        </a:rPr>
                        <a:t>, </a:t>
                      </a:r>
                      <a:r>
                        <a:rPr lang="en-US" sz="2200" b="0" i="1" u="none" strike="noStrike" kern="1200" baseline="0" dirty="0" smtClean="0">
                          <a:solidFill>
                            <a:schemeClr val="tx1"/>
                          </a:solidFill>
                          <a:latin typeface="Arial"/>
                          <a:ea typeface="+mn-ea"/>
                          <a:cs typeface="Arial"/>
                        </a:rPr>
                        <a:t>y</a:t>
                      </a:r>
                      <a:r>
                        <a:rPr lang="en-US" sz="2200" b="0" i="0" u="none" strike="noStrike" kern="1200" baseline="-25000" dirty="0" smtClean="0">
                          <a:solidFill>
                            <a:schemeClr val="tx1"/>
                          </a:solidFill>
                          <a:latin typeface="Arial"/>
                          <a:ea typeface="+mn-ea"/>
                          <a:cs typeface="Arial"/>
                        </a:rPr>
                        <a:t>2</a:t>
                      </a:r>
                      <a:r>
                        <a:rPr lang="en-US" sz="2200" b="0" i="0" u="none" strike="noStrike" kern="1200" baseline="0" dirty="0" smtClean="0">
                          <a:solidFill>
                            <a:schemeClr val="tx1"/>
                          </a:solidFill>
                          <a:latin typeface="Arial"/>
                          <a:ea typeface="+mn-ea"/>
                          <a:cs typeface="Arial"/>
                        </a:rPr>
                        <a:t>). </a:t>
                      </a:r>
                    </a:p>
                    <a:p>
                      <a:pPr marL="457200" indent="-457200" rtl="0">
                        <a:spcAft>
                          <a:spcPts val="2000"/>
                        </a:spcAft>
                        <a:buFont typeface="+mj-lt"/>
                        <a:buAutoNum type="arabicPeriod"/>
                      </a:pPr>
                      <a:r>
                        <a:rPr lang="en-US" sz="2200" b="0" i="0" u="none" strike="noStrike" kern="1200" baseline="0" dirty="0" smtClean="0">
                          <a:solidFill>
                            <a:schemeClr val="tx1"/>
                          </a:solidFill>
                          <a:latin typeface="Arial"/>
                          <a:ea typeface="+mn-ea"/>
                          <a:cs typeface="Arial"/>
                        </a:rPr>
                        <a:t>Substitute the values into the slope formula,            .</a:t>
                      </a:r>
                    </a:p>
                    <a:p>
                      <a:pPr marL="457200" marR="0" indent="-457200" algn="l" defTabSz="457200" rtl="0" eaLnBrk="1" fontAlgn="auto" latinLnBrk="0" hangingPunct="1">
                        <a:lnSpc>
                          <a:spcPct val="100000"/>
                        </a:lnSpc>
                        <a:spcBef>
                          <a:spcPts val="0"/>
                        </a:spcBef>
                        <a:spcAft>
                          <a:spcPts val="2000"/>
                        </a:spcAft>
                        <a:buClrTx/>
                        <a:buSzTx/>
                        <a:buFont typeface="+mj-lt"/>
                        <a:buAutoNum type="arabicPeriod"/>
                        <a:tabLst/>
                        <a:defRPr/>
                      </a:pPr>
                      <a:r>
                        <a:rPr lang="en-US" sz="2200" b="0" i="0" u="none" strike="noStrike" kern="1200" baseline="0" dirty="0" smtClean="0">
                          <a:solidFill>
                            <a:schemeClr val="tx1"/>
                          </a:solidFill>
                          <a:latin typeface="Arial"/>
                          <a:ea typeface="+mn-ea"/>
                          <a:cs typeface="Arial"/>
                        </a:rPr>
                        <a:t>Identify the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-intercept as the coordinate of the line that intersects with the </a:t>
                      </a:r>
                      <a:r>
                        <a:rPr lang="en-US" sz="2200" b="0" i="1" u="none" strike="noStrike" kern="1200" baseline="0" dirty="0" smtClean="0">
                          <a:solidFill>
                            <a:schemeClr val="tx1"/>
                          </a:solidFill>
                          <a:latin typeface="Arial"/>
                          <a:ea typeface="+mn-ea"/>
                          <a:cs typeface="Arial"/>
                        </a:rPr>
                        <a:t>y</a:t>
                      </a:r>
                      <a:r>
                        <a:rPr lang="en-US" sz="2200" b="0" i="0" u="none" strike="noStrike" kern="1200" baseline="0" dirty="0" smtClean="0">
                          <a:solidFill>
                            <a:schemeClr val="tx1"/>
                          </a:solidFill>
                          <a:latin typeface="Arial"/>
                          <a:ea typeface="+mn-ea"/>
                          <a:cs typeface="Arial"/>
                        </a:rPr>
                        <a:t>-axis. </a:t>
                      </a:r>
                    </a:p>
                  </a:txBody>
                  <a:tcPr>
                    <a:solidFill>
                      <a:schemeClr val="bg1"/>
                    </a:solidFill>
                  </a:tcPr>
                </a:tc>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942885336"/>
              </p:ext>
            </p:extLst>
          </p:nvPr>
        </p:nvGraphicFramePr>
        <p:xfrm>
          <a:off x="6802695" y="3429562"/>
          <a:ext cx="850900" cy="825500"/>
        </p:xfrm>
        <a:graphic>
          <a:graphicData uri="http://schemas.openxmlformats.org/presentationml/2006/ole">
            <mc:AlternateContent xmlns:mc="http://schemas.openxmlformats.org/markup-compatibility/2006">
              <mc:Choice xmlns:v="urn:schemas-microsoft-com:vml" Requires="v">
                <p:oleObj spid="_x0000_s86029" name="Equation" r:id="rId3" imgW="850900" imgH="825500" progId="Equation.DSMT4">
                  <p:embed/>
                </p:oleObj>
              </mc:Choice>
              <mc:Fallback>
                <p:oleObj name="Equation" r:id="rId3" imgW="850900" imgH="825500" progId="Equation.DSMT4">
                  <p:embed/>
                  <p:pic>
                    <p:nvPicPr>
                      <p:cNvPr id="0" name=""/>
                      <p:cNvPicPr/>
                      <p:nvPr/>
                    </p:nvPicPr>
                    <p:blipFill>
                      <a:blip r:embed="rId4"/>
                      <a:stretch>
                        <a:fillRect/>
                      </a:stretch>
                    </p:blipFill>
                    <p:spPr>
                      <a:xfrm>
                        <a:off x="6802695" y="3429562"/>
                        <a:ext cx="850900" cy="825500"/>
                      </a:xfrm>
                      <a:prstGeom prst="rect">
                        <a:avLst/>
                      </a:prstGeom>
                    </p:spPr>
                  </p:pic>
                </p:oleObj>
              </mc:Fallback>
            </mc:AlternateContent>
          </a:graphicData>
        </a:graphic>
      </p:graphicFrame>
    </p:spTree>
    <p:extLst>
      <p:ext uri="{BB962C8B-B14F-4D97-AF65-F5344CB8AC3E}">
        <p14:creationId xmlns:p14="http://schemas.microsoft.com/office/powerpoint/2010/main" val="38476340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hangingPunct="1"/>
            <a:r>
              <a:rPr lang="en-US" sz="2800" b="1" dirty="0"/>
              <a:t>Key Concepts, </a:t>
            </a:r>
            <a:r>
              <a:rPr lang="en-US" sz="2800" b="1" i="1" dirty="0"/>
              <a:t>continued</a:t>
            </a:r>
          </a:p>
          <a:p>
            <a:pPr marL="342900" indent="-342900">
              <a:spcAft>
                <a:spcPts val="1200"/>
              </a:spcAft>
              <a:buFont typeface="Arial"/>
              <a:buChar char="•"/>
            </a:pPr>
            <a:r>
              <a:rPr lang="en-US" dirty="0"/>
              <a:t>When presented with functions represented in different ways, it is helpful to rewrite the information using function notation. </a:t>
            </a:r>
          </a:p>
          <a:p>
            <a:pPr marL="342900" indent="-342900">
              <a:spcAft>
                <a:spcPts val="1200"/>
              </a:spcAft>
              <a:buFont typeface="Arial"/>
              <a:buChar char="•"/>
            </a:pPr>
            <a:r>
              <a:rPr lang="en-US" dirty="0" smtClean="0"/>
              <a:t>You </a:t>
            </a:r>
            <a:r>
              <a:rPr lang="en-US" dirty="0"/>
              <a:t>can compare the functions once you have identified the rate of change and the </a:t>
            </a:r>
            <a:r>
              <a:rPr lang="en-US" i="1" dirty="0"/>
              <a:t>y</a:t>
            </a:r>
            <a:r>
              <a:rPr lang="en-US" dirty="0"/>
              <a:t>-intercept of each function. </a:t>
            </a:r>
          </a:p>
          <a:p>
            <a:pPr marL="342900" indent="-342900">
              <a:spcAft>
                <a:spcPts val="1200"/>
              </a:spcAft>
              <a:buFont typeface="Arial"/>
              <a:buChar char="•"/>
            </a:pPr>
            <a:r>
              <a:rPr lang="en-US" dirty="0"/>
              <a:t>Linear functions are increasing if the rate of change is a positive value. </a:t>
            </a:r>
          </a:p>
          <a:p>
            <a:pPr marL="342900" indent="-342900">
              <a:spcAft>
                <a:spcPts val="1200"/>
              </a:spcAft>
              <a:buFont typeface="Arial"/>
              <a:buChar char="•"/>
            </a:pPr>
            <a:r>
              <a:rPr lang="en-US" dirty="0" smtClean="0"/>
              <a:t>Linear functions are decreasing if the rate of change is a negative value. </a:t>
            </a: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83543223"/>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4965123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35835271"/>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58464176"/>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59309258"/>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14021991"/>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09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98578816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710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3318144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hangingPunct="1"/>
            <a:r>
              <a:rPr lang="en-US" sz="2800" b="1" dirty="0"/>
              <a:t>Key Concepts, </a:t>
            </a:r>
            <a:r>
              <a:rPr lang="en-US" sz="2800" b="1" i="1" dirty="0"/>
              <a:t>continued</a:t>
            </a:r>
          </a:p>
          <a:p>
            <a:pPr marL="342900" indent="-342900">
              <a:spcAft>
                <a:spcPts val="1200"/>
              </a:spcAft>
              <a:buFont typeface="Arial"/>
              <a:buChar char="•"/>
            </a:pPr>
            <a:r>
              <a:rPr lang="en-US" dirty="0" smtClean="0"/>
              <a:t>The </a:t>
            </a:r>
            <a:r>
              <a:rPr lang="en-US" dirty="0"/>
              <a:t>greater the rate of change, the steeper the line will appear on the graph. </a:t>
            </a:r>
          </a:p>
          <a:p>
            <a:pPr marL="342900" indent="-342900">
              <a:spcAft>
                <a:spcPts val="1200"/>
              </a:spcAft>
              <a:buFont typeface="Arial"/>
              <a:buChar char="•"/>
            </a:pPr>
            <a:r>
              <a:rPr lang="en-US" dirty="0"/>
              <a:t>A rate of change of 0 appears as a horizontal line on a graph.</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3.5.1: Comparing Linear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88183"/>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18"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94791556"/>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19"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19888056"/>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20"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8017426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21"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93788523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22"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58910997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23"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34855919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88124"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1079756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9901</TotalTime>
  <Words>1628</Words>
  <Application>Microsoft Macintosh PowerPoint</Application>
  <PresentationFormat>On-screen Show (4:3)</PresentationFormat>
  <Paragraphs>231</Paragraphs>
  <Slides>28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179</cp:revision>
  <dcterms:created xsi:type="dcterms:W3CDTF">2012-02-22T19:14:19Z</dcterms:created>
  <dcterms:modified xsi:type="dcterms:W3CDTF">2012-06-05T14:36:32Z</dcterms:modified>
  <cp:category/>
</cp:coreProperties>
</file>