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6" r:id="rId3"/>
    <p:sldId id="268" r:id="rId4"/>
    <p:sldId id="277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56" d="100"/>
          <a:sy n="56" d="100"/>
        </p:scale>
        <p:origin x="-816" y="-104"/>
      </p:cViewPr>
      <p:guideLst>
        <p:guide orient="horz" pos="14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10/1/12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10/1/12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/CAU3L4S2PEMDAS</a:t>
            </a:r>
            <a:r>
              <a:rPr lang="en-US" u="none" dirty="0" smtClean="0"/>
              <a:t> 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MCC9–12.F.IF.7e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need to be able to correctly evaluate expressions containing exponents along with other operations.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need to be able to evaluate expressions containing negative exponents.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4S2PEMDA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Tyrone needs help understanding the order of operations. Help Tyrone evaluate each of the expressions using the correct order of operations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3</a:t>
            </a:r>
            <a:r>
              <a:rPr lang="en-US" dirty="0">
                <a:latin typeface="Arial"/>
                <a:cs typeface="Arial"/>
              </a:rPr>
              <a:t>(2</a:t>
            </a:r>
            <a:r>
              <a:rPr lang="en-US" baseline="30000" dirty="0">
                <a:latin typeface="Arial"/>
                <a:cs typeface="Arial"/>
              </a:rPr>
              <a:t>3</a:t>
            </a:r>
            <a:r>
              <a:rPr lang="en-US" dirty="0">
                <a:latin typeface="Arial"/>
                <a:cs typeface="Arial"/>
              </a:rPr>
              <a:t>) – </a:t>
            </a:r>
            <a:r>
              <a:rPr lang="en-US" dirty="0" smtClean="0">
                <a:latin typeface="Arial"/>
                <a:cs typeface="Arial"/>
              </a:rPr>
              <a:t>1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4(2) </a:t>
            </a:r>
            <a:r>
              <a:rPr lang="en-US" baseline="30000" dirty="0">
                <a:latin typeface="Arial"/>
                <a:cs typeface="Arial"/>
              </a:rPr>
              <a:t>–1</a:t>
            </a:r>
            <a:r>
              <a:rPr lang="en-US" dirty="0">
                <a:latin typeface="Arial"/>
                <a:cs typeface="Arial"/>
              </a:rPr>
              <a:t> + 3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Follow </a:t>
            </a:r>
            <a:r>
              <a:rPr lang="en-US" dirty="0">
                <a:solidFill>
                  <a:srgbClr val="000000"/>
                </a:solidFill>
              </a:rPr>
              <a:t>the order of operations: Evaluate parentheses, apply exponents, multiply/divide, and add/subtract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lvl="2" algn="l">
              <a:spcAft>
                <a:spcPts val="1800"/>
              </a:spcAft>
            </a:pPr>
            <a:r>
              <a:rPr lang="en-US" dirty="0">
                <a:solidFill>
                  <a:srgbClr val="660066"/>
                </a:solidFill>
              </a:rPr>
              <a:t>3(2</a:t>
            </a:r>
            <a:r>
              <a:rPr lang="en-US" baseline="30000" dirty="0">
                <a:solidFill>
                  <a:srgbClr val="660066"/>
                </a:solidFill>
              </a:rPr>
              <a:t>3</a:t>
            </a:r>
            <a:r>
              <a:rPr lang="en-US" dirty="0">
                <a:solidFill>
                  <a:srgbClr val="660066"/>
                </a:solidFill>
              </a:rPr>
              <a:t>) – 1	</a:t>
            </a:r>
            <a:r>
              <a:rPr lang="en-US" dirty="0" smtClean="0">
                <a:solidFill>
                  <a:srgbClr val="660066"/>
                </a:solidFill>
              </a:rPr>
              <a:t>		Original </a:t>
            </a:r>
            <a:r>
              <a:rPr lang="en-US" dirty="0">
                <a:solidFill>
                  <a:srgbClr val="660066"/>
                </a:solidFill>
              </a:rPr>
              <a:t>expression	</a:t>
            </a:r>
          </a:p>
          <a:p>
            <a:pPr lvl="2" algn="l">
              <a:spcAft>
                <a:spcPts val="1800"/>
              </a:spcAft>
            </a:pPr>
            <a:r>
              <a:rPr lang="en-US" dirty="0">
                <a:solidFill>
                  <a:srgbClr val="660066"/>
                </a:solidFill>
              </a:rPr>
              <a:t>3(8) – 1	</a:t>
            </a:r>
            <a:r>
              <a:rPr lang="en-US" dirty="0" smtClean="0">
                <a:solidFill>
                  <a:srgbClr val="660066"/>
                </a:solidFill>
              </a:rPr>
              <a:t>		Apply </a:t>
            </a:r>
            <a:r>
              <a:rPr lang="en-US" dirty="0">
                <a:solidFill>
                  <a:srgbClr val="660066"/>
                </a:solidFill>
              </a:rPr>
              <a:t>the exponent.	</a:t>
            </a:r>
          </a:p>
          <a:p>
            <a:pPr lvl="2" algn="l">
              <a:spcAft>
                <a:spcPts val="1800"/>
              </a:spcAft>
            </a:pPr>
            <a:r>
              <a:rPr lang="cs-CZ" dirty="0">
                <a:solidFill>
                  <a:srgbClr val="660066"/>
                </a:solidFill>
              </a:rPr>
              <a:t>24 – 1 	</a:t>
            </a:r>
            <a:r>
              <a:rPr lang="cs-CZ" dirty="0" smtClean="0">
                <a:solidFill>
                  <a:srgbClr val="660066"/>
                </a:solidFill>
              </a:rPr>
              <a:t>		</a:t>
            </a:r>
            <a:r>
              <a:rPr lang="cs-CZ" dirty="0" err="1" smtClean="0">
                <a:solidFill>
                  <a:srgbClr val="660066"/>
                </a:solidFill>
              </a:rPr>
              <a:t>Multiply</a:t>
            </a:r>
            <a:r>
              <a:rPr lang="cs-CZ" dirty="0">
                <a:solidFill>
                  <a:srgbClr val="660066"/>
                </a:solidFill>
              </a:rPr>
              <a:t>.	</a:t>
            </a:r>
          </a:p>
          <a:p>
            <a:pPr lvl="2" algn="l"/>
            <a:r>
              <a:rPr lang="cs-CZ" dirty="0">
                <a:solidFill>
                  <a:srgbClr val="660066"/>
                </a:solidFill>
              </a:rPr>
              <a:t>23	</a:t>
            </a:r>
            <a:r>
              <a:rPr lang="cs-CZ" dirty="0" smtClean="0">
                <a:solidFill>
                  <a:srgbClr val="660066"/>
                </a:solidFill>
              </a:rPr>
              <a:t>				</a:t>
            </a:r>
            <a:r>
              <a:rPr lang="cs-CZ" dirty="0" err="1" smtClean="0">
                <a:solidFill>
                  <a:srgbClr val="660066"/>
                </a:solidFill>
              </a:rPr>
              <a:t>Subtract</a:t>
            </a:r>
            <a:r>
              <a:rPr lang="cs-CZ" dirty="0">
                <a:solidFill>
                  <a:srgbClr val="660066"/>
                </a:solidFill>
              </a:rPr>
              <a:t>.	</a:t>
            </a:r>
          </a:p>
          <a:p>
            <a:pPr lvl="1" algn="l"/>
            <a:endParaRPr lang="cs-CZ" sz="2400" dirty="0">
              <a:solidFill>
                <a:srgbClr val="660066"/>
              </a:solidFill>
            </a:endParaRPr>
          </a:p>
          <a:p>
            <a:pPr lvl="1" algn="l"/>
            <a:r>
              <a:rPr lang="cs-CZ" sz="2400" dirty="0" err="1">
                <a:solidFill>
                  <a:srgbClr val="660066"/>
                </a:solidFill>
              </a:rPr>
              <a:t>After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applying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the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order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of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operations</a:t>
            </a:r>
            <a:r>
              <a:rPr lang="cs-CZ" sz="2400" dirty="0">
                <a:solidFill>
                  <a:srgbClr val="660066"/>
                </a:solidFill>
              </a:rPr>
              <a:t> to 3(2</a:t>
            </a:r>
            <a:r>
              <a:rPr lang="cs-CZ" sz="2400" baseline="30000" dirty="0">
                <a:solidFill>
                  <a:srgbClr val="660066"/>
                </a:solidFill>
              </a:rPr>
              <a:t>3</a:t>
            </a:r>
            <a:r>
              <a:rPr lang="cs-CZ" sz="2400" dirty="0">
                <a:solidFill>
                  <a:srgbClr val="660066"/>
                </a:solidFill>
              </a:rPr>
              <a:t>) – 1, </a:t>
            </a:r>
            <a:r>
              <a:rPr lang="cs-CZ" sz="2400" dirty="0" err="1">
                <a:solidFill>
                  <a:srgbClr val="660066"/>
                </a:solidFill>
              </a:rPr>
              <a:t>the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result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is</a:t>
            </a:r>
            <a:r>
              <a:rPr lang="cs-CZ" sz="2400" dirty="0">
                <a:solidFill>
                  <a:srgbClr val="660066"/>
                </a:solidFill>
              </a:rPr>
              <a:t> 23.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Follow </a:t>
            </a:r>
            <a:r>
              <a:rPr lang="en-US" dirty="0"/>
              <a:t>the order of operations: Evaluate parentheses, apply exponents, multiply/divide, and add/subtract.</a:t>
            </a:r>
          </a:p>
          <a:p>
            <a:pPr lvl="2" algn="l">
              <a:spcAft>
                <a:spcPts val="1800"/>
              </a:spcAft>
            </a:pPr>
            <a:r>
              <a:rPr lang="en-US" dirty="0">
                <a:solidFill>
                  <a:srgbClr val="660066"/>
                </a:solidFill>
              </a:rPr>
              <a:t>4(2) </a:t>
            </a:r>
            <a:r>
              <a:rPr lang="en-US" baseline="30000" dirty="0">
                <a:solidFill>
                  <a:srgbClr val="660066"/>
                </a:solidFill>
              </a:rPr>
              <a:t>–1</a:t>
            </a:r>
            <a:r>
              <a:rPr lang="en-US" dirty="0">
                <a:solidFill>
                  <a:srgbClr val="660066"/>
                </a:solidFill>
              </a:rPr>
              <a:t> + 3 	</a:t>
            </a:r>
            <a:r>
              <a:rPr lang="en-US" dirty="0" smtClean="0">
                <a:solidFill>
                  <a:srgbClr val="660066"/>
                </a:solidFill>
              </a:rPr>
              <a:t>	Original </a:t>
            </a:r>
            <a:r>
              <a:rPr lang="en-US" dirty="0">
                <a:solidFill>
                  <a:srgbClr val="660066"/>
                </a:solidFill>
              </a:rPr>
              <a:t>expression	</a:t>
            </a:r>
          </a:p>
          <a:p>
            <a:pPr lvl="2" algn="l">
              <a:spcAft>
                <a:spcPts val="1800"/>
              </a:spcAft>
            </a:pPr>
            <a:r>
              <a:rPr lang="en-US" dirty="0">
                <a:solidFill>
                  <a:srgbClr val="660066"/>
                </a:solidFill>
              </a:rPr>
              <a:t>	</a:t>
            </a:r>
            <a:r>
              <a:rPr lang="en-US" dirty="0" smtClean="0">
                <a:solidFill>
                  <a:srgbClr val="660066"/>
                </a:solidFill>
              </a:rPr>
              <a:t>				Apply </a:t>
            </a:r>
            <a:r>
              <a:rPr lang="en-US" dirty="0">
                <a:solidFill>
                  <a:srgbClr val="660066"/>
                </a:solidFill>
              </a:rPr>
              <a:t>the exponent.	</a:t>
            </a:r>
          </a:p>
          <a:p>
            <a:pPr lvl="2" algn="l">
              <a:spcAft>
                <a:spcPts val="1800"/>
              </a:spcAft>
            </a:pPr>
            <a:r>
              <a:rPr lang="cs-CZ" dirty="0">
                <a:solidFill>
                  <a:srgbClr val="660066"/>
                </a:solidFill>
              </a:rPr>
              <a:t>2 + 3	</a:t>
            </a:r>
            <a:r>
              <a:rPr lang="cs-CZ" dirty="0" smtClean="0">
                <a:solidFill>
                  <a:srgbClr val="660066"/>
                </a:solidFill>
              </a:rPr>
              <a:t>			</a:t>
            </a:r>
            <a:r>
              <a:rPr lang="cs-CZ" dirty="0" err="1" smtClean="0">
                <a:solidFill>
                  <a:srgbClr val="660066"/>
                </a:solidFill>
              </a:rPr>
              <a:t>Multiply</a:t>
            </a:r>
            <a:r>
              <a:rPr lang="cs-CZ" dirty="0">
                <a:solidFill>
                  <a:srgbClr val="660066"/>
                </a:solidFill>
              </a:rPr>
              <a:t>.	</a:t>
            </a:r>
          </a:p>
          <a:p>
            <a:pPr lvl="2" algn="l"/>
            <a:r>
              <a:rPr lang="cs-CZ" dirty="0">
                <a:solidFill>
                  <a:srgbClr val="660066"/>
                </a:solidFill>
              </a:rPr>
              <a:t>5	</a:t>
            </a:r>
            <a:r>
              <a:rPr lang="cs-CZ" dirty="0" smtClean="0">
                <a:solidFill>
                  <a:srgbClr val="660066"/>
                </a:solidFill>
              </a:rPr>
              <a:t>				</a:t>
            </a:r>
            <a:r>
              <a:rPr lang="cs-CZ" dirty="0" err="1" smtClean="0">
                <a:solidFill>
                  <a:srgbClr val="660066"/>
                </a:solidFill>
              </a:rPr>
              <a:t>Add</a:t>
            </a:r>
            <a:r>
              <a:rPr lang="cs-CZ" dirty="0">
                <a:solidFill>
                  <a:srgbClr val="660066"/>
                </a:solidFill>
              </a:rPr>
              <a:t>.	</a:t>
            </a:r>
          </a:p>
          <a:p>
            <a:pPr lvl="1" algn="l"/>
            <a:endParaRPr lang="cs-CZ" sz="2400" dirty="0">
              <a:solidFill>
                <a:srgbClr val="660066"/>
              </a:solidFill>
            </a:endParaRPr>
          </a:p>
          <a:p>
            <a:pPr lvl="1" algn="l"/>
            <a:r>
              <a:rPr lang="cs-CZ" sz="2400" dirty="0" err="1">
                <a:solidFill>
                  <a:srgbClr val="660066"/>
                </a:solidFill>
              </a:rPr>
              <a:t>After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applying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the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order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of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operations</a:t>
            </a:r>
            <a:r>
              <a:rPr lang="cs-CZ" sz="2400" dirty="0">
                <a:solidFill>
                  <a:srgbClr val="660066"/>
                </a:solidFill>
              </a:rPr>
              <a:t> to 4(2) </a:t>
            </a:r>
            <a:r>
              <a:rPr lang="cs-CZ" sz="2400" baseline="30000" dirty="0">
                <a:solidFill>
                  <a:srgbClr val="660066"/>
                </a:solidFill>
              </a:rPr>
              <a:t>–1</a:t>
            </a:r>
            <a:r>
              <a:rPr lang="cs-CZ" sz="2400" dirty="0">
                <a:solidFill>
                  <a:srgbClr val="660066"/>
                </a:solidFill>
              </a:rPr>
              <a:t> + 3, </a:t>
            </a:r>
            <a:r>
              <a:rPr lang="cs-CZ" sz="2400" dirty="0" err="1">
                <a:solidFill>
                  <a:srgbClr val="660066"/>
                </a:solidFill>
              </a:rPr>
              <a:t>the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result</a:t>
            </a:r>
            <a:r>
              <a:rPr lang="cs-CZ" sz="2400" dirty="0">
                <a:solidFill>
                  <a:srgbClr val="660066"/>
                </a:solidFill>
              </a:rPr>
              <a:t> </a:t>
            </a:r>
            <a:r>
              <a:rPr lang="cs-CZ" sz="2400" dirty="0" err="1">
                <a:solidFill>
                  <a:srgbClr val="660066"/>
                </a:solidFill>
              </a:rPr>
              <a:t>is</a:t>
            </a:r>
            <a:r>
              <a:rPr lang="cs-CZ" sz="2400" dirty="0">
                <a:solidFill>
                  <a:srgbClr val="660066"/>
                </a:solidFill>
              </a:rPr>
              <a:t> 5.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3.4.2: </a:t>
            </a:r>
            <a:r>
              <a:rPr lang="en-US" dirty="0" smtClean="0"/>
              <a:t>Graphing Exponential Functions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344433"/>
              </p:ext>
            </p:extLst>
          </p:nvPr>
        </p:nvGraphicFramePr>
        <p:xfrm>
          <a:off x="1638926" y="2264162"/>
          <a:ext cx="10922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4" imgW="1092200" imgH="939800" progId="Equation.DSMT4">
                  <p:embed/>
                </p:oleObj>
              </mc:Choice>
              <mc:Fallback>
                <p:oleObj name="Equation" r:id="rId4" imgW="10922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38926" y="2264162"/>
                        <a:ext cx="10922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948</TotalTime>
  <Words>171</Words>
  <Application>Microsoft Macintosh PowerPoint</Application>
  <PresentationFormat>On-screen Show (4:3)</PresentationFormat>
  <Paragraphs>41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89</cp:revision>
  <dcterms:created xsi:type="dcterms:W3CDTF">2012-02-22T19:14:19Z</dcterms:created>
  <dcterms:modified xsi:type="dcterms:W3CDTF">2012-10-01T14:34:29Z</dcterms:modified>
  <cp:category/>
</cp:coreProperties>
</file>