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2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259" r:id="rId4"/>
    <p:sldId id="291" r:id="rId5"/>
    <p:sldId id="260" r:id="rId6"/>
    <p:sldId id="349" r:id="rId7"/>
    <p:sldId id="389" r:id="rId8"/>
    <p:sldId id="290" r:id="rId9"/>
    <p:sldId id="294" r:id="rId10"/>
    <p:sldId id="295" r:id="rId11"/>
    <p:sldId id="381" r:id="rId12"/>
    <p:sldId id="382" r:id="rId13"/>
    <p:sldId id="390" r:id="rId14"/>
    <p:sldId id="391" r:id="rId15"/>
    <p:sldId id="368" r:id="rId16"/>
    <p:sldId id="336" r:id="rId17"/>
    <p:sldId id="338" r:id="rId18"/>
    <p:sldId id="386" r:id="rId19"/>
    <p:sldId id="387" r:id="rId20"/>
    <p:sldId id="388" r:id="rId21"/>
    <p:sldId id="392" r:id="rId22"/>
    <p:sldId id="370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94660"/>
  </p:normalViewPr>
  <p:slideViewPr>
    <p:cSldViewPr snapToGrid="0" snapToObjects="1" showGuides="1">
      <p:cViewPr>
        <p:scale>
          <a:sx n="95" d="100"/>
          <a:sy n="95" d="100"/>
        </p:scale>
        <p:origin x="-80" y="-104"/>
      </p:cViewPr>
      <p:guideLst>
        <p:guide orient="horz" pos="1789"/>
        <p:guide pos="28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/CAU3L4S2ExpoGraph1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15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/CAU3L4S2ExpoGraph2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246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4S2ExpoGraph1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5.bin"/><Relationship Id="rId12" Type="http://schemas.openxmlformats.org/officeDocument/2006/relationships/oleObject" Target="../embeddings/oleObject16.bin"/><Relationship Id="rId13" Type="http://schemas.openxmlformats.org/officeDocument/2006/relationships/oleObject" Target="../embeddings/oleObject17.bin"/><Relationship Id="rId14" Type="http://schemas.openxmlformats.org/officeDocument/2006/relationships/oleObject" Target="../embeddings/oleObject18.bin"/><Relationship Id="rId15" Type="http://schemas.openxmlformats.org/officeDocument/2006/relationships/oleObject" Target="../embeddings/oleObject19.bin"/><Relationship Id="rId16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8.bin"/><Relationship Id="rId4" Type="http://schemas.openxmlformats.org/officeDocument/2006/relationships/image" Target="../media/image5.emf"/><Relationship Id="rId5" Type="http://schemas.openxmlformats.org/officeDocument/2006/relationships/oleObject" Target="../embeddings/oleObject9.bin"/><Relationship Id="rId6" Type="http://schemas.openxmlformats.org/officeDocument/2006/relationships/oleObject" Target="../embeddings/oleObject10.bin"/><Relationship Id="rId7" Type="http://schemas.openxmlformats.org/officeDocument/2006/relationships/oleObject" Target="../embeddings/oleObject11.bin"/><Relationship Id="rId8" Type="http://schemas.openxmlformats.org/officeDocument/2006/relationships/oleObject" Target="../embeddings/oleObject12.bin"/><Relationship Id="rId9" Type="http://schemas.openxmlformats.org/officeDocument/2006/relationships/oleObject" Target="../embeddings/oleObject13.bin"/><Relationship Id="rId10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4" Type="http://schemas.openxmlformats.org/officeDocument/2006/relationships/image" Target="../media/image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8" Type="http://schemas.openxmlformats.org/officeDocument/2006/relationships/oleObject" Target="../embeddings/oleObject5.bin"/><Relationship Id="rId9" Type="http://schemas.openxmlformats.org/officeDocument/2006/relationships/oleObject" Target="../embeddings/oleObject6.bin"/><Relationship Id="rId10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4S2ExpoGraph2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820862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dirty="0"/>
              <a:t>In this lesson, different methods will be used to graph exponential functions and analyze the key features of the graph. In an </a:t>
            </a:r>
            <a:r>
              <a:rPr lang="en-US" b="1" dirty="0"/>
              <a:t>exponential</a:t>
            </a:r>
            <a:r>
              <a:rPr lang="en-US" dirty="0"/>
              <a:t> </a:t>
            </a:r>
            <a:r>
              <a:rPr lang="en-US" b="1" dirty="0"/>
              <a:t>function</a:t>
            </a:r>
            <a:r>
              <a:rPr lang="en-US" dirty="0"/>
              <a:t>, the graph is a smooth line with a rounded curve. All exponential functions have an </a:t>
            </a:r>
            <a:r>
              <a:rPr lang="en-US" b="1" dirty="0"/>
              <a:t>asymptote</a:t>
            </a:r>
            <a:r>
              <a:rPr lang="en-US" dirty="0"/>
              <a:t>, or a line that the graph gets closer and closer to, but never crosses or touches. Every exponential function has a </a:t>
            </a:r>
            <a:r>
              <a:rPr lang="en-US" i="1" dirty="0"/>
              <a:t>y</a:t>
            </a:r>
            <a:r>
              <a:rPr lang="en-US" dirty="0"/>
              <a:t>-intercept, where the graph crosses the </a:t>
            </a:r>
            <a:r>
              <a:rPr lang="en-US" i="1" dirty="0"/>
              <a:t>y</a:t>
            </a:r>
            <a:r>
              <a:rPr lang="en-US" dirty="0"/>
              <a:t>-axis. There is, at most, one </a:t>
            </a:r>
            <a:r>
              <a:rPr lang="en-US" i="1" dirty="0"/>
              <a:t>x</a:t>
            </a:r>
            <a:r>
              <a:rPr lang="en-US" dirty="0"/>
              <a:t>-intercept, where the function crosses the </a:t>
            </a:r>
            <a:r>
              <a:rPr lang="en-US" i="1" dirty="0"/>
              <a:t>x</a:t>
            </a:r>
            <a:r>
              <a:rPr lang="en-US" dirty="0"/>
              <a:t>-axis.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660066"/>
                </a:solidFill>
              </a:rPr>
              <a:t>Create a table of values.</a:t>
            </a:r>
            <a:endParaRPr lang="en-US" sz="2800" b="1" dirty="0">
              <a:solidFill>
                <a:srgbClr val="660066"/>
              </a:solidFill>
            </a:endParaRPr>
          </a:p>
          <a:p>
            <a:pPr lvl="1" algn="l"/>
            <a:r>
              <a:rPr lang="en-US" dirty="0" smtClean="0">
                <a:solidFill>
                  <a:srgbClr val="000000"/>
                </a:solidFill>
              </a:rPr>
              <a:t>Choose </a:t>
            </a:r>
            <a:r>
              <a:rPr lang="en-US" dirty="0">
                <a:solidFill>
                  <a:srgbClr val="000000"/>
                </a:solidFill>
              </a:rPr>
              <a:t>values of 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 and solve for the corresponding values of </a:t>
            </a:r>
            <a:r>
              <a:rPr lang="en-US" i="1" dirty="0">
                <a:solidFill>
                  <a:srgbClr val="000000"/>
                </a:solidFill>
              </a:rPr>
              <a:t>f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).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627765"/>
              </p:ext>
            </p:extLst>
          </p:nvPr>
        </p:nvGraphicFramePr>
        <p:xfrm>
          <a:off x="3040062" y="2600158"/>
          <a:ext cx="3048002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1"/>
                <a:gridCol w="15240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000" b="1" i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latin typeface="Arial"/>
                          <a:cs typeface="Arial"/>
                        </a:rPr>
                        <a:t>f</a:t>
                      </a:r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n-US" sz="2000" b="1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–1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–2.33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–3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–5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–11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–29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657263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Identify the asymptote of the function.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rgbClr val="000000"/>
                </a:solidFill>
              </a:rPr>
              <a:t>The asymptote of the function is always the constant, </a:t>
            </a:r>
            <a:r>
              <a:rPr lang="en-US" i="1" dirty="0">
                <a:solidFill>
                  <a:srgbClr val="000000"/>
                </a:solidFill>
              </a:rPr>
              <a:t>k</a:t>
            </a:r>
            <a:r>
              <a:rPr lang="en-US" dirty="0">
                <a:solidFill>
                  <a:srgbClr val="000000"/>
                </a:solidFill>
              </a:rPr>
              <a:t>. 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rgbClr val="000000"/>
                </a:solidFill>
              </a:rPr>
              <a:t>In the function </a:t>
            </a:r>
            <a:r>
              <a:rPr lang="en-US" i="1" dirty="0">
                <a:solidFill>
                  <a:srgbClr val="000000"/>
                </a:solidFill>
              </a:rPr>
              <a:t>f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) = –1(3)</a:t>
            </a:r>
            <a:r>
              <a:rPr lang="en-US" i="1" baseline="30000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 – 2, the value of </a:t>
            </a:r>
            <a:r>
              <a:rPr lang="en-US" i="1" dirty="0">
                <a:solidFill>
                  <a:srgbClr val="000000"/>
                </a:solidFill>
              </a:rPr>
              <a:t>k</a:t>
            </a:r>
            <a:r>
              <a:rPr lang="en-US" dirty="0">
                <a:solidFill>
                  <a:srgbClr val="000000"/>
                </a:solidFill>
              </a:rPr>
              <a:t> is –2. </a:t>
            </a: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The asymptote of the function is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 = –2. 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99485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Determine the </a:t>
            </a:r>
            <a:r>
              <a:rPr lang="en-US" sz="2800" b="1" i="1" dirty="0">
                <a:solidFill>
                  <a:srgbClr val="660066"/>
                </a:solidFill>
              </a:rPr>
              <a:t>y</a:t>
            </a:r>
            <a:r>
              <a:rPr lang="en-US" sz="2800" b="1" dirty="0">
                <a:solidFill>
                  <a:srgbClr val="660066"/>
                </a:solidFill>
              </a:rPr>
              <a:t>-intercept of the function.</a:t>
            </a:r>
            <a:r>
              <a:rPr lang="en-US" dirty="0"/>
              <a:t> 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-intercept of the function is the value of </a:t>
            </a:r>
            <a:r>
              <a:rPr lang="en-US" i="1" dirty="0">
                <a:solidFill>
                  <a:schemeClr val="tx1"/>
                </a:solidFill>
              </a:rPr>
              <a:t>f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 when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 is equal to 0. 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</a:rPr>
              <a:t>It can be seen in the table that when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 = 0, </a:t>
            </a:r>
            <a:r>
              <a:rPr lang="en-US" i="1" dirty="0">
                <a:solidFill>
                  <a:schemeClr val="tx1"/>
                </a:solidFill>
              </a:rPr>
              <a:t>f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 = –3.</a:t>
            </a: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The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-intercept is (0, –3).</a:t>
            </a:r>
            <a:endParaRPr lang="en-US" sz="96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7200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4"/>
            </a:pPr>
            <a:r>
              <a:rPr lang="en-US" sz="2800" b="1" dirty="0">
                <a:solidFill>
                  <a:srgbClr val="660066"/>
                </a:solidFill>
              </a:rPr>
              <a:t>Graph the function. 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Use the table of values to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create </a:t>
            </a:r>
            <a:r>
              <a:rPr lang="en-US" dirty="0">
                <a:solidFill>
                  <a:schemeClr val="tx1"/>
                </a:solidFill>
              </a:rPr>
              <a:t>a graph of the function. </a:t>
            </a: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pic>
        <p:nvPicPr>
          <p:cNvPr id="5" name="Picture 4" descr="Image68562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5" t="3509" r="5046" b="3509"/>
          <a:stretch/>
        </p:blipFill>
        <p:spPr>
          <a:xfrm>
            <a:off x="5334000" y="1330374"/>
            <a:ext cx="3162376" cy="444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0409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5"/>
            </a:pPr>
            <a:r>
              <a:rPr lang="en-US" sz="2800" b="1" dirty="0">
                <a:solidFill>
                  <a:srgbClr val="660066"/>
                </a:solidFill>
              </a:rPr>
              <a:t>Describe the end behavior of the graph.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</a:rPr>
              <a:t>The end behavior is what happens at the ends of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graph.  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</a:rPr>
              <a:t>As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 becomes larger, the value of the function approaches </a:t>
            </a:r>
            <a:r>
              <a:rPr lang="en-US" dirty="0" smtClean="0">
                <a:solidFill>
                  <a:schemeClr val="tx1"/>
                </a:solidFill>
              </a:rPr>
              <a:t>negative </a:t>
            </a:r>
            <a:r>
              <a:rPr lang="en-US" dirty="0">
                <a:solidFill>
                  <a:schemeClr val="tx1"/>
                </a:solidFill>
              </a:rPr>
              <a:t>infinity.  </a:t>
            </a: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As </a:t>
            </a:r>
            <a:r>
              <a:rPr lang="en-US" i="1" dirty="0">
                <a:solidFill>
                  <a:srgbClr val="000000"/>
                </a:solidFill>
              </a:rPr>
              <a:t>x </a:t>
            </a:r>
            <a:r>
              <a:rPr lang="en-US" dirty="0">
                <a:solidFill>
                  <a:srgbClr val="000000"/>
                </a:solidFill>
              </a:rPr>
              <a:t>becomes smaller, the value of the function approaches </a:t>
            </a: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asymptote, –2.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32257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 smtClean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6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297863" y="5497513"/>
            <a:ext cx="728662" cy="282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800" b="1" i="0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003524" y="6221014"/>
            <a:ext cx="5530850" cy="26496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49504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5138738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</a:t>
            </a:r>
            <a:endParaRPr lang="en-US" sz="1100" b="1" dirty="0">
              <a:solidFill>
                <a:srgbClr val="558ED5"/>
              </a:solidFill>
            </a:endParaRPr>
          </a:p>
          <a:p>
            <a:pPr>
              <a:lnSpc>
                <a:spcPct val="200000"/>
              </a:lnSpc>
            </a:pPr>
            <a:r>
              <a:rPr lang="en-US" dirty="0"/>
              <a:t>Create a table of values for the exponential </a:t>
            </a:r>
            <a:r>
              <a:rPr lang="en-US" dirty="0" smtClean="0"/>
              <a:t>function</a:t>
            </a:r>
            <a:br>
              <a:rPr lang="en-US" dirty="0" smtClean="0"/>
            </a:br>
            <a:r>
              <a:rPr lang="en-US" dirty="0" smtClean="0"/>
              <a:t>                        . Identify the asymptote and </a:t>
            </a:r>
            <a:r>
              <a:rPr lang="en-US" i="1" dirty="0" smtClean="0"/>
              <a:t>y</a:t>
            </a:r>
            <a:r>
              <a:rPr lang="en-US" dirty="0" smtClean="0"/>
              <a:t>-intercept of the function. Plot the points and sketch the graph of the function, and describe the end behavior.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2B3BEF-4DF1-7647-BAC3-0F660BB2E16C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4353521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1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23579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2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944287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3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2515127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4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9983699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5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99799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6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334171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7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587291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8" name="Equation" r:id="rId11" imgW="190500" imgH="330200" progId="Equation.DSMT4">
                  <p:embed/>
                </p:oleObj>
              </mc:Choice>
              <mc:Fallback>
                <p:oleObj name="Equation" r:id="rId11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1693582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9" name="Equation" r:id="rId12" imgW="190500" imgH="330200" progId="Equation.DSMT4">
                  <p:embed/>
                </p:oleObj>
              </mc:Choice>
              <mc:Fallback>
                <p:oleObj name="Equation" r:id="rId12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2149752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0" name="Equation" r:id="rId13" imgW="190500" imgH="330200" progId="Equation.DSMT4">
                  <p:embed/>
                </p:oleObj>
              </mc:Choice>
              <mc:Fallback>
                <p:oleObj name="Equation" r:id="rId1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3012490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1" name="Equation" r:id="rId14" imgW="190500" imgH="330200" progId="Equation.DSMT4">
                  <p:embed/>
                </p:oleObj>
              </mc:Choice>
              <mc:Fallback>
                <p:oleObj name="Equation" r:id="rId1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5586222"/>
              </p:ext>
            </p:extLst>
          </p:nvPr>
        </p:nvGraphicFramePr>
        <p:xfrm>
          <a:off x="761666" y="2409660"/>
          <a:ext cx="20320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2" name="Equation" r:id="rId15" imgW="2032000" imgH="1028700" progId="Equation.DSMT4">
                  <p:embed/>
                </p:oleObj>
              </mc:Choice>
              <mc:Fallback>
                <p:oleObj name="Equation" r:id="rId15" imgW="2032000" imgH="1028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61666" y="2409660"/>
                        <a:ext cx="2032000" cy="102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Create a table of </a:t>
            </a:r>
            <a:r>
              <a:rPr lang="en-US" sz="2800" b="1" dirty="0" smtClean="0">
                <a:solidFill>
                  <a:srgbClr val="660066"/>
                </a:solidFill>
              </a:rPr>
              <a:t>values.</a:t>
            </a:r>
            <a:endParaRPr lang="en-US" sz="2800" b="1" dirty="0">
              <a:solidFill>
                <a:srgbClr val="660066"/>
              </a:solidFill>
            </a:endParaRP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Choose values of 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 and solve for the corresponding values of </a:t>
            </a:r>
            <a:r>
              <a:rPr lang="en-US" i="1" dirty="0">
                <a:solidFill>
                  <a:srgbClr val="000000"/>
                </a:solidFill>
              </a:rPr>
              <a:t>f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). </a:t>
            </a:r>
          </a:p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869DFF-1916-A94A-9BAF-6747184CDDD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226952"/>
              </p:ext>
            </p:extLst>
          </p:nvPr>
        </p:nvGraphicFramePr>
        <p:xfrm>
          <a:off x="3040062" y="2535722"/>
          <a:ext cx="3048002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1"/>
                <a:gridCol w="15240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000" b="1" i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latin typeface="Arial"/>
                          <a:cs typeface="Arial"/>
                        </a:rPr>
                        <a:t>f</a:t>
                      </a:r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n-US" sz="2000" b="1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–4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17.25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–2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–1.22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–2.2099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657263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Identify the asymptote of the function.</a:t>
            </a:r>
          </a:p>
          <a:p>
            <a:pPr lvl="1" algn="l">
              <a:spcAft>
                <a:spcPts val="2000"/>
              </a:spcAft>
            </a:pPr>
            <a:r>
              <a:rPr lang="en-US" dirty="0">
                <a:solidFill>
                  <a:schemeClr val="tx1"/>
                </a:solidFill>
              </a:rPr>
              <a:t>The asymptote of the </a:t>
            </a:r>
            <a:r>
              <a:rPr lang="en-US" dirty="0" smtClean="0">
                <a:solidFill>
                  <a:schemeClr val="tx1"/>
                </a:solidFill>
              </a:rPr>
              <a:t>function </a:t>
            </a:r>
            <a:r>
              <a:rPr lang="en-US" dirty="0">
                <a:solidFill>
                  <a:schemeClr val="tx1"/>
                </a:solidFill>
              </a:rPr>
              <a:t>is always the constant, </a:t>
            </a:r>
            <a:r>
              <a:rPr lang="en-US" i="1" dirty="0">
                <a:solidFill>
                  <a:schemeClr val="tx1"/>
                </a:solidFill>
              </a:rPr>
              <a:t>k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pPr lvl="1" algn="l">
              <a:spcAft>
                <a:spcPts val="2000"/>
              </a:spcAft>
            </a:pPr>
            <a:r>
              <a:rPr lang="en-US" dirty="0">
                <a:solidFill>
                  <a:schemeClr val="tx1"/>
                </a:solidFill>
              </a:rPr>
              <a:t>In the function </a:t>
            </a:r>
            <a:r>
              <a:rPr lang="en-US" dirty="0" smtClean="0">
                <a:solidFill>
                  <a:schemeClr val="tx1"/>
                </a:solidFill>
              </a:rPr>
              <a:t>                        , </a:t>
            </a:r>
            <a:r>
              <a:rPr lang="en-US" dirty="0">
                <a:solidFill>
                  <a:schemeClr val="tx1"/>
                </a:solidFill>
              </a:rPr>
              <a:t>the value of </a:t>
            </a:r>
            <a:r>
              <a:rPr lang="en-US" i="1" dirty="0">
                <a:solidFill>
                  <a:schemeClr val="tx1"/>
                </a:solidFill>
              </a:rPr>
              <a:t>k</a:t>
            </a:r>
            <a:r>
              <a:rPr lang="en-US" dirty="0">
                <a:solidFill>
                  <a:schemeClr val="tx1"/>
                </a:solidFill>
              </a:rPr>
              <a:t> is –3. </a:t>
            </a:r>
          </a:p>
          <a:p>
            <a:pPr lvl="1" algn="l">
              <a:spcAft>
                <a:spcPts val="2000"/>
              </a:spcAft>
            </a:pPr>
            <a:r>
              <a:rPr lang="en-US" dirty="0">
                <a:solidFill>
                  <a:schemeClr val="tx1"/>
                </a:solidFill>
              </a:rPr>
              <a:t>The asymptote of the function is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 = –3.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037047"/>
              </p:ext>
            </p:extLst>
          </p:nvPr>
        </p:nvGraphicFramePr>
        <p:xfrm>
          <a:off x="3212428" y="2410334"/>
          <a:ext cx="20320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1" name="Equation" r:id="rId3" imgW="2032000" imgH="1028700" progId="Equation.DSMT4">
                  <p:embed/>
                </p:oleObj>
              </mc:Choice>
              <mc:Fallback>
                <p:oleObj name="Equation" r:id="rId3" imgW="2032000" imgH="1028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12428" y="2410334"/>
                        <a:ext cx="2032000" cy="102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039939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Determine the </a:t>
            </a:r>
            <a:r>
              <a:rPr lang="en-US" sz="2800" b="1" i="1" dirty="0">
                <a:solidFill>
                  <a:srgbClr val="660066"/>
                </a:solidFill>
              </a:rPr>
              <a:t>y</a:t>
            </a:r>
            <a:r>
              <a:rPr lang="en-US" sz="2800" b="1" dirty="0">
                <a:solidFill>
                  <a:srgbClr val="660066"/>
                </a:solidFill>
              </a:rPr>
              <a:t>-intercept of the function. 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-intercept of the function is the value of </a:t>
            </a:r>
            <a:r>
              <a:rPr lang="en-US" i="1" dirty="0">
                <a:solidFill>
                  <a:schemeClr val="tx1"/>
                </a:solidFill>
              </a:rPr>
              <a:t>f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 when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 is equal to 0. 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</a:rPr>
              <a:t>It can be seen in the table that when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 = 0, </a:t>
            </a:r>
            <a:r>
              <a:rPr lang="en-US" i="1" dirty="0">
                <a:solidFill>
                  <a:schemeClr val="tx1"/>
                </a:solidFill>
              </a:rPr>
              <a:t>f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 = 1.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-intercept is (0, 1).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3535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595582"/>
            <a:ext cx="7854950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To find the </a:t>
            </a:r>
            <a:r>
              <a:rPr lang="en-US" i="1" dirty="0"/>
              <a:t>y</a:t>
            </a:r>
            <a:r>
              <a:rPr lang="en-US" dirty="0"/>
              <a:t>-intercept of an exponential function, evaluate </a:t>
            </a:r>
            <a:r>
              <a:rPr lang="en-US" i="1" dirty="0"/>
              <a:t>f</a:t>
            </a:r>
            <a:r>
              <a:rPr lang="en-US" dirty="0"/>
              <a:t>(0).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The </a:t>
            </a:r>
            <a:r>
              <a:rPr lang="en-US" i="1" dirty="0"/>
              <a:t>y</a:t>
            </a:r>
            <a:r>
              <a:rPr lang="en-US" dirty="0"/>
              <a:t>-intercept has the coordinates (0, </a:t>
            </a:r>
            <a:r>
              <a:rPr lang="en-US" i="1" dirty="0"/>
              <a:t>f</a:t>
            </a:r>
            <a:r>
              <a:rPr lang="en-US" dirty="0"/>
              <a:t>(0)).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To </a:t>
            </a:r>
            <a:r>
              <a:rPr lang="en-US" dirty="0"/>
              <a:t>locate the </a:t>
            </a:r>
            <a:r>
              <a:rPr lang="en-US" i="1" dirty="0"/>
              <a:t>y</a:t>
            </a:r>
            <a:r>
              <a:rPr lang="en-US" dirty="0"/>
              <a:t>-intercept of a graphed function, determine the coordinates of the function where the line crosses the </a:t>
            </a:r>
            <a:r>
              <a:rPr lang="en-US" i="1" dirty="0"/>
              <a:t>y</a:t>
            </a:r>
            <a:r>
              <a:rPr lang="en-US" dirty="0"/>
              <a:t>-axis.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To find the </a:t>
            </a:r>
            <a:r>
              <a:rPr lang="en-US" i="1" dirty="0"/>
              <a:t>x</a:t>
            </a:r>
            <a:r>
              <a:rPr lang="en-US" dirty="0"/>
              <a:t>-intercept in function notation, set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0 and solve for </a:t>
            </a:r>
            <a:r>
              <a:rPr lang="en-US" i="1" dirty="0"/>
              <a:t>x</a:t>
            </a:r>
            <a:r>
              <a:rPr lang="en-US" dirty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The </a:t>
            </a:r>
            <a:r>
              <a:rPr lang="en-US" i="1" dirty="0"/>
              <a:t>x</a:t>
            </a:r>
            <a:r>
              <a:rPr lang="en-US" dirty="0"/>
              <a:t>-intercept has the coordinates (</a:t>
            </a:r>
            <a:r>
              <a:rPr lang="en-US" i="1" dirty="0"/>
              <a:t>x</a:t>
            </a:r>
            <a:r>
              <a:rPr lang="en-US" dirty="0"/>
              <a:t>, 0).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83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84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85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86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87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88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89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4"/>
            </a:pPr>
            <a:r>
              <a:rPr lang="en-US" sz="2800" b="1" dirty="0">
                <a:solidFill>
                  <a:srgbClr val="660066"/>
                </a:solidFill>
              </a:rPr>
              <a:t>Graph the function. </a:t>
            </a: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Use the table of values 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to create </a:t>
            </a:r>
            <a:r>
              <a:rPr lang="en-US" dirty="0">
                <a:solidFill>
                  <a:srgbClr val="000000"/>
                </a:solidFill>
              </a:rPr>
              <a:t>a graph of the 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function</a:t>
            </a:r>
            <a:r>
              <a:rPr lang="en-US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pic>
        <p:nvPicPr>
          <p:cNvPr id="9" name="Picture 8" descr="Image68569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8" t="3509" r="4872" b="3509"/>
          <a:stretch/>
        </p:blipFill>
        <p:spPr>
          <a:xfrm>
            <a:off x="4605867" y="1252050"/>
            <a:ext cx="3568925" cy="458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88796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5"/>
            </a:pPr>
            <a:r>
              <a:rPr lang="en-US" sz="2800" b="1" dirty="0">
                <a:solidFill>
                  <a:srgbClr val="660066"/>
                </a:solidFill>
              </a:rPr>
              <a:t>Describe the end behavior of the graph.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</a:rPr>
              <a:t>The end behavior is what happens at the ends of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graph.  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</a:rPr>
              <a:t>As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 becomes larger, the value of the function approaches the asymptote, –3.  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chemeClr val="tx1"/>
                </a:solidFill>
              </a:rPr>
              <a:t>As </a:t>
            </a:r>
            <a:r>
              <a:rPr lang="en-US" i="1" dirty="0">
                <a:solidFill>
                  <a:schemeClr val="tx1"/>
                </a:solidFill>
              </a:rPr>
              <a:t>x </a:t>
            </a:r>
            <a:r>
              <a:rPr lang="en-US" dirty="0">
                <a:solidFill>
                  <a:schemeClr val="tx1"/>
                </a:solidFill>
              </a:rPr>
              <a:t>becomes smaller, the value of the function approaches infinity.</a:t>
            </a: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Since the function approaches </a:t>
            </a:r>
            <a:r>
              <a:rPr lang="en-US" dirty="0" smtClean="0">
                <a:solidFill>
                  <a:srgbClr val="000000"/>
                </a:solidFill>
              </a:rPr>
              <a:t>infinity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as 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 becomes smaller, </a:t>
            </a: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graph shows 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exponential </a:t>
            </a:r>
            <a:r>
              <a:rPr lang="en-US" dirty="0">
                <a:solidFill>
                  <a:srgbClr val="000000"/>
                </a:solidFill>
              </a:rPr>
              <a:t>decay.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40643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  <p:sp>
        <p:nvSpPr>
          <p:cNvPr id="6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 smtClean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77002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595582"/>
            <a:ext cx="7969626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To </a:t>
            </a:r>
            <a:r>
              <a:rPr lang="en-US" dirty="0"/>
              <a:t>locate the </a:t>
            </a:r>
            <a:r>
              <a:rPr lang="en-US" i="1" dirty="0"/>
              <a:t>x</a:t>
            </a:r>
            <a:r>
              <a:rPr lang="en-US" dirty="0"/>
              <a:t>-intercept of a graphed function, determine the coordinates of the line where the line crosses the </a:t>
            </a:r>
            <a:r>
              <a:rPr lang="en-US" i="1" dirty="0"/>
              <a:t>x</a:t>
            </a:r>
            <a:r>
              <a:rPr lang="en-US" dirty="0"/>
              <a:t>-axis.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Not all exponential functions cross the </a:t>
            </a:r>
            <a:r>
              <a:rPr lang="en-US" i="1" dirty="0"/>
              <a:t>x</a:t>
            </a:r>
            <a:r>
              <a:rPr lang="en-US" dirty="0"/>
              <a:t>-axis.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The asymptote of exponential functions of the form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 err="1"/>
              <a:t>ab</a:t>
            </a:r>
            <a:r>
              <a:rPr lang="en-US" baseline="30000" dirty="0"/>
              <a:t> </a:t>
            </a:r>
            <a:r>
              <a:rPr lang="en-US" i="1" baseline="30000" dirty="0"/>
              <a:t>x</a:t>
            </a:r>
            <a:r>
              <a:rPr lang="en-US" dirty="0"/>
              <a:t> is always the </a:t>
            </a:r>
            <a:r>
              <a:rPr lang="en-US" i="1" dirty="0"/>
              <a:t>x</a:t>
            </a:r>
            <a:r>
              <a:rPr lang="en-US" dirty="0"/>
              <a:t>-axis, or </a:t>
            </a:r>
            <a:r>
              <a:rPr lang="en-US" i="1" dirty="0"/>
              <a:t>y</a:t>
            </a:r>
            <a:r>
              <a:rPr lang="en-US" dirty="0"/>
              <a:t> = 0.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If </a:t>
            </a:r>
            <a:r>
              <a:rPr lang="en-US" dirty="0"/>
              <a:t>the exponential function is of the form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 err="1"/>
              <a:t>ab</a:t>
            </a:r>
            <a:r>
              <a:rPr lang="en-US" dirty="0"/>
              <a:t> </a:t>
            </a:r>
            <a:r>
              <a:rPr lang="en-US" i="1" baseline="30000" dirty="0"/>
              <a:t>x</a:t>
            </a:r>
            <a:r>
              <a:rPr lang="en-US" dirty="0"/>
              <a:t> + </a:t>
            </a:r>
            <a:r>
              <a:rPr lang="en-US" i="1" dirty="0"/>
              <a:t>k</a:t>
            </a:r>
            <a:r>
              <a:rPr lang="en-US" dirty="0"/>
              <a:t>, then the function will be shifted vertically by the same number of units as </a:t>
            </a:r>
            <a:r>
              <a:rPr lang="en-US" i="1" dirty="0"/>
              <a:t>k. </a:t>
            </a:r>
            <a:endParaRPr lang="en-US" sz="2000" dirty="0" smtClean="0"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4519B1-7029-6247-A3CF-7DEB78894A9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7967913" cy="499745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dirty="0" smtClean="0">
              <a:ea typeface="+mn-ea"/>
            </a:endParaRPr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US" dirty="0"/>
              <a:t>The asymptote is then </a:t>
            </a: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k</a:t>
            </a:r>
            <a:r>
              <a:rPr lang="en-US" dirty="0"/>
              <a:t>. </a:t>
            </a:r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b="1" dirty="0"/>
              <a:t>end behavior</a:t>
            </a:r>
            <a:r>
              <a:rPr lang="en-US" dirty="0"/>
              <a:t>, or the behavior of the graph as </a:t>
            </a:r>
            <a:r>
              <a:rPr lang="en-US" i="1" dirty="0"/>
              <a:t>x</a:t>
            </a:r>
            <a:r>
              <a:rPr lang="en-US" dirty="0"/>
              <a:t> </a:t>
            </a:r>
            <a:r>
              <a:rPr lang="en-US" dirty="0" smtClean="0"/>
              <a:t>becomes larger or smaller, will </a:t>
            </a:r>
            <a:r>
              <a:rPr lang="en-US" dirty="0"/>
              <a:t>always be one of three descriptions: infinity, negative infinity, or the asymptote.</a:t>
            </a:r>
            <a:r>
              <a:rPr lang="en-US" baseline="30000" dirty="0"/>
              <a:t> </a:t>
            </a:r>
            <a:endParaRPr lang="en-US" baseline="30000" dirty="0" smtClean="0"/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It </a:t>
            </a:r>
            <a:r>
              <a:rPr lang="en-US" dirty="0"/>
              <a:t>is easiest to first graph the function and then observe what happens to the value of </a:t>
            </a:r>
            <a:r>
              <a:rPr lang="en-US" i="1" dirty="0"/>
              <a:t>y</a:t>
            </a:r>
            <a:r>
              <a:rPr lang="en-US" dirty="0"/>
              <a:t> as the value of </a:t>
            </a:r>
            <a:r>
              <a:rPr lang="en-US" i="1" dirty="0"/>
              <a:t>x</a:t>
            </a:r>
            <a:r>
              <a:rPr lang="en-US" dirty="0"/>
              <a:t> increases and decreases. </a:t>
            </a:r>
            <a:endParaRPr lang="en-US" dirty="0" smtClean="0"/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dirty="0"/>
              <a:t>Graph complex exponential models using technology as values can become quite large or small very quickly.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7745FB-C580-D54B-AC2B-25625DE3781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pPr>
              <a:spcAft>
                <a:spcPts val="0"/>
              </a:spcAft>
            </a:pPr>
            <a:r>
              <a:rPr lang="en-US" b="1" dirty="0"/>
              <a:t>Graphing Equations Using a TI-83/84: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de-DE" b="1" dirty="0" err="1">
                <a:solidFill>
                  <a:srgbClr val="000000"/>
                </a:solidFill>
              </a:rPr>
              <a:t>Step</a:t>
            </a:r>
            <a:r>
              <a:rPr lang="de-DE" b="1" dirty="0">
                <a:solidFill>
                  <a:srgbClr val="000000"/>
                </a:solidFill>
              </a:rPr>
              <a:t> 1: </a:t>
            </a:r>
            <a:r>
              <a:rPr lang="de-DE" dirty="0">
                <a:solidFill>
                  <a:srgbClr val="000000"/>
                </a:solidFill>
              </a:rPr>
              <a:t>Press [Y=].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de-DE" b="1" dirty="0" err="1">
                <a:solidFill>
                  <a:srgbClr val="000000"/>
                </a:solidFill>
              </a:rPr>
              <a:t>Step</a:t>
            </a:r>
            <a:r>
              <a:rPr lang="de-DE" b="1" dirty="0">
                <a:solidFill>
                  <a:srgbClr val="000000"/>
                </a:solidFill>
              </a:rPr>
              <a:t> 2: </a:t>
            </a:r>
            <a:r>
              <a:rPr lang="de-DE" dirty="0">
                <a:solidFill>
                  <a:srgbClr val="000000"/>
                </a:solidFill>
              </a:rPr>
              <a:t>Key in </a:t>
            </a:r>
            <a:r>
              <a:rPr lang="de-DE" dirty="0" err="1">
                <a:solidFill>
                  <a:srgbClr val="000000"/>
                </a:solidFill>
              </a:rPr>
              <a:t>the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equation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using</a:t>
            </a:r>
            <a:r>
              <a:rPr lang="de-DE" dirty="0">
                <a:solidFill>
                  <a:srgbClr val="000000"/>
                </a:solidFill>
              </a:rPr>
              <a:t> [X, T, </a:t>
            </a:r>
            <a:r>
              <a:rPr lang="de-DE" dirty="0" err="1">
                <a:solidFill>
                  <a:srgbClr val="000000"/>
                </a:solidFill>
                <a:latin typeface="Symbol" charset="2"/>
                <a:cs typeface="Symbol" charset="2"/>
              </a:rPr>
              <a:t>q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i="1" dirty="0" err="1">
                <a:solidFill>
                  <a:srgbClr val="000000"/>
                </a:solidFill>
              </a:rPr>
              <a:t>n</a:t>
            </a:r>
            <a:r>
              <a:rPr lang="de-DE" dirty="0">
                <a:solidFill>
                  <a:srgbClr val="000000"/>
                </a:solidFill>
              </a:rPr>
              <a:t>] </a:t>
            </a:r>
            <a:r>
              <a:rPr lang="de-DE" dirty="0" err="1">
                <a:solidFill>
                  <a:srgbClr val="000000"/>
                </a:solidFill>
              </a:rPr>
              <a:t>for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i="1" dirty="0">
                <a:solidFill>
                  <a:srgbClr val="000000"/>
                </a:solidFill>
              </a:rPr>
              <a:t>x</a:t>
            </a:r>
            <a:r>
              <a:rPr lang="de-DE" dirty="0">
                <a:solidFill>
                  <a:srgbClr val="000000"/>
                </a:solidFill>
              </a:rPr>
              <a:t>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de-DE" b="1" dirty="0" err="1">
                <a:solidFill>
                  <a:srgbClr val="000000"/>
                </a:solidFill>
              </a:rPr>
              <a:t>Step</a:t>
            </a:r>
            <a:r>
              <a:rPr lang="de-DE" b="1" dirty="0">
                <a:solidFill>
                  <a:srgbClr val="000000"/>
                </a:solidFill>
              </a:rPr>
              <a:t> 3: </a:t>
            </a:r>
            <a:r>
              <a:rPr lang="de-DE" dirty="0">
                <a:solidFill>
                  <a:srgbClr val="000000"/>
                </a:solidFill>
              </a:rPr>
              <a:t>Press [WINDOW] </a:t>
            </a:r>
            <a:r>
              <a:rPr lang="de-DE" dirty="0" err="1">
                <a:solidFill>
                  <a:srgbClr val="000000"/>
                </a:solidFill>
              </a:rPr>
              <a:t>to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change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the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viewing</a:t>
            </a:r>
            <a:r>
              <a:rPr lang="de-DE" dirty="0">
                <a:solidFill>
                  <a:srgbClr val="000000"/>
                </a:solidFill>
              </a:rPr>
              <a:t>   </a:t>
            </a:r>
            <a:br>
              <a:rPr lang="de-DE" dirty="0">
                <a:solidFill>
                  <a:srgbClr val="000000"/>
                </a:solidFill>
              </a:rPr>
            </a:br>
            <a:r>
              <a:rPr lang="de-DE" dirty="0" err="1">
                <a:solidFill>
                  <a:srgbClr val="000000"/>
                </a:solidFill>
              </a:rPr>
              <a:t>window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dirty="0" err="1">
                <a:solidFill>
                  <a:srgbClr val="000000"/>
                </a:solidFill>
              </a:rPr>
              <a:t>if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necessary</a:t>
            </a:r>
            <a:r>
              <a:rPr lang="de-DE" dirty="0">
                <a:solidFill>
                  <a:srgbClr val="000000"/>
                </a:solidFill>
              </a:rPr>
              <a:t>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de-DE" b="1" dirty="0" err="1">
                <a:solidFill>
                  <a:srgbClr val="000000"/>
                </a:solidFill>
              </a:rPr>
              <a:t>Step</a:t>
            </a:r>
            <a:r>
              <a:rPr lang="de-DE" b="1" dirty="0">
                <a:solidFill>
                  <a:srgbClr val="000000"/>
                </a:solidFill>
              </a:rPr>
              <a:t> 4: </a:t>
            </a:r>
            <a:r>
              <a:rPr lang="de-DE" dirty="0" err="1">
                <a:solidFill>
                  <a:srgbClr val="000000"/>
                </a:solidFill>
              </a:rPr>
              <a:t>Enter</a:t>
            </a:r>
            <a:r>
              <a:rPr lang="de-DE" dirty="0">
                <a:solidFill>
                  <a:srgbClr val="000000"/>
                </a:solidFill>
              </a:rPr>
              <a:t> in </a:t>
            </a:r>
            <a:r>
              <a:rPr lang="de-DE" dirty="0" err="1">
                <a:solidFill>
                  <a:srgbClr val="000000"/>
                </a:solidFill>
              </a:rPr>
              <a:t>appropriate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values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for</a:t>
            </a:r>
            <a:r>
              <a:rPr lang="de-DE" dirty="0">
                <a:solidFill>
                  <a:srgbClr val="000000"/>
                </a:solidFill>
              </a:rPr>
              <a:t> Xmin, Xmax, Xscl, Ymin, Ymax, </a:t>
            </a:r>
            <a:r>
              <a:rPr lang="de-DE" dirty="0" err="1">
                <a:solidFill>
                  <a:srgbClr val="000000"/>
                </a:solidFill>
              </a:rPr>
              <a:t>and</a:t>
            </a:r>
            <a:r>
              <a:rPr lang="de-DE" dirty="0">
                <a:solidFill>
                  <a:srgbClr val="000000"/>
                </a:solidFill>
              </a:rPr>
              <a:t> Yscl, </a:t>
            </a:r>
            <a:r>
              <a:rPr lang="de-DE" dirty="0" err="1">
                <a:solidFill>
                  <a:srgbClr val="000000"/>
                </a:solidFill>
              </a:rPr>
              <a:t>using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the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arrow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keys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to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navigate</a:t>
            </a:r>
            <a:r>
              <a:rPr lang="de-DE" dirty="0">
                <a:solidFill>
                  <a:srgbClr val="000000"/>
                </a:solidFill>
              </a:rPr>
              <a:t>.</a:t>
            </a:r>
          </a:p>
          <a:p>
            <a:pPr marL="1371600" lvl="1" indent="-1097280" algn="l"/>
            <a:r>
              <a:rPr lang="de-DE" b="1" dirty="0" err="1">
                <a:solidFill>
                  <a:srgbClr val="000000"/>
                </a:solidFill>
              </a:rPr>
              <a:t>Step</a:t>
            </a:r>
            <a:r>
              <a:rPr lang="de-DE" b="1" dirty="0">
                <a:solidFill>
                  <a:srgbClr val="000000"/>
                </a:solidFill>
              </a:rPr>
              <a:t> 5: </a:t>
            </a:r>
            <a:r>
              <a:rPr lang="de-DE" dirty="0">
                <a:solidFill>
                  <a:srgbClr val="000000"/>
                </a:solidFill>
              </a:rPr>
              <a:t>Press [GRAPH].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b="1" dirty="0"/>
              <a:t>Graphing Equations Using a TI-Nspire: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1: </a:t>
            </a:r>
            <a:r>
              <a:rPr lang="en-US" dirty="0">
                <a:solidFill>
                  <a:srgbClr val="000000"/>
                </a:solidFill>
              </a:rPr>
              <a:t>Press the home key.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2: </a:t>
            </a:r>
            <a:r>
              <a:rPr lang="en-US" dirty="0">
                <a:solidFill>
                  <a:srgbClr val="000000"/>
                </a:solidFill>
              </a:rPr>
              <a:t>Arrow over to the graphing icon (the picture of the parabola or the U-shaped curve) and press [enter].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3: </a:t>
            </a:r>
            <a:r>
              <a:rPr lang="en-US" dirty="0">
                <a:solidFill>
                  <a:srgbClr val="000000"/>
                </a:solidFill>
              </a:rPr>
              <a:t>Enter in the equation and press [enter].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4: </a:t>
            </a:r>
            <a:r>
              <a:rPr lang="en-US" dirty="0">
                <a:solidFill>
                  <a:srgbClr val="000000"/>
                </a:solidFill>
              </a:rPr>
              <a:t>To change the viewing window: press [menu], arrow down to number 4: Window/Zoom, and click the center button of the navigation pad.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80451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  <a:endParaRPr lang="en-US" sz="2800" dirty="0">
              <a:solidFill>
                <a:srgbClr val="000000"/>
              </a:solidFill>
            </a:endParaRPr>
          </a:p>
          <a:p>
            <a:pPr marL="1371600" lvl="1" indent="-1097280" algn="l">
              <a:spcBef>
                <a:spcPts val="576"/>
              </a:spcBef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5: </a:t>
            </a:r>
            <a:r>
              <a:rPr lang="en-US" dirty="0">
                <a:solidFill>
                  <a:srgbClr val="000000"/>
                </a:solidFill>
              </a:rPr>
              <a:t>Choose 1: Window settings by pressing the center button.</a:t>
            </a:r>
            <a:endParaRPr lang="en-US" dirty="0"/>
          </a:p>
          <a:p>
            <a:pPr marL="1371600" lvl="1" indent="-1097280" algn="l">
              <a:spcBef>
                <a:spcPts val="576"/>
              </a:spcBef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6: </a:t>
            </a:r>
            <a:r>
              <a:rPr lang="en-US" dirty="0">
                <a:solidFill>
                  <a:srgbClr val="000000"/>
                </a:solidFill>
              </a:rPr>
              <a:t>Enter in the appropriate XMin, XMax, YMin, and YMax fields.</a:t>
            </a:r>
          </a:p>
          <a:p>
            <a:pPr marL="1371600" lvl="1" indent="-1097280" algn="l">
              <a:spcBef>
                <a:spcPts val="576"/>
              </a:spcBef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7: </a:t>
            </a:r>
            <a:r>
              <a:rPr lang="en-US" dirty="0">
                <a:solidFill>
                  <a:srgbClr val="000000"/>
                </a:solidFill>
              </a:rPr>
              <a:t>Leave the XScale and YScale set to auto.</a:t>
            </a:r>
          </a:p>
          <a:p>
            <a:pPr marL="1371600" lvl="1" indent="-1097280" algn="l">
              <a:spcBef>
                <a:spcPts val="576"/>
              </a:spcBef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8: </a:t>
            </a:r>
            <a:r>
              <a:rPr lang="en-US" dirty="0">
                <a:solidFill>
                  <a:srgbClr val="000000"/>
                </a:solidFill>
              </a:rPr>
              <a:t>Use [tab] to navigate among the fields.</a:t>
            </a:r>
          </a:p>
          <a:p>
            <a:pPr marL="1371600" lvl="1" indent="-1097280" algn="l">
              <a:spcBef>
                <a:spcPts val="576"/>
              </a:spcBef>
            </a:pPr>
            <a:r>
              <a:rPr lang="en-US" b="1" dirty="0">
                <a:solidFill>
                  <a:srgbClr val="000000"/>
                </a:solidFill>
              </a:rPr>
              <a:t>Step 9: </a:t>
            </a:r>
            <a:r>
              <a:rPr lang="en-US" dirty="0">
                <a:solidFill>
                  <a:srgbClr val="000000"/>
                </a:solidFill>
              </a:rPr>
              <a:t>Press [tab] to “OK” when done and press [enter].</a:t>
            </a:r>
          </a:p>
          <a:p>
            <a:pPr lvl="1" algn="l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39624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incorrectly plotting points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mistaking the </a:t>
            </a:r>
            <a:r>
              <a:rPr lang="en-US" i="1" dirty="0"/>
              <a:t>y</a:t>
            </a:r>
            <a:r>
              <a:rPr lang="en-US" dirty="0"/>
              <a:t>-intercept for the </a:t>
            </a:r>
            <a:r>
              <a:rPr lang="en-US" i="1" dirty="0"/>
              <a:t>x</a:t>
            </a:r>
            <a:r>
              <a:rPr lang="en-US" dirty="0"/>
              <a:t>-intercept and vice versa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not being able to identify key features of an exponential model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confusing the value of a function for its corresponding </a:t>
            </a:r>
            <a:r>
              <a:rPr lang="en-US" i="1" dirty="0"/>
              <a:t>x</a:t>
            </a:r>
            <a:r>
              <a:rPr lang="en-US" dirty="0"/>
              <a:t>-coordinate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3423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Create a table of values for the exponential function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–1(3)</a:t>
            </a:r>
            <a:r>
              <a:rPr lang="en-US" i="1" baseline="30000" dirty="0"/>
              <a:t>x</a:t>
            </a:r>
            <a:r>
              <a:rPr lang="en-US" dirty="0"/>
              <a:t> – 2. Identify the asymptote and </a:t>
            </a:r>
            <a:r>
              <a:rPr lang="en-US" i="1" dirty="0"/>
              <a:t>y</a:t>
            </a:r>
            <a:r>
              <a:rPr lang="en-US" dirty="0"/>
              <a:t>-intercept of the function. Plot the points and sketch the graph of the function, and describe the </a:t>
            </a:r>
            <a:r>
              <a:rPr lang="en-US" dirty="0" smtClean="0"/>
              <a:t>end </a:t>
            </a:r>
            <a:r>
              <a:rPr lang="en-US" dirty="0"/>
              <a:t>behavior.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3.4.2: Graphing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9727</TotalTime>
  <Words>1235</Words>
  <Application>Microsoft Macintosh PowerPoint</Application>
  <PresentationFormat>On-screen Show (4:3)</PresentationFormat>
  <Paragraphs>174</Paragraphs>
  <Slides>22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168</cp:revision>
  <dcterms:created xsi:type="dcterms:W3CDTF">2012-02-22T19:14:19Z</dcterms:created>
  <dcterms:modified xsi:type="dcterms:W3CDTF">2012-06-05T14:34:14Z</dcterms:modified>
  <cp:category/>
</cp:coreProperties>
</file>