
<file path=[Content_Types].xml><?xml version="1.0" encoding="utf-8"?>
<Types xmlns="http://schemas.openxmlformats.org/package/2006/content-types">
  <Default Extension="xml" ContentType="application/xml"/>
  <Default Extension="pdf" ContentType="application/pd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notesSlides/notesSlide2.xml" ContentType="application/vnd.openxmlformats-officedocument.presentationml.notesSlide+xml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notesSlides/notesSlide3.xml" ContentType="application/vnd.openxmlformats-officedocument.presentationml.notesSlide+xml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8" r:id="rId3"/>
    <p:sldId id="259" r:id="rId4"/>
    <p:sldId id="389" r:id="rId5"/>
    <p:sldId id="291" r:id="rId6"/>
    <p:sldId id="260" r:id="rId7"/>
    <p:sldId id="349" r:id="rId8"/>
    <p:sldId id="290" r:id="rId9"/>
    <p:sldId id="294" r:id="rId10"/>
    <p:sldId id="295" r:id="rId11"/>
    <p:sldId id="381" r:id="rId12"/>
    <p:sldId id="382" r:id="rId13"/>
    <p:sldId id="368" r:id="rId14"/>
    <p:sldId id="336" r:id="rId15"/>
    <p:sldId id="338" r:id="rId16"/>
    <p:sldId id="386" r:id="rId17"/>
    <p:sldId id="387" r:id="rId18"/>
    <p:sldId id="388" r:id="rId19"/>
    <p:sldId id="370" r:id="rId2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60"/>
  </p:normalViewPr>
  <p:slideViewPr>
    <p:cSldViewPr snapToGrid="0" snapToObjects="1" showGuides="1">
      <p:cViewPr>
        <p:scale>
          <a:sx n="95" d="100"/>
          <a:sy n="95" d="100"/>
        </p:scale>
        <p:origin x="-80" y="-104"/>
      </p:cViewPr>
      <p:guideLst>
        <p:guide orient="horz" pos="1789"/>
        <p:guide pos="28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Relationship Id="rId2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Relationship Id="rId2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1" Type="http://schemas.openxmlformats.org/officeDocument/2006/relationships/image" Target="../media/image9.emf"/><Relationship Id="rId2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D5EDD0BC-854B-5546-A8FF-AF6B249B6AF5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892397C2-5B49-104A-B1D7-DDE182C52C34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74672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B485999A-F397-D44F-A9CA-C8E36A937B72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2642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2D5D9F8-D567-244F-880C-4BB4785F1C4C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/CAU3L4S1XInt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742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198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smtClean="0"/>
              <a:t>/CAU3L4S1IntGraph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21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15283" y="6246670"/>
            <a:ext cx="5567837" cy="264965"/>
          </a:xfrm>
        </p:spPr>
        <p:txBody>
          <a:bodyPr/>
          <a:lstStyle>
            <a:lvl1pPr algn="l">
              <a:defRPr sz="1600">
                <a:solidFill>
                  <a:srgbClr val="FF0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3.4.1: Graphing Linear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86218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E7ABF-EB05-234A-8498-9185976664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147877"/>
      </p:ext>
    </p:extLst>
  </p:cSld>
  <p:clrMapOvr>
    <a:masterClrMapping/>
  </p:clrMapOvr>
  <p:transition xmlns:p14="http://schemas.microsoft.com/office/powerpoint/2010/main"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6E963-ACDC-744B-86C2-FFCE733D19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037113"/>
      </p:ext>
    </p:extLst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C0496-8925-9B49-9A36-2AB75C5B6B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7652"/>
      </p:ext>
    </p:extLst>
  </p:cSld>
  <p:clrMapOvr>
    <a:masterClrMapping/>
  </p:clrMapOvr>
  <p:transition xmlns:p14="http://schemas.microsoft.com/office/powerpoint/2010/main"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D554C-E08A-124E-968F-066B418B9B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07087"/>
      </p:ext>
    </p:extLst>
  </p:cSld>
  <p:clrMapOvr>
    <a:masterClrMapping/>
  </p:clrMapOvr>
  <p:transition xmlns:p14="http://schemas.microsoft.com/office/powerpoint/2010/main"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05915-779A-F84F-8270-F51C7E0824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242066"/>
      </p:ext>
    </p:extLst>
  </p:cSld>
  <p:clrMapOvr>
    <a:masterClrMapping/>
  </p:clrMapOvr>
  <p:transition xmlns:p14="http://schemas.microsoft.com/office/powerpoint/2010/main"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51A5C-C537-5E42-89C8-8618689A1B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74556"/>
      </p:ext>
    </p:extLst>
  </p:cSld>
  <p:clrMapOvr>
    <a:masterClrMapping/>
  </p:clrMapOvr>
  <p:transition xmlns:p14="http://schemas.microsoft.com/office/powerpoint/2010/main"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4FE27-A5F0-4149-82C0-F615F6C49B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812631"/>
      </p:ext>
    </p:extLst>
  </p:cSld>
  <p:clrMapOvr>
    <a:masterClrMapping/>
  </p:clrMapOvr>
  <p:transition xmlns:p14="http://schemas.microsoft.com/office/powerpoint/2010/main"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837AB-05C7-D840-8202-554EAFDF83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794557"/>
      </p:ext>
    </p:extLst>
  </p:cSld>
  <p:clrMapOvr>
    <a:masterClrMapping/>
  </p:clrMapOvr>
  <p:transition xmlns:p14="http://schemas.microsoft.com/office/powerpoint/2010/main"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1F648-7553-1544-915A-A9E1DE8B2D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58428"/>
      </p:ext>
    </p:extLst>
  </p:cSld>
  <p:clrMapOvr>
    <a:masterClrMapping/>
  </p:clrMapOvr>
  <p:transition xmlns:p14="http://schemas.microsoft.com/office/powerpoint/2010/main"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3.4.1: Graphing Linear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F453E-5832-004C-88FD-D188459EB6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589039"/>
      </p:ext>
    </p:extLst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3.4.1: Graphing Linear Functions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1B293FF8-CD88-C24E-B901-491EE6C88A2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4.emf"/><Relationship Id="rId5" Type="http://schemas.openxmlformats.org/officeDocument/2006/relationships/oleObject" Target="../embeddings/oleObject11.bin"/><Relationship Id="rId6" Type="http://schemas.openxmlformats.org/officeDocument/2006/relationships/image" Target="../media/image5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d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3L4S1XInt" TargetMode="External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9.bin"/><Relationship Id="rId12" Type="http://schemas.openxmlformats.org/officeDocument/2006/relationships/oleObject" Target="../embeddings/oleObject20.bin"/><Relationship Id="rId13" Type="http://schemas.openxmlformats.org/officeDocument/2006/relationships/oleObject" Target="../embeddings/oleObject21.bin"/><Relationship Id="rId14" Type="http://schemas.openxmlformats.org/officeDocument/2006/relationships/oleObject" Target="../embeddings/oleObject22.bin"/><Relationship Id="rId15" Type="http://schemas.openxmlformats.org/officeDocument/2006/relationships/oleObject" Target="../embeddings/oleObject23.bin"/><Relationship Id="rId16" Type="http://schemas.openxmlformats.org/officeDocument/2006/relationships/image" Target="../media/image9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.xml"/><Relationship Id="rId3" Type="http://schemas.openxmlformats.org/officeDocument/2006/relationships/oleObject" Target="../embeddings/oleObject12.bin"/><Relationship Id="rId4" Type="http://schemas.openxmlformats.org/officeDocument/2006/relationships/image" Target="../media/image8.emf"/><Relationship Id="rId5" Type="http://schemas.openxmlformats.org/officeDocument/2006/relationships/oleObject" Target="../embeddings/oleObject13.bin"/><Relationship Id="rId6" Type="http://schemas.openxmlformats.org/officeDocument/2006/relationships/oleObject" Target="../embeddings/oleObject14.bin"/><Relationship Id="rId7" Type="http://schemas.openxmlformats.org/officeDocument/2006/relationships/oleObject" Target="../embeddings/oleObject15.bin"/><Relationship Id="rId8" Type="http://schemas.openxmlformats.org/officeDocument/2006/relationships/oleObject" Target="../embeddings/oleObject16.bin"/><Relationship Id="rId9" Type="http://schemas.openxmlformats.org/officeDocument/2006/relationships/oleObject" Target="../embeddings/oleObject17.bin"/><Relationship Id="rId10" Type="http://schemas.openxmlformats.org/officeDocument/2006/relationships/oleObject" Target="../embeddings/oleObject18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24.bin"/><Relationship Id="rId5" Type="http://schemas.openxmlformats.org/officeDocument/2006/relationships/image" Target="../media/image9.emf"/><Relationship Id="rId6" Type="http://schemas.openxmlformats.org/officeDocument/2006/relationships/oleObject" Target="../embeddings/oleObject25.bin"/><Relationship Id="rId7" Type="http://schemas.openxmlformats.org/officeDocument/2006/relationships/image" Target="../media/image10.emf"/><Relationship Id="rId8" Type="http://schemas.openxmlformats.org/officeDocument/2006/relationships/oleObject" Target="../embeddings/oleObject26.bin"/><Relationship Id="rId9" Type="http://schemas.openxmlformats.org/officeDocument/2006/relationships/image" Target="../media/image11.emf"/><Relationship Id="rId10" Type="http://schemas.openxmlformats.org/officeDocument/2006/relationships/oleObject" Target="../embeddings/oleObject27.bin"/><Relationship Id="rId11" Type="http://schemas.openxmlformats.org/officeDocument/2006/relationships/image" Target="../media/image12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4" Type="http://schemas.openxmlformats.org/officeDocument/2006/relationships/image" Target="../media/image9.emf"/><Relationship Id="rId5" Type="http://schemas.openxmlformats.org/officeDocument/2006/relationships/oleObject" Target="../embeddings/oleObject29.bin"/><Relationship Id="rId6" Type="http://schemas.openxmlformats.org/officeDocument/2006/relationships/image" Target="../media/image13.emf"/><Relationship Id="rId7" Type="http://schemas.openxmlformats.org/officeDocument/2006/relationships/oleObject" Target="../embeddings/oleObject30.bin"/><Relationship Id="rId8" Type="http://schemas.openxmlformats.org/officeDocument/2006/relationships/image" Target="../media/image14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d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d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3L4S1IntGraph" TargetMode="External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6" Type="http://schemas.openxmlformats.org/officeDocument/2006/relationships/oleObject" Target="../embeddings/oleObject3.bin"/><Relationship Id="rId7" Type="http://schemas.openxmlformats.org/officeDocument/2006/relationships/oleObject" Target="../embeddings/oleObject4.bin"/><Relationship Id="rId8" Type="http://schemas.openxmlformats.org/officeDocument/2006/relationships/oleObject" Target="../embeddings/oleObject5.bin"/><Relationship Id="rId9" Type="http://schemas.openxmlformats.org/officeDocument/2006/relationships/oleObject" Target="../embeddings/oleObject6.bin"/><Relationship Id="rId10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4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49" y="595582"/>
            <a:ext cx="7847598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Introduction</a:t>
            </a:r>
            <a:endParaRPr lang="en-US" sz="2800" b="1" dirty="0">
              <a:ea typeface="+mn-ea"/>
            </a:endParaRPr>
          </a:p>
          <a:p>
            <a:r>
              <a:rPr lang="en-US" dirty="0"/>
              <a:t>In this lesson, different methods will be used to graph lines and analyze the features of the graph. In a </a:t>
            </a:r>
            <a:r>
              <a:rPr lang="en-US" b="1" dirty="0"/>
              <a:t>linear</a:t>
            </a:r>
            <a:r>
              <a:rPr lang="en-US" dirty="0"/>
              <a:t> </a:t>
            </a:r>
            <a:r>
              <a:rPr lang="en-US" b="1" dirty="0"/>
              <a:t>function</a:t>
            </a:r>
            <a:r>
              <a:rPr lang="en-US" dirty="0"/>
              <a:t>, the graph is a straight line with a constant slope. All linear functions have a </a:t>
            </a:r>
            <a:r>
              <a:rPr lang="en-US" i="1" dirty="0"/>
              <a:t>y</a:t>
            </a:r>
            <a:r>
              <a:rPr lang="en-US" dirty="0"/>
              <a:t>-intercept.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i="1" dirty="0" smtClean="0"/>
              <a:t>y</a:t>
            </a:r>
            <a:r>
              <a:rPr lang="en-US" b="1" dirty="0"/>
              <a:t>-intercept</a:t>
            </a:r>
            <a:r>
              <a:rPr lang="en-US" dirty="0"/>
              <a:t> is where the graph crosses the </a:t>
            </a:r>
            <a:r>
              <a:rPr lang="en-US" i="1" dirty="0"/>
              <a:t>y</a:t>
            </a:r>
            <a:r>
              <a:rPr lang="en-US" dirty="0"/>
              <a:t>-axis.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If </a:t>
            </a:r>
            <a:r>
              <a:rPr lang="en-US" dirty="0"/>
              <a:t>a linear equation has a slope other than 0, then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function also has an </a:t>
            </a:r>
            <a:r>
              <a:rPr lang="en-US" i="1" dirty="0"/>
              <a:t>x</a:t>
            </a:r>
            <a:r>
              <a:rPr lang="en-US" dirty="0"/>
              <a:t>-intercept. The </a:t>
            </a:r>
            <a:r>
              <a:rPr lang="en-US" i="1" dirty="0"/>
              <a:t>x</a:t>
            </a:r>
            <a:r>
              <a:rPr lang="en-US" dirty="0"/>
              <a:t>-intercept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is </a:t>
            </a:r>
            <a:r>
              <a:rPr lang="en-US" dirty="0"/>
              <a:t>where the function crosses the </a:t>
            </a:r>
            <a:r>
              <a:rPr lang="en-US" i="1" dirty="0"/>
              <a:t>x</a:t>
            </a:r>
            <a:r>
              <a:rPr lang="en-US" dirty="0"/>
              <a:t>-axis.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0A64BF-F1FF-FE46-8566-4B9C9A787A7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31577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solidFill>
                  <a:srgbClr val="660066"/>
                </a:solidFill>
              </a:rPr>
              <a:t>Identify the slope and </a:t>
            </a:r>
            <a:r>
              <a:rPr lang="en-US" sz="2800" b="1" i="1" dirty="0">
                <a:solidFill>
                  <a:srgbClr val="660066"/>
                </a:solidFill>
              </a:rPr>
              <a:t>y</a:t>
            </a:r>
            <a:r>
              <a:rPr lang="en-US" sz="2800" b="1" dirty="0">
                <a:solidFill>
                  <a:srgbClr val="660066"/>
                </a:solidFill>
              </a:rPr>
              <a:t>-intercept. </a:t>
            </a:r>
          </a:p>
          <a:p>
            <a:pPr lvl="1" algn="l">
              <a:lnSpc>
                <a:spcPct val="150000"/>
              </a:lnSpc>
              <a:spcAft>
                <a:spcPts val="1200"/>
              </a:spcAft>
            </a:pPr>
            <a:r>
              <a:rPr lang="en-US" dirty="0">
                <a:solidFill>
                  <a:srgbClr val="000000"/>
                </a:solidFill>
              </a:rPr>
              <a:t>The </a:t>
            </a:r>
            <a:r>
              <a:rPr lang="en-US" dirty="0" smtClean="0">
                <a:solidFill>
                  <a:srgbClr val="000000"/>
                </a:solidFill>
              </a:rPr>
              <a:t>function                         </a:t>
            </a:r>
            <a:r>
              <a:rPr lang="en-US" dirty="0">
                <a:solidFill>
                  <a:srgbClr val="000000"/>
                </a:solidFill>
              </a:rPr>
              <a:t>is written in </a:t>
            </a:r>
            <a:r>
              <a:rPr lang="en-US" i="1" dirty="0">
                <a:solidFill>
                  <a:srgbClr val="000000"/>
                </a:solidFill>
              </a:rPr>
              <a:t>f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) = </a:t>
            </a:r>
            <a:r>
              <a:rPr lang="en-US" i="1" dirty="0">
                <a:solidFill>
                  <a:srgbClr val="000000"/>
                </a:solidFill>
              </a:rPr>
              <a:t>mx</a:t>
            </a:r>
            <a:r>
              <a:rPr lang="en-US" dirty="0">
                <a:solidFill>
                  <a:srgbClr val="000000"/>
                </a:solidFill>
              </a:rPr>
              <a:t> + </a:t>
            </a:r>
            <a:r>
              <a:rPr lang="en-US" i="1" dirty="0">
                <a:solidFill>
                  <a:srgbClr val="000000"/>
                </a:solidFill>
              </a:rPr>
              <a:t>b</a:t>
            </a:r>
            <a:r>
              <a:rPr lang="en-US" dirty="0">
                <a:solidFill>
                  <a:srgbClr val="000000"/>
                </a:solidFill>
              </a:rPr>
              <a:t> form, where </a:t>
            </a:r>
            <a:r>
              <a:rPr lang="en-US" i="1" dirty="0">
                <a:solidFill>
                  <a:srgbClr val="000000"/>
                </a:solidFill>
              </a:rPr>
              <a:t>m</a:t>
            </a:r>
            <a:r>
              <a:rPr lang="en-US" dirty="0">
                <a:solidFill>
                  <a:srgbClr val="000000"/>
                </a:solidFill>
              </a:rPr>
              <a:t> is the slope and </a:t>
            </a:r>
            <a:r>
              <a:rPr lang="en-US" i="1" dirty="0">
                <a:solidFill>
                  <a:srgbClr val="000000"/>
                </a:solidFill>
              </a:rPr>
              <a:t>b</a:t>
            </a:r>
            <a:r>
              <a:rPr lang="en-US" dirty="0">
                <a:solidFill>
                  <a:srgbClr val="000000"/>
                </a:solidFill>
              </a:rPr>
              <a:t> is the 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-intercept. </a:t>
            </a:r>
          </a:p>
          <a:p>
            <a:pPr lvl="1" algn="l">
              <a:spcAft>
                <a:spcPts val="1200"/>
              </a:spcAft>
            </a:pPr>
            <a:r>
              <a:rPr lang="en-US" dirty="0">
                <a:solidFill>
                  <a:srgbClr val="000000"/>
                </a:solidFill>
              </a:rPr>
              <a:t>The slope of the function </a:t>
            </a:r>
            <a:r>
              <a:rPr lang="en-US" dirty="0" smtClean="0">
                <a:solidFill>
                  <a:srgbClr val="000000"/>
                </a:solidFill>
              </a:rPr>
              <a:t>is       </a:t>
            </a:r>
            <a:r>
              <a:rPr lang="en-US" dirty="0">
                <a:solidFill>
                  <a:srgbClr val="000000"/>
                </a:solidFill>
              </a:rPr>
              <a:t>. </a:t>
            </a:r>
          </a:p>
          <a:p>
            <a:pPr lvl="1" algn="l"/>
            <a:r>
              <a:rPr lang="en-US" dirty="0">
                <a:solidFill>
                  <a:srgbClr val="000000"/>
                </a:solidFill>
              </a:rPr>
              <a:t>The 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-intercept is 2.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963989"/>
              </p:ext>
            </p:extLst>
          </p:nvPr>
        </p:nvGraphicFramePr>
        <p:xfrm>
          <a:off x="2981157" y="1609219"/>
          <a:ext cx="18415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82" name="Equation" r:id="rId3" imgW="1841500" imgH="800100" progId="Equation.DSMT4">
                  <p:embed/>
                </p:oleObj>
              </mc:Choice>
              <mc:Fallback>
                <p:oleObj name="Equation" r:id="rId3" imgW="18415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81157" y="1609219"/>
                        <a:ext cx="18415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522337"/>
              </p:ext>
            </p:extLst>
          </p:nvPr>
        </p:nvGraphicFramePr>
        <p:xfrm>
          <a:off x="4935622" y="2732171"/>
          <a:ext cx="4191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83" name="Equation" r:id="rId5" imgW="419100" imgH="800100" progId="Equation.DSMT4">
                  <p:embed/>
                </p:oleObj>
              </mc:Choice>
              <mc:Fallback>
                <p:oleObj name="Equation" r:id="rId5" imgW="4191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35622" y="2732171"/>
                        <a:ext cx="4191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sz="2800" b="1" dirty="0">
                <a:solidFill>
                  <a:srgbClr val="660066"/>
                </a:solidFill>
              </a:rPr>
              <a:t>Graph the function on a coordinate plane.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Use the </a:t>
            </a:r>
            <a:r>
              <a:rPr lang="en-US" i="1" dirty="0">
                <a:solidFill>
                  <a:schemeClr val="tx1"/>
                </a:solidFill>
              </a:rPr>
              <a:t>y</a:t>
            </a:r>
            <a:r>
              <a:rPr lang="en-US" dirty="0">
                <a:solidFill>
                  <a:schemeClr val="tx1"/>
                </a:solidFill>
              </a:rPr>
              <a:t>-intercept,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>
                <a:solidFill>
                  <a:schemeClr val="tx1"/>
                </a:solidFill>
              </a:rPr>
              <a:t>0, 2), and slope to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graph </a:t>
            </a:r>
            <a:r>
              <a:rPr lang="en-US" dirty="0">
                <a:solidFill>
                  <a:schemeClr val="tx1"/>
                </a:solidFill>
              </a:rPr>
              <a:t>the function.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Be </a:t>
            </a:r>
            <a:r>
              <a:rPr lang="en-US" dirty="0">
                <a:solidFill>
                  <a:schemeClr val="tx1"/>
                </a:solidFill>
              </a:rPr>
              <a:t>sure to extend the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line </a:t>
            </a:r>
            <a:r>
              <a:rPr lang="en-US" dirty="0">
                <a:solidFill>
                  <a:schemeClr val="tx1"/>
                </a:solidFill>
              </a:rPr>
              <a:t>to cross both the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- and </a:t>
            </a:r>
            <a:r>
              <a:rPr lang="en-US" i="1" dirty="0">
                <a:solidFill>
                  <a:schemeClr val="tx1"/>
                </a:solidFill>
              </a:rPr>
              <a:t>y</a:t>
            </a:r>
            <a:r>
              <a:rPr lang="en-US" dirty="0">
                <a:solidFill>
                  <a:schemeClr val="tx1"/>
                </a:solidFill>
              </a:rPr>
              <a:t>-axes.</a:t>
            </a:r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 dirty="0"/>
          </a:p>
        </p:txBody>
      </p:sp>
      <p:pic>
        <p:nvPicPr>
          <p:cNvPr id="5" name="Picture 4" descr="Image68489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5" t="3898" r="3877" b="3509"/>
          <a:stretch/>
        </p:blipFill>
        <p:spPr>
          <a:xfrm>
            <a:off x="4278990" y="1676400"/>
            <a:ext cx="4179289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99485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 startAt="3"/>
            </a:pPr>
            <a:r>
              <a:rPr lang="en-US" sz="2800" b="1" dirty="0">
                <a:solidFill>
                  <a:srgbClr val="660066"/>
                </a:solidFill>
              </a:rPr>
              <a:t>Identify the 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-intercept.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-intercept is where the line crosses the 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-axis. </a:t>
            </a:r>
          </a:p>
          <a:p>
            <a:pPr lvl="1" algn="l"/>
            <a:r>
              <a:rPr lang="en-US" dirty="0">
                <a:solidFill>
                  <a:srgbClr val="000000"/>
                </a:solidFill>
              </a:rPr>
              <a:t>The 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-intercept is (10, 0).</a:t>
            </a:r>
            <a:endParaRPr lang="en-US" sz="66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ea typeface="MS PGothic" charset="0"/>
                <a:cs typeface="MS PGothic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72008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 dirty="0"/>
          </a:p>
        </p:txBody>
      </p:sp>
      <p:sp>
        <p:nvSpPr>
          <p:cNvPr id="5" name="Subtitle 1"/>
          <p:cNvSpPr txBox="1">
            <a:spLocks/>
          </p:cNvSpPr>
          <p:nvPr/>
        </p:nvSpPr>
        <p:spPr bwMode="auto">
          <a:xfrm>
            <a:off x="641350" y="629790"/>
            <a:ext cx="7854950" cy="5009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 smtClean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 smtClean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6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1"/>
          <p:cNvSpPr txBox="1">
            <a:spLocks/>
          </p:cNvSpPr>
          <p:nvPr/>
        </p:nvSpPr>
        <p:spPr>
          <a:xfrm>
            <a:off x="8297863" y="5497513"/>
            <a:ext cx="728662" cy="2825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defTabSz="457200" rtl="0" fontAlgn="auto">
              <a:spcBef>
                <a:spcPts val="0"/>
              </a:spcBef>
              <a:spcAft>
                <a:spcPts val="0"/>
              </a:spcAft>
              <a:defRPr sz="1800" b="1" i="0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1003524" y="6221014"/>
            <a:ext cx="5530850" cy="26496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49504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5138738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</a:t>
            </a:r>
            <a:endParaRPr lang="en-US" sz="1100" b="1" dirty="0">
              <a:solidFill>
                <a:srgbClr val="558ED5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/>
              <a:t>Given the </a:t>
            </a:r>
            <a:r>
              <a:rPr lang="en-US" dirty="0" smtClean="0"/>
              <a:t>function                        </a:t>
            </a:r>
            <a:r>
              <a:rPr lang="en-US" dirty="0"/>
              <a:t>, solve for the </a:t>
            </a:r>
            <a:r>
              <a:rPr lang="en-US" i="1" dirty="0"/>
              <a:t>x</a:t>
            </a:r>
            <a:r>
              <a:rPr lang="en-US" dirty="0"/>
              <a:t>-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y</a:t>
            </a:r>
            <a:r>
              <a:rPr lang="en-US" dirty="0"/>
              <a:t>-intercepts. Use the intercepts to graph </a:t>
            </a:r>
            <a:r>
              <a:rPr lang="en-US" dirty="0" smtClean="0"/>
              <a:t>the </a:t>
            </a:r>
            <a:r>
              <a:rPr lang="en-US" dirty="0"/>
              <a:t>function.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2B3BEF-4DF1-7647-BAC3-0F660BB2E16C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4353521"/>
              </p:ext>
            </p:extLst>
          </p:nvPr>
        </p:nvGraphicFramePr>
        <p:xfrm>
          <a:off x="6413500" y="35687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56" name="Equation" r:id="rId3" imgW="190500" imgH="330200" progId="Equation.DSMT4">
                  <p:embed/>
                </p:oleObj>
              </mc:Choice>
              <mc:Fallback>
                <p:oleObj name="Equation" r:id="rId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3500" y="35687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823579"/>
              </p:ext>
            </p:extLst>
          </p:nvPr>
        </p:nvGraphicFramePr>
        <p:xfrm>
          <a:off x="6413500" y="35687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57" name="Equation" r:id="rId5" imgW="190500" imgH="330200" progId="Equation.DSMT4">
                  <p:embed/>
                </p:oleObj>
              </mc:Choice>
              <mc:Fallback>
                <p:oleObj name="Equation" r:id="rId5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3500" y="35687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1944287"/>
              </p:ext>
            </p:extLst>
          </p:nvPr>
        </p:nvGraphicFramePr>
        <p:xfrm>
          <a:off x="6413500" y="35687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58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3500" y="35687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2515127"/>
              </p:ext>
            </p:extLst>
          </p:nvPr>
        </p:nvGraphicFramePr>
        <p:xfrm>
          <a:off x="6413500" y="35687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59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3500" y="35687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9983699"/>
              </p:ext>
            </p:extLst>
          </p:nvPr>
        </p:nvGraphicFramePr>
        <p:xfrm>
          <a:off x="6413500" y="35687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60" name="Equation" r:id="rId8" imgW="190500" imgH="330200" progId="Equation.DSMT4">
                  <p:embed/>
                </p:oleObj>
              </mc:Choice>
              <mc:Fallback>
                <p:oleObj name="Equation" r:id="rId8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3500" y="35687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399799"/>
              </p:ext>
            </p:extLst>
          </p:nvPr>
        </p:nvGraphicFramePr>
        <p:xfrm>
          <a:off x="6413500" y="35687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61" name="Equation" r:id="rId9" imgW="190500" imgH="330200" progId="Equation.DSMT4">
                  <p:embed/>
                </p:oleObj>
              </mc:Choice>
              <mc:Fallback>
                <p:oleObj name="Equation" r:id="rId9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3500" y="35687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8334171"/>
              </p:ext>
            </p:extLst>
          </p:nvPr>
        </p:nvGraphicFramePr>
        <p:xfrm>
          <a:off x="6413500" y="35687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62" name="Equation" r:id="rId10" imgW="190500" imgH="330200" progId="Equation.DSMT4">
                  <p:embed/>
                </p:oleObj>
              </mc:Choice>
              <mc:Fallback>
                <p:oleObj name="Equation" r:id="rId10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3500" y="35687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5587291"/>
              </p:ext>
            </p:extLst>
          </p:nvPr>
        </p:nvGraphicFramePr>
        <p:xfrm>
          <a:off x="6413500" y="35687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63" name="Equation" r:id="rId11" imgW="190500" imgH="330200" progId="Equation.DSMT4">
                  <p:embed/>
                </p:oleObj>
              </mc:Choice>
              <mc:Fallback>
                <p:oleObj name="Equation" r:id="rId11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3500" y="35687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1693582"/>
              </p:ext>
            </p:extLst>
          </p:nvPr>
        </p:nvGraphicFramePr>
        <p:xfrm>
          <a:off x="6413500" y="35687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64" name="Equation" r:id="rId12" imgW="190500" imgH="330200" progId="Equation.DSMT4">
                  <p:embed/>
                </p:oleObj>
              </mc:Choice>
              <mc:Fallback>
                <p:oleObj name="Equation" r:id="rId12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3500" y="35687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2149752"/>
              </p:ext>
            </p:extLst>
          </p:nvPr>
        </p:nvGraphicFramePr>
        <p:xfrm>
          <a:off x="6413500" y="35687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65" name="Equation" r:id="rId13" imgW="190500" imgH="330200" progId="Equation.DSMT4">
                  <p:embed/>
                </p:oleObj>
              </mc:Choice>
              <mc:Fallback>
                <p:oleObj name="Equation" r:id="rId1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3500" y="35687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3012490"/>
              </p:ext>
            </p:extLst>
          </p:nvPr>
        </p:nvGraphicFramePr>
        <p:xfrm>
          <a:off x="6413500" y="35687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66" name="Equation" r:id="rId14" imgW="190500" imgH="330200" progId="Equation.DSMT4">
                  <p:embed/>
                </p:oleObj>
              </mc:Choice>
              <mc:Fallback>
                <p:oleObj name="Equation" r:id="rId14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3500" y="35687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2600578"/>
              </p:ext>
            </p:extLst>
          </p:nvPr>
        </p:nvGraphicFramePr>
        <p:xfrm>
          <a:off x="3364158" y="1611892"/>
          <a:ext cx="18542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67" name="Equation" r:id="rId15" imgW="1854200" imgH="800100" progId="Equation.DSMT4">
                  <p:embed/>
                </p:oleObj>
              </mc:Choice>
              <mc:Fallback>
                <p:oleObj name="Equation" r:id="rId15" imgW="18542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364158" y="1611892"/>
                        <a:ext cx="18542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solidFill>
                  <a:srgbClr val="660066"/>
                </a:solidFill>
              </a:rPr>
              <a:t>Find the 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-intercept.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Substitute 0 for </a:t>
            </a:r>
            <a:r>
              <a:rPr lang="en-US" i="1" dirty="0">
                <a:solidFill>
                  <a:schemeClr val="tx1"/>
                </a:solidFill>
              </a:rPr>
              <a:t>f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) in the equation and solve for 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1" algn="l">
              <a:lnSpc>
                <a:spcPct val="50000"/>
              </a:lnSpc>
            </a:pPr>
            <a:endParaRPr lang="en-US" dirty="0">
              <a:solidFill>
                <a:schemeClr val="tx1"/>
              </a:solidFill>
            </a:endParaRP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							Original function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							Substitute 0 for </a:t>
            </a:r>
            <a:r>
              <a:rPr lang="en-US" i="1" dirty="0" smtClean="0">
                <a:solidFill>
                  <a:schemeClr val="tx1"/>
                </a:solidFill>
              </a:rPr>
              <a:t>f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).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							Subtract 4 from both sides.</a:t>
            </a:r>
          </a:p>
          <a:p>
            <a:pPr lvl="1" algn="l">
              <a:lnSpc>
                <a:spcPct val="50000"/>
              </a:lnSpc>
            </a:pPr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	    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= 3					Divide both sides </a:t>
            </a:r>
            <a:r>
              <a:rPr lang="en-US" dirty="0">
                <a:solidFill>
                  <a:schemeClr val="tx1"/>
                </a:solidFill>
              </a:rPr>
              <a:t>b</a:t>
            </a:r>
            <a:r>
              <a:rPr lang="en-US" dirty="0" smtClean="0">
                <a:solidFill>
                  <a:schemeClr val="tx1"/>
                </a:solidFill>
              </a:rPr>
              <a:t>y      .</a:t>
            </a:r>
          </a:p>
          <a:p>
            <a:pPr lvl="1" algn="l">
              <a:lnSpc>
                <a:spcPct val="150000"/>
              </a:lnSpc>
              <a:spcBef>
                <a:spcPts val="200"/>
              </a:spcBef>
            </a:pPr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-intercept is (3, 0).</a:t>
            </a:r>
          </a:p>
          <a:p>
            <a:pPr lvl="1" algn="l"/>
            <a:endParaRPr lang="en-US" dirty="0" smtClean="0">
              <a:solidFill>
                <a:schemeClr val="tx1"/>
              </a:solidFill>
            </a:endParaRPr>
          </a:p>
          <a:p>
            <a:pPr lvl="1"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869DFF-1916-A94A-9BAF-6747184CDDD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2208013"/>
              </p:ext>
            </p:extLst>
          </p:nvPr>
        </p:nvGraphicFramePr>
        <p:xfrm>
          <a:off x="1509958" y="2146631"/>
          <a:ext cx="18542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40" name="Equation" r:id="rId4" imgW="1854200" imgH="800100" progId="Equation.DSMT4">
                  <p:embed/>
                </p:oleObj>
              </mc:Choice>
              <mc:Fallback>
                <p:oleObj name="Equation" r:id="rId4" imgW="18542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09958" y="2146631"/>
                        <a:ext cx="18542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3486259"/>
              </p:ext>
            </p:extLst>
          </p:nvPr>
        </p:nvGraphicFramePr>
        <p:xfrm>
          <a:off x="1509958" y="3028950"/>
          <a:ext cx="15240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41" name="Equation" r:id="rId6" imgW="1524000" imgH="800100" progId="Equation.DSMT4">
                  <p:embed/>
                </p:oleObj>
              </mc:Choice>
              <mc:Fallback>
                <p:oleObj name="Equation" r:id="rId6" imgW="15240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09958" y="3028950"/>
                        <a:ext cx="15240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3691321"/>
              </p:ext>
            </p:extLst>
          </p:nvPr>
        </p:nvGraphicFramePr>
        <p:xfrm>
          <a:off x="1509958" y="3911600"/>
          <a:ext cx="12573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42" name="Equation" r:id="rId8" imgW="1257300" imgH="800100" progId="Equation.DSMT4">
                  <p:embed/>
                </p:oleObj>
              </mc:Choice>
              <mc:Fallback>
                <p:oleObj name="Equation" r:id="rId8" imgW="12573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09958" y="3911600"/>
                        <a:ext cx="12573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9129115"/>
              </p:ext>
            </p:extLst>
          </p:nvPr>
        </p:nvGraphicFramePr>
        <p:xfrm>
          <a:off x="7174080" y="4635506"/>
          <a:ext cx="4318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43" name="Equation" r:id="rId10" imgW="431800" imgH="800100" progId="Equation.DSMT4">
                  <p:embed/>
                </p:oleObj>
              </mc:Choice>
              <mc:Fallback>
                <p:oleObj name="Equation" r:id="rId10" imgW="4318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174080" y="4635506"/>
                        <a:ext cx="4318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 startAt="2"/>
            </a:pPr>
            <a:r>
              <a:rPr lang="en-US" sz="2800" b="1" dirty="0">
                <a:solidFill>
                  <a:srgbClr val="660066"/>
                </a:solidFill>
              </a:rPr>
              <a:t>Find the </a:t>
            </a:r>
            <a:r>
              <a:rPr lang="en-US" sz="2800" b="1" i="1" dirty="0" smtClean="0">
                <a:solidFill>
                  <a:srgbClr val="660066"/>
                </a:solidFill>
              </a:rPr>
              <a:t>y</a:t>
            </a:r>
            <a:r>
              <a:rPr lang="en-US" sz="2800" b="1" dirty="0" smtClean="0">
                <a:solidFill>
                  <a:srgbClr val="660066"/>
                </a:solidFill>
              </a:rPr>
              <a:t>-</a:t>
            </a:r>
            <a:r>
              <a:rPr lang="en-US" sz="2800" b="1" dirty="0">
                <a:solidFill>
                  <a:srgbClr val="660066"/>
                </a:solidFill>
              </a:rPr>
              <a:t>intercept.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Substitute 0 for 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in the equation and solve for </a:t>
            </a:r>
            <a:r>
              <a:rPr lang="en-US" i="1" dirty="0" smtClean="0">
                <a:solidFill>
                  <a:schemeClr val="tx1"/>
                </a:solidFill>
              </a:rPr>
              <a:t>f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).</a:t>
            </a:r>
            <a:endParaRPr lang="en-US" dirty="0">
              <a:solidFill>
                <a:schemeClr val="tx1"/>
              </a:solidFill>
            </a:endParaRPr>
          </a:p>
          <a:p>
            <a:pPr lvl="1" algn="l">
              <a:lnSpc>
                <a:spcPct val="50000"/>
              </a:lnSpc>
            </a:pPr>
            <a:endParaRPr lang="en-US" dirty="0">
              <a:solidFill>
                <a:schemeClr val="tx1"/>
              </a:solidFill>
            </a:endParaRP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							Original function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							Substitute 0 for </a:t>
            </a:r>
            <a:r>
              <a:rPr lang="en-US" i="1" dirty="0" smtClean="0">
                <a:solidFill>
                  <a:schemeClr val="tx1"/>
                </a:solidFill>
              </a:rPr>
              <a:t>x.</a:t>
            </a:r>
            <a:endParaRPr lang="en-US" dirty="0">
              <a:solidFill>
                <a:schemeClr val="tx1"/>
              </a:solidFill>
            </a:endParaRP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							</a:t>
            </a:r>
            <a:r>
              <a:rPr lang="en-US" dirty="0" smtClean="0">
                <a:solidFill>
                  <a:schemeClr val="tx1"/>
                </a:solidFill>
              </a:rPr>
              <a:t>Simplify as needed.</a:t>
            </a:r>
            <a:endParaRPr lang="en-US" dirty="0">
              <a:solidFill>
                <a:schemeClr val="tx1"/>
              </a:solidFill>
            </a:endParaRPr>
          </a:p>
          <a:p>
            <a:pPr lvl="1" algn="l">
              <a:lnSpc>
                <a:spcPct val="50000"/>
              </a:lnSpc>
            </a:pP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   </a:t>
            </a:r>
            <a:r>
              <a:rPr lang="en-US" i="1" dirty="0" smtClean="0">
                <a:solidFill>
                  <a:schemeClr val="tx1"/>
                </a:solidFill>
              </a:rPr>
              <a:t>f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  <a:r>
              <a:rPr lang="en-US" dirty="0">
                <a:solidFill>
                  <a:schemeClr val="tx1"/>
                </a:solidFill>
              </a:rPr>
              <a:t>= </a:t>
            </a:r>
            <a:r>
              <a:rPr lang="en-US" dirty="0"/>
              <a:t>4</a:t>
            </a:r>
            <a:r>
              <a:rPr lang="en-US" dirty="0">
                <a:solidFill>
                  <a:schemeClr val="tx1"/>
                </a:solidFill>
              </a:rPr>
              <a:t>				</a:t>
            </a:r>
          </a:p>
          <a:p>
            <a:pPr lvl="1" algn="l">
              <a:lnSpc>
                <a:spcPct val="150000"/>
              </a:lnSpc>
              <a:spcBef>
                <a:spcPts val="200"/>
              </a:spcBef>
            </a:pPr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i="1" dirty="0" smtClean="0">
                <a:solidFill>
                  <a:schemeClr val="tx1"/>
                </a:solidFill>
              </a:rPr>
              <a:t>y</a:t>
            </a:r>
            <a:r>
              <a:rPr lang="en-US" dirty="0" smtClean="0">
                <a:solidFill>
                  <a:schemeClr val="tx1"/>
                </a:solidFill>
              </a:rPr>
              <a:t>-</a:t>
            </a:r>
            <a:r>
              <a:rPr lang="en-US" dirty="0">
                <a:solidFill>
                  <a:schemeClr val="tx1"/>
                </a:solidFill>
              </a:rPr>
              <a:t>intercept is </a:t>
            </a:r>
            <a:r>
              <a:rPr lang="en-US" dirty="0" smtClean="0">
                <a:solidFill>
                  <a:schemeClr val="tx1"/>
                </a:solidFill>
              </a:rPr>
              <a:t>(0, 4)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7136156"/>
              </p:ext>
            </p:extLst>
          </p:nvPr>
        </p:nvGraphicFramePr>
        <p:xfrm>
          <a:off x="1509958" y="2146631"/>
          <a:ext cx="18542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59" name="Equation" r:id="rId3" imgW="1854200" imgH="800100" progId="Equation.DSMT4">
                  <p:embed/>
                </p:oleObj>
              </mc:Choice>
              <mc:Fallback>
                <p:oleObj name="Equation" r:id="rId3" imgW="18542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09958" y="2146631"/>
                        <a:ext cx="18542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350661"/>
              </p:ext>
            </p:extLst>
          </p:nvPr>
        </p:nvGraphicFramePr>
        <p:xfrm>
          <a:off x="1420813" y="3028950"/>
          <a:ext cx="20320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60" name="Equation" r:id="rId5" imgW="2032000" imgH="800100" progId="Equation.DSMT4">
                  <p:embed/>
                </p:oleObj>
              </mc:Choice>
              <mc:Fallback>
                <p:oleObj name="Equation" r:id="rId5" imgW="20320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20813" y="3028950"/>
                        <a:ext cx="20320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5680793"/>
              </p:ext>
            </p:extLst>
          </p:nvPr>
        </p:nvGraphicFramePr>
        <p:xfrm>
          <a:off x="1420813" y="4140200"/>
          <a:ext cx="14224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61" name="Equation" r:id="rId7" imgW="1422400" imgH="342900" progId="Equation.DSMT4">
                  <p:embed/>
                </p:oleObj>
              </mc:Choice>
              <mc:Fallback>
                <p:oleObj name="Equation" r:id="rId7" imgW="1422400" imgH="342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420813" y="4140200"/>
                        <a:ext cx="1422400" cy="34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039939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 startAt="3"/>
            </a:pPr>
            <a:r>
              <a:rPr lang="en-US" sz="2800" b="1" dirty="0">
                <a:solidFill>
                  <a:srgbClr val="660066"/>
                </a:solidFill>
              </a:rPr>
              <a:t>Graph the function.</a:t>
            </a:r>
          </a:p>
          <a:p>
            <a:pPr lvl="1" algn="l"/>
            <a:r>
              <a:rPr lang="en-US" dirty="0">
                <a:solidFill>
                  <a:srgbClr val="000000"/>
                </a:solidFill>
              </a:rPr>
              <a:t>Plot the 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- and 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-intercepts.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 dirty="0"/>
          </a:p>
        </p:txBody>
      </p:sp>
      <p:pic>
        <p:nvPicPr>
          <p:cNvPr id="5" name="Picture 4" descr="Image68497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5" t="3898" r="3692" b="3509"/>
          <a:stretch/>
        </p:blipFill>
        <p:spPr>
          <a:xfrm>
            <a:off x="2637083" y="2133600"/>
            <a:ext cx="3866653" cy="3658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35358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lvl="1" algn="l">
              <a:spcAft>
                <a:spcPts val="1200"/>
              </a:spcAft>
            </a:pPr>
            <a:r>
              <a:rPr lang="en-US" dirty="0" smtClean="0">
                <a:solidFill>
                  <a:schemeClr val="tx1"/>
                </a:solidFill>
              </a:rPr>
              <a:t>Draw a line connecting the two points.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 dirty="0"/>
          </a:p>
        </p:txBody>
      </p:sp>
      <p:pic>
        <p:nvPicPr>
          <p:cNvPr id="7" name="Picture 6" descr="Image68504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1" t="3898" r="3692" b="3509"/>
          <a:stretch/>
        </p:blipFill>
        <p:spPr>
          <a:xfrm>
            <a:off x="2620581" y="1786817"/>
            <a:ext cx="3886964" cy="3670592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ea typeface="MS PGothic" charset="0"/>
                <a:cs typeface="MS PGothic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88796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>
          <a:xfrm>
            <a:off x="1015283" y="6246670"/>
            <a:ext cx="5567837" cy="264965"/>
          </a:xfrm>
        </p:spPr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 dirty="0"/>
          </a:p>
        </p:txBody>
      </p:sp>
      <p:sp>
        <p:nvSpPr>
          <p:cNvPr id="6" name="Subtitle 1"/>
          <p:cNvSpPr txBox="1">
            <a:spLocks/>
          </p:cNvSpPr>
          <p:nvPr/>
        </p:nvSpPr>
        <p:spPr bwMode="auto">
          <a:xfrm>
            <a:off x="641350" y="629790"/>
            <a:ext cx="7854950" cy="5009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ea typeface="MS PGothic" charset="0"/>
                <a:cs typeface="MS PGothic" charset="0"/>
              </a:rPr>
              <a:t>Guided Practice: </a:t>
            </a:r>
            <a:r>
              <a:rPr lang="en-US" sz="2800" b="1" smtClean="0">
                <a:solidFill>
                  <a:srgbClr val="000090"/>
                </a:solidFill>
                <a:ea typeface="MS PGothic" charset="0"/>
                <a:cs typeface="MS PGothic" charset="0"/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 smtClean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 smtClean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7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877002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595582"/>
            <a:ext cx="7854950" cy="49974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</a:t>
            </a:r>
            <a:endParaRPr lang="en-US" sz="2000" b="1" dirty="0" smtClean="0">
              <a:ea typeface="+mn-ea"/>
            </a:endParaRP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To find the </a:t>
            </a:r>
            <a:r>
              <a:rPr lang="en-US" i="1" dirty="0"/>
              <a:t>y</a:t>
            </a:r>
            <a:r>
              <a:rPr lang="en-US" dirty="0"/>
              <a:t>-intercept in function notation, evaluate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f</a:t>
            </a:r>
            <a:r>
              <a:rPr lang="en-US" dirty="0"/>
              <a:t>(0)</a:t>
            </a:r>
            <a:r>
              <a:rPr lang="en-US" dirty="0" smtClean="0"/>
              <a:t>.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endParaRPr lang="en-US" dirty="0"/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The </a:t>
            </a:r>
            <a:r>
              <a:rPr lang="en-US" i="1" dirty="0"/>
              <a:t>y</a:t>
            </a:r>
            <a:r>
              <a:rPr lang="en-US" dirty="0"/>
              <a:t>-intercept has the coordinates (0, </a:t>
            </a:r>
            <a:r>
              <a:rPr lang="en-US" i="1" dirty="0"/>
              <a:t>f</a:t>
            </a:r>
            <a:r>
              <a:rPr lang="en-US" dirty="0"/>
              <a:t>(0))</a:t>
            </a:r>
            <a:r>
              <a:rPr lang="en-US" dirty="0" smtClean="0"/>
              <a:t>.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endParaRPr lang="en-US" dirty="0"/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To </a:t>
            </a:r>
            <a:r>
              <a:rPr lang="en-US" dirty="0"/>
              <a:t>locate the </a:t>
            </a:r>
            <a:r>
              <a:rPr lang="en-US" i="1" dirty="0"/>
              <a:t>y</a:t>
            </a:r>
            <a:r>
              <a:rPr lang="en-US" dirty="0"/>
              <a:t>-intercept of a graphed function, determine the coordinates of the function where the line crosses the </a:t>
            </a:r>
            <a:r>
              <a:rPr lang="en-US" i="1" dirty="0"/>
              <a:t>y</a:t>
            </a:r>
            <a:r>
              <a:rPr lang="en-US" dirty="0"/>
              <a:t>-axis. 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270E78-E23D-7748-ACDE-2A48DE59FD1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523680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63" name="Equation" r:id="rId3" imgW="190500" imgH="330200" progId="Equation.DSMT4">
                  <p:embed/>
                </p:oleObj>
              </mc:Choice>
              <mc:Fallback>
                <p:oleObj name="Equation" r:id="rId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154718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64" name="Equation" r:id="rId5" imgW="190500" imgH="330200" progId="Equation.DSMT4">
                  <p:embed/>
                </p:oleObj>
              </mc:Choice>
              <mc:Fallback>
                <p:oleObj name="Equation" r:id="rId5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14995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65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2864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66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3210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67" name="Equation" r:id="rId8" imgW="190500" imgH="330200" progId="Equation.DSMT4">
                  <p:embed/>
                </p:oleObj>
              </mc:Choice>
              <mc:Fallback>
                <p:oleObj name="Equation" r:id="rId8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57296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68" name="Equation" r:id="rId9" imgW="190500" imgH="330200" progId="Equation.DSMT4">
                  <p:embed/>
                </p:oleObj>
              </mc:Choice>
              <mc:Fallback>
                <p:oleObj name="Equation" r:id="rId9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34681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69" name="Equation" r:id="rId10" imgW="190500" imgH="330200" progId="Equation.DSMT4">
                  <p:embed/>
                </p:oleObj>
              </mc:Choice>
              <mc:Fallback>
                <p:oleObj name="Equation" r:id="rId10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595582"/>
            <a:ext cx="7969626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>
                <a:ea typeface="+mn-ea"/>
              </a:rPr>
              <a:t>Key </a:t>
            </a:r>
            <a:r>
              <a:rPr lang="en-US" sz="2800" b="1" dirty="0" smtClean="0">
                <a:ea typeface="+mn-ea"/>
              </a:rPr>
              <a:t>Concepts, </a:t>
            </a:r>
            <a:r>
              <a:rPr lang="en-US" sz="2800" b="1" i="1" dirty="0" smtClean="0">
                <a:ea typeface="+mn-ea"/>
              </a:rPr>
              <a:t>continued</a:t>
            </a:r>
          </a:p>
          <a:p>
            <a:pPr marL="342900" indent="-342900">
              <a:lnSpc>
                <a:spcPct val="110000"/>
              </a:lnSpc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To </a:t>
            </a:r>
            <a:r>
              <a:rPr lang="en-US" dirty="0"/>
              <a:t>find the </a:t>
            </a:r>
            <a:r>
              <a:rPr lang="en-US" i="1" dirty="0"/>
              <a:t>x</a:t>
            </a:r>
            <a:r>
              <a:rPr lang="en-US" dirty="0"/>
              <a:t>-intercept in function notation, set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0 and solve for </a:t>
            </a:r>
            <a:r>
              <a:rPr lang="en-US" i="1" dirty="0" smtClean="0"/>
              <a:t>x</a:t>
            </a:r>
            <a:r>
              <a:rPr lang="en-US" dirty="0" smtClean="0"/>
              <a:t>.</a:t>
            </a:r>
          </a:p>
          <a:p>
            <a:pPr marL="342900" indent="-342900">
              <a:lnSpc>
                <a:spcPct val="110000"/>
              </a:lnSpc>
              <a:spcAft>
                <a:spcPts val="1200"/>
              </a:spcAft>
              <a:buFont typeface="Arial"/>
              <a:buChar char="•"/>
            </a:pPr>
            <a:endParaRPr lang="en-US" dirty="0" smtClean="0"/>
          </a:p>
          <a:p>
            <a:pPr marL="342900" indent="-342900">
              <a:lnSpc>
                <a:spcPct val="110000"/>
              </a:lnSpc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i="1" dirty="0"/>
              <a:t>x</a:t>
            </a:r>
            <a:r>
              <a:rPr lang="en-US" dirty="0"/>
              <a:t>-intercept has the coordinates (</a:t>
            </a:r>
            <a:r>
              <a:rPr lang="en-US" i="1" dirty="0"/>
              <a:t>x</a:t>
            </a:r>
            <a:r>
              <a:rPr lang="en-US" dirty="0"/>
              <a:t>, 0)</a:t>
            </a:r>
            <a:r>
              <a:rPr lang="en-US" dirty="0" smtClean="0"/>
              <a:t>.</a:t>
            </a:r>
          </a:p>
          <a:p>
            <a:pPr marL="342900" indent="-342900">
              <a:lnSpc>
                <a:spcPct val="110000"/>
              </a:lnSpc>
              <a:spcAft>
                <a:spcPts val="1200"/>
              </a:spcAft>
              <a:buFont typeface="Arial"/>
              <a:buChar char="•"/>
            </a:pPr>
            <a:endParaRPr lang="en-US" dirty="0"/>
          </a:p>
          <a:p>
            <a:pPr marL="342900" indent="-342900">
              <a:lnSpc>
                <a:spcPct val="110000"/>
              </a:lnSpc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To </a:t>
            </a:r>
            <a:r>
              <a:rPr lang="en-US" dirty="0"/>
              <a:t>locate the </a:t>
            </a:r>
            <a:r>
              <a:rPr lang="en-US" i="1" dirty="0"/>
              <a:t>x</a:t>
            </a:r>
            <a:r>
              <a:rPr lang="en-US" dirty="0"/>
              <a:t>-intercept of a graphed function, determine the coordinates of the line where the line crosses the </a:t>
            </a:r>
            <a:r>
              <a:rPr lang="en-US" i="1" dirty="0"/>
              <a:t>x</a:t>
            </a:r>
            <a:r>
              <a:rPr lang="en-US" dirty="0"/>
              <a:t>-axis.</a:t>
            </a:r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endParaRPr lang="en-US" dirty="0"/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/>
              <a:buNone/>
              <a:defRPr/>
            </a:pPr>
            <a:endParaRPr lang="en-US" sz="2000" dirty="0" smtClean="0"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4519B1-7029-6247-A3CF-7DEB78894A9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595582"/>
            <a:ext cx="7969626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>
                <a:ea typeface="+mn-ea"/>
              </a:rPr>
              <a:t>Key </a:t>
            </a:r>
            <a:r>
              <a:rPr lang="en-US" sz="2800" b="1" dirty="0" smtClean="0">
                <a:ea typeface="+mn-ea"/>
              </a:rPr>
              <a:t>Concepts, </a:t>
            </a:r>
            <a:r>
              <a:rPr lang="en-US" sz="2800" b="1" i="1" dirty="0" smtClean="0">
                <a:ea typeface="+mn-ea"/>
              </a:rPr>
              <a:t>continued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pc="-10" dirty="0" smtClean="0"/>
              <a:t>To </a:t>
            </a:r>
            <a:r>
              <a:rPr lang="en-US" spc="-10" dirty="0"/>
              <a:t>find the slope of a linear function, pick two coordinates on the line and substitute the points into the equation </a:t>
            </a:r>
            <a:r>
              <a:rPr lang="en-US" spc="-10" dirty="0" smtClean="0"/>
              <a:t>                  , </a:t>
            </a:r>
            <a:r>
              <a:rPr lang="en-US" spc="-10" dirty="0"/>
              <a:t>where </a:t>
            </a:r>
            <a:r>
              <a:rPr lang="en-US" i="1" spc="-10" dirty="0"/>
              <a:t>m</a:t>
            </a:r>
            <a:r>
              <a:rPr lang="en-US" spc="-10" dirty="0"/>
              <a:t> is the slope, </a:t>
            </a:r>
            <a:r>
              <a:rPr lang="en-US" i="1" spc="-10" dirty="0"/>
              <a:t>y</a:t>
            </a:r>
            <a:r>
              <a:rPr lang="en-US" spc="-10" baseline="-25000" dirty="0"/>
              <a:t>2</a:t>
            </a:r>
            <a:r>
              <a:rPr lang="en-US" spc="-10" dirty="0"/>
              <a:t> is the </a:t>
            </a:r>
            <a:r>
              <a:rPr lang="en-US" i="1" spc="-10" dirty="0"/>
              <a:t>y</a:t>
            </a:r>
            <a:r>
              <a:rPr lang="en-US" spc="-10" dirty="0"/>
              <a:t>-coordinate of the second point, </a:t>
            </a:r>
            <a:r>
              <a:rPr lang="en-US" i="1" spc="-10" dirty="0"/>
              <a:t>y</a:t>
            </a:r>
            <a:r>
              <a:rPr lang="en-US" spc="-10" baseline="-25000" dirty="0"/>
              <a:t>1</a:t>
            </a:r>
            <a:r>
              <a:rPr lang="en-US" spc="-10" dirty="0"/>
              <a:t> is the </a:t>
            </a:r>
            <a:r>
              <a:rPr lang="en-US" i="1" spc="-10" dirty="0" smtClean="0"/>
              <a:t>y</a:t>
            </a:r>
            <a:r>
              <a:rPr lang="en-US" spc="-10" dirty="0"/>
              <a:t>-coordinate of the first point, </a:t>
            </a:r>
            <a:r>
              <a:rPr lang="en-US" i="1" spc="-10" dirty="0" smtClean="0"/>
              <a:t>x</a:t>
            </a:r>
            <a:r>
              <a:rPr lang="en-US" spc="-10" baseline="-25000" dirty="0"/>
              <a:t>2</a:t>
            </a:r>
            <a:r>
              <a:rPr lang="en-US" spc="-10" dirty="0" smtClean="0"/>
              <a:t> </a:t>
            </a:r>
            <a:r>
              <a:rPr lang="en-US" spc="-10" dirty="0"/>
              <a:t>is the </a:t>
            </a:r>
            <a:r>
              <a:rPr lang="en-US" i="1" spc="-10" dirty="0"/>
              <a:t>x</a:t>
            </a:r>
            <a:r>
              <a:rPr lang="en-US" spc="-10" dirty="0"/>
              <a:t>-coordinate of the second point, and </a:t>
            </a:r>
            <a:r>
              <a:rPr lang="en-US" i="1" spc="-10" dirty="0" smtClean="0"/>
              <a:t>x</a:t>
            </a:r>
            <a:r>
              <a:rPr lang="en-US" spc="-10" baseline="-25000" dirty="0"/>
              <a:t>1</a:t>
            </a:r>
            <a:r>
              <a:rPr lang="en-US" spc="-10" dirty="0" smtClean="0"/>
              <a:t> </a:t>
            </a:r>
            <a:r>
              <a:rPr lang="en-US" spc="-10" dirty="0"/>
              <a:t>is the </a:t>
            </a:r>
            <a:r>
              <a:rPr lang="en-US" i="1" spc="-10" dirty="0"/>
              <a:t>x</a:t>
            </a:r>
            <a:r>
              <a:rPr lang="en-US" spc="-10" dirty="0"/>
              <a:t>-coordinate of the first point</a:t>
            </a:r>
            <a:r>
              <a:rPr lang="en-US" spc="-10" dirty="0" smtClean="0"/>
              <a:t>.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dirty="0"/>
              <a:t>If the line is in slope-intercept form, the slope is the </a:t>
            </a:r>
            <a:r>
              <a:rPr lang="en-US" i="1" dirty="0"/>
              <a:t>x </a:t>
            </a:r>
            <a:r>
              <a:rPr lang="en-US" dirty="0"/>
              <a:t>coefficient.</a:t>
            </a:r>
            <a:endParaRPr lang="en-US" spc="-10" dirty="0"/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sz="2000" dirty="0" smtClean="0"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4519B1-7029-6247-A3CF-7DEB78894A9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8210208"/>
              </p:ext>
            </p:extLst>
          </p:nvPr>
        </p:nvGraphicFramePr>
        <p:xfrm>
          <a:off x="2857161" y="2133313"/>
          <a:ext cx="14478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68" name="Equation" r:id="rId3" imgW="1447800" imgH="901700" progId="Equation.DSMT4">
                  <p:embed/>
                </p:oleObj>
              </mc:Choice>
              <mc:Fallback>
                <p:oleObj name="Equation" r:id="rId3" imgW="1447800" imgH="901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57161" y="2133313"/>
                        <a:ext cx="1447800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467286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>
                <a:ea typeface="+mn-ea"/>
              </a:rPr>
              <a:t>Key </a:t>
            </a:r>
            <a:r>
              <a:rPr lang="en-US" sz="2800" b="1" dirty="0" smtClean="0">
                <a:ea typeface="+mn-ea"/>
              </a:rPr>
              <a:t>Concepts, </a:t>
            </a:r>
            <a:r>
              <a:rPr lang="en-US" sz="2800" b="1" i="1" dirty="0" smtClean="0">
                <a:ea typeface="+mn-ea"/>
              </a:rPr>
              <a:t>continued</a:t>
            </a:r>
            <a:endParaRPr lang="en-US" sz="2000" dirty="0" smtClean="0">
              <a:ea typeface="+mn-ea"/>
            </a:endParaRPr>
          </a:p>
          <a:p>
            <a:pPr>
              <a:spcAft>
                <a:spcPts val="0"/>
              </a:spcAft>
            </a:pPr>
            <a:r>
              <a:rPr lang="en-US" b="1" dirty="0" smtClean="0"/>
              <a:t>Graphing Equations Using a TI-83/84:</a:t>
            </a:r>
          </a:p>
          <a:p>
            <a:pPr marL="1371600" lvl="1" indent="-1097280" algn="l">
              <a:spcAft>
                <a:spcPts val="600"/>
              </a:spcAft>
            </a:pPr>
            <a:r>
              <a:rPr lang="de-DE" b="1" dirty="0" err="1">
                <a:solidFill>
                  <a:srgbClr val="000000"/>
                </a:solidFill>
              </a:rPr>
              <a:t>Step</a:t>
            </a:r>
            <a:r>
              <a:rPr lang="de-DE" b="1" dirty="0">
                <a:solidFill>
                  <a:srgbClr val="000000"/>
                </a:solidFill>
              </a:rPr>
              <a:t> 1: </a:t>
            </a:r>
            <a:r>
              <a:rPr lang="de-DE" dirty="0">
                <a:solidFill>
                  <a:srgbClr val="000000"/>
                </a:solidFill>
              </a:rPr>
              <a:t>Press [Y=].</a:t>
            </a:r>
          </a:p>
          <a:p>
            <a:pPr marL="1371600" lvl="1" indent="-1097280" algn="l">
              <a:spcAft>
                <a:spcPts val="600"/>
              </a:spcAft>
            </a:pPr>
            <a:r>
              <a:rPr lang="de-DE" b="1" dirty="0" err="1">
                <a:solidFill>
                  <a:srgbClr val="000000"/>
                </a:solidFill>
              </a:rPr>
              <a:t>Step</a:t>
            </a:r>
            <a:r>
              <a:rPr lang="de-DE" b="1" dirty="0">
                <a:solidFill>
                  <a:srgbClr val="000000"/>
                </a:solidFill>
              </a:rPr>
              <a:t> 2: </a:t>
            </a:r>
            <a:r>
              <a:rPr lang="de-DE" dirty="0">
                <a:solidFill>
                  <a:srgbClr val="000000"/>
                </a:solidFill>
              </a:rPr>
              <a:t>Key in </a:t>
            </a:r>
            <a:r>
              <a:rPr lang="de-DE" dirty="0" err="1">
                <a:solidFill>
                  <a:srgbClr val="000000"/>
                </a:solidFill>
              </a:rPr>
              <a:t>the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equation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using</a:t>
            </a:r>
            <a:r>
              <a:rPr lang="de-DE" dirty="0">
                <a:solidFill>
                  <a:srgbClr val="000000"/>
                </a:solidFill>
              </a:rPr>
              <a:t> [X, T, </a:t>
            </a:r>
            <a:r>
              <a:rPr lang="de-DE" dirty="0" err="1">
                <a:solidFill>
                  <a:srgbClr val="000000"/>
                </a:solidFill>
                <a:latin typeface="Symbol" charset="2"/>
                <a:cs typeface="Symbol" charset="2"/>
              </a:rPr>
              <a:t>q</a:t>
            </a:r>
            <a:r>
              <a:rPr lang="de-DE" dirty="0">
                <a:solidFill>
                  <a:srgbClr val="000000"/>
                </a:solidFill>
              </a:rPr>
              <a:t>, </a:t>
            </a:r>
            <a:r>
              <a:rPr lang="de-DE" i="1" dirty="0" err="1">
                <a:solidFill>
                  <a:srgbClr val="000000"/>
                </a:solidFill>
              </a:rPr>
              <a:t>n</a:t>
            </a:r>
            <a:r>
              <a:rPr lang="de-DE" dirty="0">
                <a:solidFill>
                  <a:srgbClr val="000000"/>
                </a:solidFill>
              </a:rPr>
              <a:t>] </a:t>
            </a:r>
            <a:r>
              <a:rPr lang="de-DE" dirty="0" err="1">
                <a:solidFill>
                  <a:srgbClr val="000000"/>
                </a:solidFill>
              </a:rPr>
              <a:t>for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i="1" dirty="0">
                <a:solidFill>
                  <a:srgbClr val="000000"/>
                </a:solidFill>
              </a:rPr>
              <a:t>x</a:t>
            </a:r>
            <a:r>
              <a:rPr lang="de-DE" dirty="0">
                <a:solidFill>
                  <a:srgbClr val="000000"/>
                </a:solidFill>
              </a:rPr>
              <a:t>.</a:t>
            </a:r>
          </a:p>
          <a:p>
            <a:pPr marL="1371600" lvl="1" indent="-1097280" algn="l">
              <a:spcAft>
                <a:spcPts val="600"/>
              </a:spcAft>
            </a:pPr>
            <a:r>
              <a:rPr lang="de-DE" b="1" dirty="0" err="1">
                <a:solidFill>
                  <a:srgbClr val="000000"/>
                </a:solidFill>
              </a:rPr>
              <a:t>Step</a:t>
            </a:r>
            <a:r>
              <a:rPr lang="de-DE" b="1" dirty="0">
                <a:solidFill>
                  <a:srgbClr val="000000"/>
                </a:solidFill>
              </a:rPr>
              <a:t> 3: </a:t>
            </a:r>
            <a:r>
              <a:rPr lang="de-DE" dirty="0">
                <a:solidFill>
                  <a:srgbClr val="000000"/>
                </a:solidFill>
              </a:rPr>
              <a:t>Press [WINDOW] </a:t>
            </a:r>
            <a:r>
              <a:rPr lang="de-DE" dirty="0" err="1">
                <a:solidFill>
                  <a:srgbClr val="000000"/>
                </a:solidFill>
              </a:rPr>
              <a:t>to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change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the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viewing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smtClean="0">
                <a:solidFill>
                  <a:srgbClr val="000000"/>
                </a:solidFill>
              </a:rPr>
              <a:t>  </a:t>
            </a:r>
            <a:br>
              <a:rPr lang="de-DE" dirty="0" smtClean="0">
                <a:solidFill>
                  <a:srgbClr val="000000"/>
                </a:solidFill>
              </a:rPr>
            </a:br>
            <a:r>
              <a:rPr lang="de-DE" dirty="0" err="1" smtClean="0">
                <a:solidFill>
                  <a:srgbClr val="000000"/>
                </a:solidFill>
              </a:rPr>
              <a:t>window</a:t>
            </a:r>
            <a:r>
              <a:rPr lang="de-DE" dirty="0">
                <a:solidFill>
                  <a:srgbClr val="000000"/>
                </a:solidFill>
              </a:rPr>
              <a:t>, </a:t>
            </a:r>
            <a:r>
              <a:rPr lang="de-DE" dirty="0" err="1">
                <a:solidFill>
                  <a:srgbClr val="000000"/>
                </a:solidFill>
              </a:rPr>
              <a:t>if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necessary</a:t>
            </a:r>
            <a:r>
              <a:rPr lang="de-DE" dirty="0">
                <a:solidFill>
                  <a:srgbClr val="000000"/>
                </a:solidFill>
              </a:rPr>
              <a:t>.</a:t>
            </a:r>
          </a:p>
          <a:p>
            <a:pPr marL="1371600" lvl="1" indent="-1097280" algn="l">
              <a:spcAft>
                <a:spcPts val="600"/>
              </a:spcAft>
            </a:pPr>
            <a:r>
              <a:rPr lang="de-DE" b="1" dirty="0" err="1">
                <a:solidFill>
                  <a:srgbClr val="000000"/>
                </a:solidFill>
              </a:rPr>
              <a:t>Step</a:t>
            </a:r>
            <a:r>
              <a:rPr lang="de-DE" b="1" dirty="0">
                <a:solidFill>
                  <a:srgbClr val="000000"/>
                </a:solidFill>
              </a:rPr>
              <a:t> 4: </a:t>
            </a:r>
            <a:r>
              <a:rPr lang="de-DE" dirty="0" err="1" smtClean="0">
                <a:solidFill>
                  <a:srgbClr val="000000"/>
                </a:solidFill>
              </a:rPr>
              <a:t>Enter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>
                <a:solidFill>
                  <a:srgbClr val="000000"/>
                </a:solidFill>
              </a:rPr>
              <a:t>in </a:t>
            </a:r>
            <a:r>
              <a:rPr lang="de-DE" dirty="0" err="1">
                <a:solidFill>
                  <a:srgbClr val="000000"/>
                </a:solidFill>
              </a:rPr>
              <a:t>appropriate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values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for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Xmin</a:t>
            </a:r>
            <a:r>
              <a:rPr lang="de-DE" dirty="0">
                <a:solidFill>
                  <a:srgbClr val="000000"/>
                </a:solidFill>
              </a:rPr>
              <a:t>, </a:t>
            </a:r>
            <a:r>
              <a:rPr lang="de-DE" dirty="0" err="1">
                <a:solidFill>
                  <a:srgbClr val="000000"/>
                </a:solidFill>
              </a:rPr>
              <a:t>Xmax</a:t>
            </a:r>
            <a:r>
              <a:rPr lang="de-DE" dirty="0">
                <a:solidFill>
                  <a:srgbClr val="000000"/>
                </a:solidFill>
              </a:rPr>
              <a:t>, </a:t>
            </a:r>
            <a:r>
              <a:rPr lang="de-DE" dirty="0" err="1">
                <a:solidFill>
                  <a:srgbClr val="000000"/>
                </a:solidFill>
              </a:rPr>
              <a:t>Xscl</a:t>
            </a:r>
            <a:r>
              <a:rPr lang="de-DE" dirty="0">
                <a:solidFill>
                  <a:srgbClr val="000000"/>
                </a:solidFill>
              </a:rPr>
              <a:t>, </a:t>
            </a:r>
            <a:r>
              <a:rPr lang="de-DE" dirty="0" err="1">
                <a:solidFill>
                  <a:srgbClr val="000000"/>
                </a:solidFill>
              </a:rPr>
              <a:t>Ymin</a:t>
            </a:r>
            <a:r>
              <a:rPr lang="de-DE" dirty="0">
                <a:solidFill>
                  <a:srgbClr val="000000"/>
                </a:solidFill>
              </a:rPr>
              <a:t>, </a:t>
            </a:r>
            <a:r>
              <a:rPr lang="de-DE" dirty="0" err="1">
                <a:solidFill>
                  <a:srgbClr val="000000"/>
                </a:solidFill>
              </a:rPr>
              <a:t>Ymax</a:t>
            </a:r>
            <a:r>
              <a:rPr lang="de-DE" dirty="0">
                <a:solidFill>
                  <a:srgbClr val="000000"/>
                </a:solidFill>
              </a:rPr>
              <a:t>, </a:t>
            </a:r>
            <a:r>
              <a:rPr lang="de-DE" dirty="0" err="1">
                <a:solidFill>
                  <a:srgbClr val="000000"/>
                </a:solidFill>
              </a:rPr>
              <a:t>and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Yscl</a:t>
            </a:r>
            <a:r>
              <a:rPr lang="de-DE" dirty="0">
                <a:solidFill>
                  <a:srgbClr val="000000"/>
                </a:solidFill>
              </a:rPr>
              <a:t>, </a:t>
            </a:r>
            <a:r>
              <a:rPr lang="de-DE" dirty="0" err="1">
                <a:solidFill>
                  <a:srgbClr val="000000"/>
                </a:solidFill>
              </a:rPr>
              <a:t>using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the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arrow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keys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to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navigate</a:t>
            </a:r>
            <a:r>
              <a:rPr lang="de-DE" dirty="0">
                <a:solidFill>
                  <a:srgbClr val="000000"/>
                </a:solidFill>
              </a:rPr>
              <a:t>.</a:t>
            </a:r>
          </a:p>
          <a:p>
            <a:pPr marL="1371600" lvl="1" indent="-1097280" algn="l"/>
            <a:r>
              <a:rPr lang="de-DE" b="1" dirty="0" err="1">
                <a:solidFill>
                  <a:srgbClr val="000000"/>
                </a:solidFill>
              </a:rPr>
              <a:t>Step</a:t>
            </a:r>
            <a:r>
              <a:rPr lang="de-DE" b="1" dirty="0">
                <a:solidFill>
                  <a:srgbClr val="000000"/>
                </a:solidFill>
              </a:rPr>
              <a:t> 5: </a:t>
            </a:r>
            <a:r>
              <a:rPr lang="de-DE" dirty="0">
                <a:solidFill>
                  <a:srgbClr val="000000"/>
                </a:solidFill>
              </a:rPr>
              <a:t>Press [GRAPH].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57745FB-C580-D54B-AC2B-25625DE3781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18466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Key Concepts, </a:t>
            </a:r>
            <a:r>
              <a:rPr lang="en-US" sz="2800" b="1" i="1" dirty="0"/>
              <a:t>continued</a:t>
            </a:r>
          </a:p>
          <a:p>
            <a:r>
              <a:rPr lang="en-US" b="1" dirty="0"/>
              <a:t>Graphing Equations Using a TI-</a:t>
            </a:r>
            <a:r>
              <a:rPr lang="en-US" b="1" dirty="0" err="1"/>
              <a:t>Nspire</a:t>
            </a:r>
            <a:r>
              <a:rPr lang="en-US" b="1" dirty="0" smtClean="0"/>
              <a:t>:</a:t>
            </a:r>
          </a:p>
          <a:p>
            <a:pPr marL="1371600" lvl="1" indent="-1097280" algn="l">
              <a:spcAft>
                <a:spcPts val="600"/>
              </a:spcAft>
            </a:pPr>
            <a:r>
              <a:rPr lang="en-US" b="1" dirty="0">
                <a:solidFill>
                  <a:srgbClr val="000000"/>
                </a:solidFill>
              </a:rPr>
              <a:t>Step 1: </a:t>
            </a:r>
            <a:r>
              <a:rPr lang="en-US" dirty="0">
                <a:solidFill>
                  <a:srgbClr val="000000"/>
                </a:solidFill>
              </a:rPr>
              <a:t>Press the home key.</a:t>
            </a:r>
          </a:p>
          <a:p>
            <a:pPr marL="1371600" lvl="1" indent="-1097280" algn="l">
              <a:spcAft>
                <a:spcPts val="600"/>
              </a:spcAft>
            </a:pPr>
            <a:r>
              <a:rPr lang="en-US" b="1" dirty="0">
                <a:solidFill>
                  <a:srgbClr val="000000"/>
                </a:solidFill>
              </a:rPr>
              <a:t>Step 2: </a:t>
            </a:r>
            <a:r>
              <a:rPr lang="en-US" dirty="0" smtClean="0">
                <a:solidFill>
                  <a:srgbClr val="000000"/>
                </a:solidFill>
              </a:rPr>
              <a:t>Arrow </a:t>
            </a:r>
            <a:r>
              <a:rPr lang="en-US" dirty="0">
                <a:solidFill>
                  <a:srgbClr val="000000"/>
                </a:solidFill>
              </a:rPr>
              <a:t>over to the graphing icon (the picture of the parabola or the U-shaped curve) and press [enter].</a:t>
            </a:r>
          </a:p>
          <a:p>
            <a:pPr marL="1371600" lvl="1" indent="-1097280" algn="l">
              <a:spcAft>
                <a:spcPts val="600"/>
              </a:spcAft>
            </a:pPr>
            <a:r>
              <a:rPr lang="en-US" b="1" dirty="0">
                <a:solidFill>
                  <a:srgbClr val="000000"/>
                </a:solidFill>
              </a:rPr>
              <a:t>Step 3: </a:t>
            </a:r>
            <a:r>
              <a:rPr lang="en-US" dirty="0">
                <a:solidFill>
                  <a:srgbClr val="000000"/>
                </a:solidFill>
              </a:rPr>
              <a:t>Enter in the equation and press [enter].</a:t>
            </a:r>
          </a:p>
          <a:p>
            <a:pPr marL="1371600" lvl="1" indent="-1097280" algn="l">
              <a:spcAft>
                <a:spcPts val="600"/>
              </a:spcAft>
            </a:pPr>
            <a:r>
              <a:rPr lang="en-US" b="1" dirty="0">
                <a:solidFill>
                  <a:srgbClr val="000000"/>
                </a:solidFill>
              </a:rPr>
              <a:t>Step 4: </a:t>
            </a:r>
            <a:r>
              <a:rPr lang="en-US" dirty="0" smtClean="0">
                <a:solidFill>
                  <a:srgbClr val="000000"/>
                </a:solidFill>
              </a:rPr>
              <a:t>To </a:t>
            </a:r>
            <a:r>
              <a:rPr lang="en-US" dirty="0">
                <a:solidFill>
                  <a:srgbClr val="000000"/>
                </a:solidFill>
              </a:rPr>
              <a:t>change the viewing window: press [menu], arrow down to number 4: Window/Zoom, and click the center button of the navigation pad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2874A2-F4C7-A94A-BCBD-CEF1185171A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  <a:endParaRPr lang="en-US" dirty="0">
              <a:solidFill>
                <a:srgbClr val="000000"/>
              </a:solidFill>
            </a:endParaRPr>
          </a:p>
          <a:p>
            <a:pPr marL="1371600" lvl="1" indent="-1097280" algn="l">
              <a:spcBef>
                <a:spcPts val="576"/>
              </a:spcBef>
              <a:spcAft>
                <a:spcPts val="600"/>
              </a:spcAft>
            </a:pPr>
            <a:r>
              <a:rPr lang="en-US" b="1" dirty="0">
                <a:solidFill>
                  <a:srgbClr val="000000"/>
                </a:solidFill>
              </a:rPr>
              <a:t>Step 5: </a:t>
            </a:r>
            <a:r>
              <a:rPr lang="en-US" dirty="0">
                <a:solidFill>
                  <a:srgbClr val="000000"/>
                </a:solidFill>
              </a:rPr>
              <a:t>Choose 1: Window settings by pressing the center button.</a:t>
            </a:r>
            <a:endParaRPr lang="en-US" dirty="0"/>
          </a:p>
          <a:p>
            <a:pPr marL="1371600" lvl="1" indent="-1097280" algn="l">
              <a:spcBef>
                <a:spcPts val="576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0000"/>
                </a:solidFill>
              </a:rPr>
              <a:t>Step </a:t>
            </a:r>
            <a:r>
              <a:rPr lang="en-US" b="1" dirty="0">
                <a:solidFill>
                  <a:srgbClr val="000000"/>
                </a:solidFill>
              </a:rPr>
              <a:t>6: </a:t>
            </a:r>
            <a:r>
              <a:rPr lang="en-US" dirty="0">
                <a:solidFill>
                  <a:srgbClr val="000000"/>
                </a:solidFill>
              </a:rPr>
              <a:t>Enter in the appropriate </a:t>
            </a:r>
            <a:r>
              <a:rPr lang="en-US" dirty="0" err="1">
                <a:solidFill>
                  <a:srgbClr val="000000"/>
                </a:solidFill>
              </a:rPr>
              <a:t>XMin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 err="1">
                <a:solidFill>
                  <a:srgbClr val="000000"/>
                </a:solidFill>
              </a:rPr>
              <a:t>XMax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 err="1">
                <a:solidFill>
                  <a:srgbClr val="000000"/>
                </a:solidFill>
              </a:rPr>
              <a:t>YMin</a:t>
            </a:r>
            <a:r>
              <a:rPr lang="en-US" dirty="0">
                <a:solidFill>
                  <a:srgbClr val="000000"/>
                </a:solidFill>
              </a:rPr>
              <a:t>, and </a:t>
            </a:r>
            <a:r>
              <a:rPr lang="en-US" dirty="0" err="1">
                <a:solidFill>
                  <a:srgbClr val="000000"/>
                </a:solidFill>
              </a:rPr>
              <a:t>YMax</a:t>
            </a:r>
            <a:r>
              <a:rPr lang="en-US" dirty="0">
                <a:solidFill>
                  <a:srgbClr val="000000"/>
                </a:solidFill>
              </a:rPr>
              <a:t> fields.</a:t>
            </a:r>
          </a:p>
          <a:p>
            <a:pPr marL="1371600" lvl="1" indent="-1097280" algn="l">
              <a:spcBef>
                <a:spcPts val="576"/>
              </a:spcBef>
              <a:spcAft>
                <a:spcPts val="600"/>
              </a:spcAft>
            </a:pPr>
            <a:r>
              <a:rPr lang="en-US" b="1" dirty="0">
                <a:solidFill>
                  <a:srgbClr val="000000"/>
                </a:solidFill>
              </a:rPr>
              <a:t>Step 7: </a:t>
            </a:r>
            <a:r>
              <a:rPr lang="en-US" dirty="0">
                <a:solidFill>
                  <a:srgbClr val="000000"/>
                </a:solidFill>
              </a:rPr>
              <a:t>Leave the </a:t>
            </a:r>
            <a:r>
              <a:rPr lang="en-US" dirty="0" err="1">
                <a:solidFill>
                  <a:srgbClr val="000000"/>
                </a:solidFill>
              </a:rPr>
              <a:t>XScale</a:t>
            </a:r>
            <a:r>
              <a:rPr lang="en-US" dirty="0">
                <a:solidFill>
                  <a:srgbClr val="000000"/>
                </a:solidFill>
              </a:rPr>
              <a:t> and </a:t>
            </a:r>
            <a:r>
              <a:rPr lang="en-US" dirty="0" err="1">
                <a:solidFill>
                  <a:srgbClr val="000000"/>
                </a:solidFill>
              </a:rPr>
              <a:t>YScale</a:t>
            </a:r>
            <a:r>
              <a:rPr lang="en-US" dirty="0">
                <a:solidFill>
                  <a:srgbClr val="000000"/>
                </a:solidFill>
              </a:rPr>
              <a:t> set to auto.</a:t>
            </a:r>
          </a:p>
          <a:p>
            <a:pPr marL="1371600" lvl="1" indent="-1097280" algn="l">
              <a:spcBef>
                <a:spcPts val="576"/>
              </a:spcBef>
              <a:spcAft>
                <a:spcPts val="600"/>
              </a:spcAft>
            </a:pPr>
            <a:r>
              <a:rPr lang="en-US" b="1" dirty="0">
                <a:solidFill>
                  <a:srgbClr val="000000"/>
                </a:solidFill>
              </a:rPr>
              <a:t>Step 8: </a:t>
            </a:r>
            <a:r>
              <a:rPr lang="en-US" dirty="0">
                <a:solidFill>
                  <a:srgbClr val="000000"/>
                </a:solidFill>
              </a:rPr>
              <a:t>Use [tab] to navigate among the fields.</a:t>
            </a:r>
          </a:p>
          <a:p>
            <a:pPr marL="1371600" lvl="1" indent="-1097280" algn="l">
              <a:spcBef>
                <a:spcPts val="576"/>
              </a:spcBef>
            </a:pPr>
            <a:r>
              <a:rPr lang="en-US" b="1" dirty="0">
                <a:solidFill>
                  <a:srgbClr val="000000"/>
                </a:solidFill>
              </a:rPr>
              <a:t>Step 9: </a:t>
            </a:r>
            <a:r>
              <a:rPr lang="en-US" dirty="0">
                <a:solidFill>
                  <a:srgbClr val="000000"/>
                </a:solidFill>
              </a:rPr>
              <a:t>Press [tab] to “OK” when done and press [enter].</a:t>
            </a:r>
          </a:p>
          <a:p>
            <a:pPr marL="800100" lvl="1" indent="-342900">
              <a:buFont typeface="Arial"/>
              <a:buChar char="•"/>
            </a:pPr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 </a:t>
            </a:r>
            <a:endParaRPr lang="en-US" dirty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80451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Common Errors/Misconceptions</a:t>
            </a:r>
            <a:endParaRPr lang="en-US" sz="2000" dirty="0" smtClean="0">
              <a:ea typeface="+mn-ea"/>
            </a:endParaRP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incorrectly plotting points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mistaking the </a:t>
            </a:r>
            <a:r>
              <a:rPr lang="en-US" i="1" dirty="0"/>
              <a:t>y</a:t>
            </a:r>
            <a:r>
              <a:rPr lang="en-US" dirty="0"/>
              <a:t>-intercept for the </a:t>
            </a:r>
            <a:r>
              <a:rPr lang="en-US" i="1" dirty="0"/>
              <a:t>x</a:t>
            </a:r>
            <a:r>
              <a:rPr lang="en-US" dirty="0"/>
              <a:t>-intercept and vice versa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being unable to identify key features of a linear model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confusing the value of a function for its corresponding </a:t>
            </a:r>
            <a:r>
              <a:rPr lang="en-US" i="1" dirty="0"/>
              <a:t>x</a:t>
            </a:r>
            <a:r>
              <a:rPr lang="en-US" dirty="0"/>
              <a:t>-coordinate</a:t>
            </a:r>
          </a:p>
        </p:txBody>
      </p:sp>
      <p:sp>
        <p:nvSpPr>
          <p:cNvPr id="21507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61CA2CB-5E55-4944-A924-36ED15748A88}" type="slidenum">
              <a:rPr lang="en-US" sz="1800">
                <a:solidFill>
                  <a:srgbClr val="000000"/>
                </a:solidFill>
                <a:latin typeface="Arial"/>
                <a:ea typeface="MS PGothic" charset="0"/>
                <a:cs typeface="MS PGothic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z="1800" dirty="0">
              <a:solidFill>
                <a:srgbClr val="000000"/>
              </a:solidFill>
              <a:latin typeface="Arial"/>
              <a:ea typeface="MS PGothic" charset="0"/>
              <a:cs typeface="MS PGothic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3423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</a:t>
            </a:r>
            <a:endParaRPr lang="en-US" sz="1100" b="1" dirty="0">
              <a:solidFill>
                <a:srgbClr val="558ED5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/>
              <a:t>Given the function </a:t>
            </a:r>
            <a:r>
              <a:rPr lang="en-US" dirty="0" smtClean="0"/>
              <a:t>                       , </a:t>
            </a:r>
            <a:r>
              <a:rPr lang="en-US" dirty="0"/>
              <a:t>use the slope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y</a:t>
            </a:r>
            <a:r>
              <a:rPr lang="en-US" dirty="0"/>
              <a:t>-intercept to identify the </a:t>
            </a:r>
            <a:r>
              <a:rPr lang="en-US" i="1" dirty="0"/>
              <a:t>x</a:t>
            </a:r>
            <a:r>
              <a:rPr lang="en-US" dirty="0"/>
              <a:t>-intercept of </a:t>
            </a:r>
            <a:r>
              <a:rPr lang="en-US" dirty="0" smtClean="0"/>
              <a:t>the </a:t>
            </a:r>
            <a:r>
              <a:rPr lang="en-US" dirty="0"/>
              <a:t>function.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98F616-E243-784C-ADDB-FC1FAF54274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3.4.1: Graphing Linear Functions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8994296"/>
              </p:ext>
            </p:extLst>
          </p:nvPr>
        </p:nvGraphicFramePr>
        <p:xfrm>
          <a:off x="3342105" y="1595851"/>
          <a:ext cx="18415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53" name="Equation" r:id="rId3" imgW="1841500" imgH="800100" progId="Equation.DSMT4">
                  <p:embed/>
                </p:oleObj>
              </mc:Choice>
              <mc:Fallback>
                <p:oleObj name="Equation" r:id="rId3" imgW="18415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42105" y="1595851"/>
                        <a:ext cx="18415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nhanced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9705</TotalTime>
  <Words>877</Words>
  <Application>Microsoft Macintosh PowerPoint</Application>
  <PresentationFormat>On-screen Show (4:3)</PresentationFormat>
  <Paragraphs>144</Paragraphs>
  <Slides>19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Enhanced Instruction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166</cp:revision>
  <dcterms:created xsi:type="dcterms:W3CDTF">2012-02-22T19:14:19Z</dcterms:created>
  <dcterms:modified xsi:type="dcterms:W3CDTF">2012-06-05T14:32:31Z</dcterms:modified>
  <cp:category/>
</cp:coreProperties>
</file>