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embeddings/oleObject1.bin" ContentType="application/vnd.openxmlformats-officedocument.oleObject"/>
  <Override PartName="/ppt/notesSlides/notesSlide5.xml" ContentType="application/vnd.openxmlformats-officedocument.presentationml.notesSlide+xml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7" r:id="rId2"/>
    <p:sldId id="266" r:id="rId3"/>
    <p:sldId id="271" r:id="rId4"/>
    <p:sldId id="268" r:id="rId5"/>
    <p:sldId id="277" r:id="rId6"/>
    <p:sldId id="278" r:id="rId7"/>
    <p:sldId id="279" r:id="rId8"/>
    <p:sldId id="280" r:id="rId9"/>
    <p:sldId id="281" r:id="rId10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357" autoAdjust="0"/>
  </p:normalViewPr>
  <p:slideViewPr>
    <p:cSldViewPr snapToGrid="0" snapToObjects="1" showGuides="1">
      <p:cViewPr varScale="1">
        <p:scale>
          <a:sx n="89" d="100"/>
          <a:sy n="89" d="100"/>
        </p:scale>
        <p:origin x="-936" y="-112"/>
      </p:cViewPr>
      <p:guideLst>
        <p:guide orient="horz" pos="2160"/>
        <p:guide pos="288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Relationship Id="rId2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Relationship Id="rId2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1FCE4695-D592-6245-BD28-D420B012DF37}" type="datetimeFigureOut">
              <a:rPr lang="en-US">
                <a:latin typeface="Arial"/>
              </a:rPr>
              <a:pPr>
                <a:defRPr/>
              </a:pPr>
              <a:t>6/5/12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FDDA58FA-5B02-5649-8FAC-4C9EC286D128}" type="slidenum">
              <a:rPr lang="en-US">
                <a:latin typeface="Arial"/>
              </a:rPr>
              <a:pPr>
                <a:defRPr/>
              </a:p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78126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/>
              </a:defRPr>
            </a:lvl1pPr>
          </a:lstStyle>
          <a:p>
            <a:pPr>
              <a:defRPr/>
            </a:pPr>
            <a:fld id="{7DA85663-1D22-B64C-BC35-73335C8BE00D}" type="datetimeFigureOut">
              <a:rPr lang="en-US" smtClean="0"/>
              <a:pPr>
                <a:defRPr/>
              </a:pPr>
              <a:t>6/5/12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/>
              </a:defRPr>
            </a:lvl1pPr>
          </a:lstStyle>
          <a:p>
            <a:pPr>
              <a:defRPr/>
            </a:pPr>
            <a:fld id="{393DD960-72E1-464D-AE80-6FB8F79377F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263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ＭＳ Ｐゴシック" charset="0"/>
              </a:rPr>
              <a:t>http://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ＭＳ Ｐゴシック" charset="0"/>
              </a:rPr>
              <a:t>walch.com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ＭＳ Ｐゴシック" charset="0"/>
              </a:rPr>
              <a:t>/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ＭＳ Ｐゴシック" charset="0"/>
              </a:rPr>
              <a:t>wu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ＭＳ Ｐゴシック" charset="0"/>
              </a:rPr>
              <a:t>/CAU3L3S3Census</a:t>
            </a:r>
            <a:endParaRPr lang="en-US" u="none" dirty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4F0A7FD1-E825-A244-BC57-79E8F974E048}" type="slidenum">
              <a:rPr lang="en-US" sz="1200">
                <a:latin typeface="Arial"/>
              </a:rPr>
              <a:pPr eaLnBrk="1" hangingPunct="1"/>
              <a:t>1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rtl="0"/>
            <a:r>
              <a:rPr lang="en-US" b="1" dirty="0"/>
              <a:t>Common Core Georgia Performance Standard: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MCC9–12.F.IF.6; MCC9–12.F.LE.1b; MCC9–12.F.LE.1c</a:t>
            </a:r>
          </a:p>
          <a:p>
            <a:pPr rtl="0"/>
            <a:endParaRPr lang="en-US" sz="1200" b="0" i="0" u="none" strike="noStrike" kern="1200" baseline="0" dirty="0" smtClean="0">
              <a:solidFill>
                <a:schemeClr val="tx1"/>
              </a:solidFill>
              <a:latin typeface="Arial"/>
              <a:ea typeface="ＭＳ Ｐゴシック" charset="0"/>
              <a:cs typeface="ＭＳ Ｐゴシック" charset="0"/>
            </a:endParaRPr>
          </a:p>
          <a:p>
            <a:pPr rtl="0"/>
            <a:endParaRPr lang="en-US" sz="1200" b="0" i="0" u="none" strike="noStrike" kern="1200" baseline="0" dirty="0" smtClean="0">
              <a:solidFill>
                <a:schemeClr val="tx1"/>
              </a:solidFill>
              <a:latin typeface="Arial"/>
              <a:ea typeface="ＭＳ Ｐゴシック" charset="0"/>
              <a:cs typeface="ＭＳ Ｐゴシック" charset="0"/>
            </a:endParaRP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Arial"/>
              <a:ea typeface="ＭＳ Ｐゴシック" charset="0"/>
              <a:cs typeface="ＭＳ Ｐゴシック" charset="0"/>
            </a:endParaRP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Arial"/>
              <a:ea typeface="ＭＳ Ｐゴシック" charset="0"/>
              <a:cs typeface="ＭＳ Ｐゴシック" charset="0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5A357504-D104-4D4D-A267-0F27714739CE}" type="slidenum">
              <a:rPr lang="en-US" sz="1200">
                <a:latin typeface="Arial"/>
              </a:rPr>
              <a:pPr eaLnBrk="1" hangingPunct="1"/>
              <a:t>2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3DD960-72E1-464D-AE80-6FB8F79377FC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36410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>
              <a:ea typeface="+mn-ea"/>
              <a:cs typeface="Arial"/>
            </a:endParaRP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6F11BBCF-B2A5-114C-BB98-96AF20AFD7C4}" type="slidenum">
              <a:rPr lang="en-US" sz="1200">
                <a:latin typeface="Arial"/>
              </a:rPr>
              <a:pPr eaLnBrk="1" hangingPunct="1"/>
              <a:t>4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3DD960-72E1-464D-AE80-6FB8F79377FC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80212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3DD960-72E1-464D-AE80-6FB8F79377FC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71091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Connection to the Lesson</a:t>
            </a:r>
          </a:p>
          <a:p>
            <a:pPr marL="171450" indent="-171450" rtl="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Students will be asked to calculate the average rate of change of a function over a specified interval given a graph.</a:t>
            </a:r>
          </a:p>
          <a:p>
            <a:pPr marL="171450" indent="-171450" rtl="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Students will compare rates of change over various intervals. </a:t>
            </a: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3DD960-72E1-464D-AE80-6FB8F79377FC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44527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ordinate Algebra PPT bgd Warmup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5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55776" cy="4998233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297863" y="5497513"/>
            <a:ext cx="728662" cy="282575"/>
          </a:xfrm>
        </p:spPr>
        <p:txBody>
          <a:bodyPr/>
          <a:lstStyle>
            <a:lvl1pPr>
              <a:defRPr sz="1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>
          <a:xfrm>
            <a:off x="1027152" y="6393706"/>
            <a:ext cx="5471926" cy="274021"/>
          </a:xfrm>
        </p:spPr>
        <p:txBody>
          <a:bodyPr/>
          <a:lstStyle>
            <a:lvl1pPr algn="l">
              <a:defRPr sz="1600">
                <a:solidFill>
                  <a:srgbClr val="008000"/>
                </a:solidFill>
              </a:defRPr>
            </a:lvl1pPr>
          </a:lstStyle>
          <a:p>
            <a:pPr>
              <a:defRPr/>
            </a:pPr>
            <a:r>
              <a:rPr lang="en-US" smtClean="0"/>
              <a:t>3.3.3: Recognizing Average Rate of Change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892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3.3.3: Recognizing Average Rate of Change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5F334-9AF5-7742-8D1F-C9E3D3CD4E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247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3.3.3: Recognizing Average Rate of Change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D75DF-FFC0-0846-ACC4-2648BEA341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306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3.3.3: Recognizing Average Rate of Change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4FFA6-7DBD-5841-8171-A5E6A1BFB3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813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3.3.3: Recognizing Average Rate of Change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BB7A2-86AB-E949-A127-3C564BA739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127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3.3.3: Recognizing Average Rate of Change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847F7-EF29-2443-8BB7-3C30905E452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818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3.3.3: Recognizing Average Rate of Change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A1298-665B-9E4D-ADC7-F0DF6AFB89C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287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3.3.3: Recognizing Average Rate of Change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0D841-8674-0147-A66E-9DBF623B75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537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3.3.3: Recognizing Average Rate of Change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6D3C6-B11A-464F-8C26-10579C93A7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121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3.3.3: Recognizing Average Rate of Change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A9030-65BA-8F40-ACBB-7EBBB0B2E4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493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3.3.3: Recognizing Average Rate of Change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B9E9D-A502-EE43-844F-D0F4BEEFB3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21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3.3.3: Recognizing Average Rate of Change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fld id="{BFCA66DE-4B5C-DC46-8D49-E75625E6FCA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wu/CAU3L3S3Census" TargetMode="Externa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4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4" Type="http://schemas.openxmlformats.org/officeDocument/2006/relationships/oleObject" Target="../embeddings/oleObject2.bin"/><Relationship Id="rId5" Type="http://schemas.openxmlformats.org/officeDocument/2006/relationships/image" Target="../media/image4.emf"/><Relationship Id="rId6" Type="http://schemas.openxmlformats.org/officeDocument/2006/relationships/oleObject" Target="../embeddings/oleObject3.bin"/><Relationship Id="rId7" Type="http://schemas.openxmlformats.org/officeDocument/2006/relationships/image" Target="../media/image5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4.emf"/><Relationship Id="rId5" Type="http://schemas.openxmlformats.org/officeDocument/2006/relationships/oleObject" Target="../embeddings/oleObject5.bin"/><Relationship Id="rId6" Type="http://schemas.openxmlformats.org/officeDocument/2006/relationships/image" Target="../media/image6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/>
            <a:r>
              <a:rPr lang="en-US" sz="4800" b="1" dirty="0"/>
              <a:t>Check it out!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438FB0B-076A-614A-B8EA-4B3FBF9E1B35}" type="slidenum">
              <a:rPr lang="en-US" b="1" smtClean="0"/>
              <a:pPr>
                <a:defRPr/>
              </a:pPr>
              <a:t>1</a:t>
            </a:fld>
            <a:endParaRPr lang="en-US" b="1" dirty="0"/>
          </a:p>
        </p:txBody>
      </p:sp>
      <p:pic>
        <p:nvPicPr>
          <p:cNvPr id="15364" name="Picture 5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3.3.3: Recognizing Average Rate of Change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ubtitle 1"/>
          <p:cNvSpPr txBox="1">
            <a:spLocks/>
          </p:cNvSpPr>
          <p:nvPr/>
        </p:nvSpPr>
        <p:spPr bwMode="auto">
          <a:xfrm>
            <a:off x="640446" y="793750"/>
            <a:ext cx="7855854" cy="498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dirty="0">
                <a:latin typeface="Arial"/>
                <a:cs typeface="Arial"/>
              </a:rPr>
              <a:t>The graph below shows the United States population from 1900 to 2010, as recorded by the </a:t>
            </a:r>
            <a:r>
              <a:rPr lang="en-US" dirty="0" smtClean="0">
                <a:latin typeface="Arial"/>
                <a:cs typeface="Arial"/>
              </a:rPr>
              <a:t>U.S</a:t>
            </a:r>
            <a:r>
              <a:rPr lang="en-US" dirty="0">
                <a:latin typeface="Arial"/>
                <a:cs typeface="Arial"/>
              </a:rPr>
              <a:t>. Census Bureau.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9AD4152-8DB3-F340-8D70-EFF88DEF0EA3}" type="slidenum">
              <a:rPr lang="en-US" b="1" smtClean="0"/>
              <a:pPr>
                <a:defRPr/>
              </a:pPr>
              <a:t>2</a:t>
            </a:fld>
            <a:endParaRPr lang="en-US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3.3.3: Recognizing Average Rate of Change</a:t>
            </a:r>
            <a:endParaRPr lang="en-US"/>
          </a:p>
        </p:txBody>
      </p:sp>
      <p:pic>
        <p:nvPicPr>
          <p:cNvPr id="4" name="Picture 3" descr="Art_40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0918" y="2044700"/>
            <a:ext cx="5825339" cy="3670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57200" indent="-457200" algn="l">
              <a:buFont typeface="+mj-lt"/>
              <a:buAutoNum type="arabicPeriod"/>
            </a:pPr>
            <a:r>
              <a:rPr lang="en-US" dirty="0" smtClean="0"/>
              <a:t>What </a:t>
            </a:r>
            <a:r>
              <a:rPr lang="en-US" dirty="0"/>
              <a:t>was the rate of change in the population from 1900 to 2000? Is this greater or less than the rate of change in the population from 2000 to 2010</a:t>
            </a:r>
            <a:r>
              <a:rPr lang="en-US" dirty="0" smtClean="0"/>
              <a:t>?</a:t>
            </a:r>
          </a:p>
          <a:p>
            <a:pPr marL="457200" indent="-457200" algn="l">
              <a:buFont typeface="+mj-lt"/>
              <a:buAutoNum type="arabicPeriod"/>
            </a:pPr>
            <a:endParaRPr lang="en-US" dirty="0"/>
          </a:p>
          <a:p>
            <a:pPr marL="457200" indent="-457200" algn="l">
              <a:buFont typeface="+mj-lt"/>
              <a:buAutoNum type="arabicPeriod"/>
            </a:pPr>
            <a:r>
              <a:rPr lang="en-US" dirty="0" smtClean="0"/>
              <a:t>Which </a:t>
            </a:r>
            <a:r>
              <a:rPr lang="en-US" dirty="0"/>
              <a:t>10-year time periods have the highest and the lowest rates of change? How did </a:t>
            </a:r>
            <a:r>
              <a:rPr lang="en-US" dirty="0" smtClean="0"/>
              <a:t>you find </a:t>
            </a:r>
            <a:r>
              <a:rPr lang="en-US" dirty="0"/>
              <a:t>these</a:t>
            </a:r>
            <a:r>
              <a:rPr lang="en-US" dirty="0" smtClean="0"/>
              <a:t>?</a:t>
            </a:r>
          </a:p>
          <a:p>
            <a:pPr marL="457200" indent="-457200" algn="l">
              <a:buFont typeface="+mj-lt"/>
              <a:buAutoNum type="arabicPeriod"/>
            </a:pPr>
            <a:endParaRPr lang="en-US" dirty="0"/>
          </a:p>
          <a:p>
            <a:pPr marL="457200" indent="-457200" algn="l">
              <a:buFont typeface="+mj-lt"/>
              <a:buAutoNum type="arabicPeriod"/>
            </a:pPr>
            <a:r>
              <a:rPr lang="en-US" dirty="0"/>
              <a:t>What do you predict the U.S. population will be in 2020? Explain your reasoning.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3.3.3: Recognizing Average Rate of Change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72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42925" y="641350"/>
            <a:ext cx="7930974" cy="4997450"/>
          </a:xfrm>
        </p:spPr>
        <p:txBody>
          <a:bodyPr>
            <a:normAutofit/>
          </a:bodyPr>
          <a:lstStyle/>
          <a:p>
            <a:pPr marL="457200" indent="-457200" algn="l">
              <a:buFont typeface="+mj-lt"/>
              <a:buAutoNum type="arabicPeriod"/>
            </a:pPr>
            <a:r>
              <a:rPr lang="en-US" dirty="0"/>
              <a:t>What was the rate of change in the population from 1900 to 2000? Is this greater or less than the rate of change in the population from 2000 to 2010</a:t>
            </a:r>
            <a:r>
              <a:rPr lang="en-US" dirty="0" smtClean="0"/>
              <a:t>?</a:t>
            </a:r>
          </a:p>
          <a:p>
            <a:pPr marL="800100" lvl="1" indent="-342900" algn="l">
              <a:lnSpc>
                <a:spcPct val="130000"/>
              </a:lnSpc>
              <a:spcAft>
                <a:spcPts val="1200"/>
              </a:spcAft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The rate of change in the population from 1900 to 2000 can be found using the rate of change formula, </a:t>
            </a:r>
            <a:r>
              <a:rPr lang="en-US" sz="2400" dirty="0" smtClean="0">
                <a:solidFill>
                  <a:srgbClr val="660066"/>
                </a:solidFill>
              </a:rPr>
              <a:t>           . </a:t>
            </a:r>
            <a:endParaRPr lang="en-US" sz="2400" dirty="0">
              <a:solidFill>
                <a:srgbClr val="660066"/>
              </a:solidFill>
            </a:endParaRPr>
          </a:p>
          <a:p>
            <a:pPr marL="804672" lvl="1" indent="-342900" algn="l">
              <a:spcBef>
                <a:spcPts val="1200"/>
              </a:spcBef>
              <a:spcAft>
                <a:spcPts val="800"/>
              </a:spcAft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Determine the population for the years 1900 and 2000.</a:t>
            </a:r>
          </a:p>
          <a:p>
            <a:pPr marL="800100" lvl="1" indent="-342900" algn="l">
              <a:spcBef>
                <a:spcPts val="0"/>
              </a:spcBef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According to the graph, the population in 1900 was 75 million and the population in 2000 was approximately 278 million. Let (1900, 75) and (2000, 278) represent the coordinates.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86E977-F7B8-7042-8100-EBBB46C22565}" type="slidenum">
              <a:rPr lang="en-US" b="1" smtClean="0"/>
              <a:pPr>
                <a:defRPr/>
              </a:pPr>
              <a:t>4</a:t>
            </a:fld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785697" y="5639027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3.3.3: Recognizing Average Rate of Change</a:t>
            </a:r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176042"/>
              </p:ext>
            </p:extLst>
          </p:nvPr>
        </p:nvGraphicFramePr>
        <p:xfrm>
          <a:off x="2658249" y="2659439"/>
          <a:ext cx="901700" cy="90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Equation" r:id="rId4" imgW="901700" imgH="901700" progId="Equation.DSMT4">
                  <p:embed/>
                </p:oleObj>
              </mc:Choice>
              <mc:Fallback>
                <p:oleObj name="Equation" r:id="rId4" imgW="901700" imgH="901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658249" y="2659439"/>
                        <a:ext cx="901700" cy="901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8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8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800100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Substitute the values for (</a:t>
            </a:r>
            <a:r>
              <a:rPr lang="en-US" sz="2400" i="1" dirty="0">
                <a:solidFill>
                  <a:srgbClr val="660066"/>
                </a:solidFill>
              </a:rPr>
              <a:t>x</a:t>
            </a:r>
            <a:r>
              <a:rPr lang="en-US" sz="2400" baseline="-25000" dirty="0">
                <a:solidFill>
                  <a:srgbClr val="660066"/>
                </a:solidFill>
              </a:rPr>
              <a:t>1</a:t>
            </a:r>
            <a:r>
              <a:rPr lang="en-US" sz="2400" dirty="0">
                <a:solidFill>
                  <a:srgbClr val="660066"/>
                </a:solidFill>
              </a:rPr>
              <a:t>, </a:t>
            </a:r>
            <a:r>
              <a:rPr lang="en-US" sz="2400" i="1" dirty="0" smtClean="0">
                <a:solidFill>
                  <a:srgbClr val="660066"/>
                </a:solidFill>
              </a:rPr>
              <a:t>y</a:t>
            </a:r>
            <a:r>
              <a:rPr lang="en-US" sz="2400" baseline="-25000" dirty="0">
                <a:solidFill>
                  <a:srgbClr val="660066"/>
                </a:solidFill>
              </a:rPr>
              <a:t>1</a:t>
            </a:r>
            <a:r>
              <a:rPr lang="en-US" sz="2400" dirty="0" smtClean="0">
                <a:solidFill>
                  <a:srgbClr val="660066"/>
                </a:solidFill>
              </a:rPr>
              <a:t>) </a:t>
            </a:r>
            <a:r>
              <a:rPr lang="en-US" sz="2400" dirty="0">
                <a:solidFill>
                  <a:srgbClr val="660066"/>
                </a:solidFill>
              </a:rPr>
              <a:t>and (</a:t>
            </a:r>
            <a:r>
              <a:rPr lang="en-US" sz="2400" i="1" dirty="0" smtClean="0">
                <a:solidFill>
                  <a:srgbClr val="660066"/>
                </a:solidFill>
              </a:rPr>
              <a:t>x</a:t>
            </a:r>
            <a:r>
              <a:rPr lang="en-US" sz="2400" baseline="-25000" dirty="0" smtClean="0">
                <a:solidFill>
                  <a:srgbClr val="660066"/>
                </a:solidFill>
              </a:rPr>
              <a:t>2</a:t>
            </a:r>
            <a:r>
              <a:rPr lang="en-US" sz="2400" dirty="0" smtClean="0">
                <a:solidFill>
                  <a:srgbClr val="660066"/>
                </a:solidFill>
              </a:rPr>
              <a:t>, </a:t>
            </a:r>
            <a:r>
              <a:rPr lang="en-US" sz="2400" i="1" dirty="0" smtClean="0">
                <a:solidFill>
                  <a:srgbClr val="660066"/>
                </a:solidFill>
              </a:rPr>
              <a:t>y</a:t>
            </a:r>
            <a:r>
              <a:rPr lang="en-US" sz="2400" baseline="-25000" dirty="0" smtClean="0">
                <a:solidFill>
                  <a:srgbClr val="660066"/>
                </a:solidFill>
              </a:rPr>
              <a:t>2</a:t>
            </a:r>
            <a:r>
              <a:rPr lang="en-US" sz="2400" dirty="0" smtClean="0">
                <a:solidFill>
                  <a:srgbClr val="660066"/>
                </a:solidFill>
              </a:rPr>
              <a:t>) </a:t>
            </a:r>
            <a:r>
              <a:rPr lang="en-US" sz="2400" dirty="0">
                <a:solidFill>
                  <a:srgbClr val="660066"/>
                </a:solidFill>
              </a:rPr>
              <a:t>into the formula for rate of change</a:t>
            </a:r>
            <a:r>
              <a:rPr lang="en-US" sz="2400" dirty="0" smtClean="0">
                <a:solidFill>
                  <a:srgbClr val="660066"/>
                </a:solidFill>
              </a:rPr>
              <a:t>.</a:t>
            </a:r>
          </a:p>
          <a:p>
            <a:pPr marL="800100" lvl="1" indent="-342900" algn="l">
              <a:buFont typeface="Arial"/>
              <a:buChar char="•"/>
            </a:pPr>
            <a:endParaRPr lang="en-US" sz="2400" dirty="0">
              <a:solidFill>
                <a:srgbClr val="660066"/>
              </a:solidFill>
            </a:endParaRPr>
          </a:p>
          <a:p>
            <a:pPr marL="800100" lvl="1" indent="-342900" algn="l">
              <a:buFont typeface="Arial"/>
              <a:buChar char="•"/>
            </a:pPr>
            <a:endParaRPr lang="en-US" sz="2400" dirty="0" smtClean="0">
              <a:solidFill>
                <a:srgbClr val="660066"/>
              </a:solidFill>
            </a:endParaRPr>
          </a:p>
          <a:p>
            <a:pPr marL="800100" lvl="1" indent="-342900" algn="l">
              <a:buFont typeface="Arial"/>
              <a:buChar char="•"/>
            </a:pPr>
            <a:endParaRPr lang="en-US" sz="2400" dirty="0">
              <a:solidFill>
                <a:srgbClr val="660066"/>
              </a:solidFill>
            </a:endParaRPr>
          </a:p>
          <a:p>
            <a:pPr marL="800100" lvl="1" indent="-342900" algn="l">
              <a:buFont typeface="Arial"/>
              <a:buChar char="•"/>
            </a:pPr>
            <a:endParaRPr lang="en-US" sz="2400" dirty="0">
              <a:solidFill>
                <a:srgbClr val="660066"/>
              </a:solidFill>
            </a:endParaRPr>
          </a:p>
          <a:p>
            <a:pPr marL="1257300" lvl="2" indent="-342900" algn="l">
              <a:buFont typeface="Arial"/>
              <a:buChar char="•"/>
            </a:pPr>
            <a:endParaRPr lang="en-US" dirty="0">
              <a:solidFill>
                <a:srgbClr val="660066"/>
              </a:solidFill>
            </a:endParaRPr>
          </a:p>
          <a:p>
            <a:pPr marL="1257300" lvl="2" indent="-342900" algn="l">
              <a:buFont typeface="Arial"/>
              <a:buChar char="•"/>
            </a:pPr>
            <a:endParaRPr lang="en-US" dirty="0">
              <a:solidFill>
                <a:srgbClr val="660066"/>
              </a:solidFill>
            </a:endParaRPr>
          </a:p>
          <a:p>
            <a:pPr marL="800100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The rate of change from 1900 to 2000 was </a:t>
            </a:r>
            <a:endParaRPr lang="en-US" sz="2400" dirty="0" smtClean="0">
              <a:solidFill>
                <a:srgbClr val="660066"/>
              </a:solidFill>
            </a:endParaRPr>
          </a:p>
          <a:p>
            <a:pPr marL="804672" lvl="1" algn="l">
              <a:spcBef>
                <a:spcPts val="0"/>
              </a:spcBef>
            </a:pPr>
            <a:r>
              <a:rPr lang="en-US" sz="2400" dirty="0" smtClean="0">
                <a:solidFill>
                  <a:srgbClr val="660066"/>
                </a:solidFill>
              </a:rPr>
              <a:t>2.03 </a:t>
            </a:r>
            <a:r>
              <a:rPr lang="en-US" sz="2400" dirty="0">
                <a:solidFill>
                  <a:srgbClr val="660066"/>
                </a:solidFill>
              </a:rPr>
              <a:t>million per year.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3.3.3: Recognizing Average Rate of Change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0187513"/>
              </p:ext>
            </p:extLst>
          </p:nvPr>
        </p:nvGraphicFramePr>
        <p:xfrm>
          <a:off x="1625637" y="1625017"/>
          <a:ext cx="901700" cy="90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Equation" r:id="rId4" imgW="901700" imgH="901700" progId="Equation.DSMT4">
                  <p:embed/>
                </p:oleObj>
              </mc:Choice>
              <mc:Fallback>
                <p:oleObj name="Equation" r:id="rId4" imgW="901700" imgH="901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25637" y="1625017"/>
                        <a:ext cx="901700" cy="901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6469656"/>
              </p:ext>
            </p:extLst>
          </p:nvPr>
        </p:nvGraphicFramePr>
        <p:xfrm>
          <a:off x="1571705" y="2840666"/>
          <a:ext cx="33401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Equation" r:id="rId6" imgW="3340100" imgH="800100" progId="Equation.DSMT4">
                  <p:embed/>
                </p:oleObj>
              </mc:Choice>
              <mc:Fallback>
                <p:oleObj name="Equation" r:id="rId6" imgW="3340100" imgH="800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71705" y="2840666"/>
                        <a:ext cx="3340100" cy="800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29147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8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8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8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8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800100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Determine the rate of change in the population from 2000 to 2010. 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According to the graph, the population in 2010 was approximately 313 million. Let (2000, 278) and (2010, 313) represent the coordinates. 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Substitute the values for (</a:t>
            </a:r>
            <a:r>
              <a:rPr lang="en-US" sz="2400" i="1" dirty="0">
                <a:solidFill>
                  <a:srgbClr val="660066"/>
                </a:solidFill>
              </a:rPr>
              <a:t>x</a:t>
            </a:r>
            <a:r>
              <a:rPr lang="en-US" sz="2400" baseline="-25000" dirty="0">
                <a:solidFill>
                  <a:srgbClr val="660066"/>
                </a:solidFill>
              </a:rPr>
              <a:t>1</a:t>
            </a:r>
            <a:r>
              <a:rPr lang="en-US" sz="2400" dirty="0">
                <a:solidFill>
                  <a:srgbClr val="660066"/>
                </a:solidFill>
              </a:rPr>
              <a:t>, </a:t>
            </a:r>
            <a:r>
              <a:rPr lang="en-US" sz="2400" i="1" dirty="0">
                <a:solidFill>
                  <a:srgbClr val="660066"/>
                </a:solidFill>
              </a:rPr>
              <a:t>y</a:t>
            </a:r>
            <a:r>
              <a:rPr lang="en-US" sz="2400" baseline="-25000" dirty="0">
                <a:solidFill>
                  <a:srgbClr val="660066"/>
                </a:solidFill>
              </a:rPr>
              <a:t>1</a:t>
            </a:r>
            <a:r>
              <a:rPr lang="en-US" sz="2400" dirty="0">
                <a:solidFill>
                  <a:srgbClr val="660066"/>
                </a:solidFill>
              </a:rPr>
              <a:t>) and (</a:t>
            </a:r>
            <a:r>
              <a:rPr lang="en-US" sz="2400" i="1" dirty="0">
                <a:solidFill>
                  <a:srgbClr val="660066"/>
                </a:solidFill>
              </a:rPr>
              <a:t>x</a:t>
            </a:r>
            <a:r>
              <a:rPr lang="en-US" sz="2400" baseline="-25000" dirty="0">
                <a:solidFill>
                  <a:srgbClr val="660066"/>
                </a:solidFill>
              </a:rPr>
              <a:t>2</a:t>
            </a:r>
            <a:r>
              <a:rPr lang="en-US" sz="2400" dirty="0">
                <a:solidFill>
                  <a:srgbClr val="660066"/>
                </a:solidFill>
              </a:rPr>
              <a:t>, </a:t>
            </a:r>
            <a:r>
              <a:rPr lang="en-US" sz="2400" i="1" dirty="0">
                <a:solidFill>
                  <a:srgbClr val="660066"/>
                </a:solidFill>
              </a:rPr>
              <a:t>y</a:t>
            </a:r>
            <a:r>
              <a:rPr lang="en-US" sz="2400" baseline="-25000" dirty="0">
                <a:solidFill>
                  <a:srgbClr val="660066"/>
                </a:solidFill>
              </a:rPr>
              <a:t>2</a:t>
            </a:r>
            <a:r>
              <a:rPr lang="en-US" sz="2400" dirty="0">
                <a:solidFill>
                  <a:srgbClr val="660066"/>
                </a:solidFill>
              </a:rPr>
              <a:t>)</a:t>
            </a:r>
            <a:r>
              <a:rPr lang="en-US" sz="2400" dirty="0" smtClean="0">
                <a:solidFill>
                  <a:srgbClr val="660066"/>
                </a:solidFill>
              </a:rPr>
              <a:t> </a:t>
            </a:r>
            <a:r>
              <a:rPr lang="en-US" sz="2400" dirty="0">
                <a:solidFill>
                  <a:srgbClr val="660066"/>
                </a:solidFill>
              </a:rPr>
              <a:t>into the formula for rate of change.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3.3.3: Recognizing Average Rate of Change</a:t>
            </a: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0682176"/>
              </p:ext>
            </p:extLst>
          </p:nvPr>
        </p:nvGraphicFramePr>
        <p:xfrm>
          <a:off x="1704195" y="3625286"/>
          <a:ext cx="901700" cy="90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Equation" r:id="rId3" imgW="901700" imgH="901700" progId="Equation.DSMT4">
                  <p:embed/>
                </p:oleObj>
              </mc:Choice>
              <mc:Fallback>
                <p:oleObj name="Equation" r:id="rId3" imgW="901700" imgH="901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04195" y="3625286"/>
                        <a:ext cx="901700" cy="901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5914395"/>
              </p:ext>
            </p:extLst>
          </p:nvPr>
        </p:nvGraphicFramePr>
        <p:xfrm>
          <a:off x="1730375" y="4840288"/>
          <a:ext cx="30226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Equation" r:id="rId5" imgW="3022600" imgH="800100" progId="Equation.DSMT4">
                  <p:embed/>
                </p:oleObj>
              </mc:Choice>
              <mc:Fallback>
                <p:oleObj name="Equation" r:id="rId5" imgW="3022600" imgH="800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730375" y="4840288"/>
                        <a:ext cx="3022600" cy="800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540305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8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8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800100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The rate of change from 2000 to 2010 was 3.5 million per year. 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Compare the two rates.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The rate of change for 1900 to 2000 was less than the rate of change for 2000 to 2010.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3.3.3: Recognizing Average Rate of Change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7858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457200" indent="-457200" algn="l">
              <a:buFont typeface="+mj-lt"/>
              <a:buAutoNum type="arabicPeriod" startAt="2"/>
            </a:pPr>
            <a:r>
              <a:rPr lang="en-US" dirty="0" smtClean="0"/>
              <a:t>Which </a:t>
            </a:r>
            <a:r>
              <a:rPr lang="en-US" dirty="0"/>
              <a:t>10-year time periods have the highest and the lowest rates of change? How did you find these?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Calculate the rate of change for each 10-year period. 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Either 1950 to 1960 or 1990 to 2000 could be described as the 10-year period with the highest rate of change, because they seem to have identical rates. 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The 10-year period with the lowest rate of change is 1930 to 1940. </a:t>
            </a:r>
          </a:p>
          <a:p>
            <a:pPr marL="342900" indent="-342900" algn="l">
              <a:buFont typeface="Arial"/>
              <a:buChar char="•"/>
            </a:pPr>
            <a:endParaRPr lang="en-US" dirty="0">
              <a:solidFill>
                <a:srgbClr val="660066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3.3.3: Recognizing Average Rate of Change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6464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457200" indent="-457200" algn="l">
              <a:buFont typeface="+mj-lt"/>
              <a:buAutoNum type="arabicPeriod" startAt="3"/>
            </a:pPr>
            <a:r>
              <a:rPr lang="en-US" dirty="0"/>
              <a:t>What do you predict the U.S. population will be in 2020? Explain your reasoning. 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Answers will vary, but a reasonable prediction would be 348,000,000 people. This would happen if the population continues to increase at a rate of 3.5 million per year.</a:t>
            </a:r>
          </a:p>
          <a:p>
            <a:pPr algn="l"/>
            <a:endParaRPr lang="en-US" dirty="0">
              <a:solidFill>
                <a:srgbClr val="660066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3.3.3: Recognizing Average Rate of Change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24816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oordinate Algebra WarmUp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Coordinate Algebra WarmUp TEMPLATE.potx</Template>
  <TotalTime>948</TotalTime>
  <Words>624</Words>
  <Application>Microsoft Macintosh PowerPoint</Application>
  <PresentationFormat>On-screen Show (4:3)</PresentationFormat>
  <Paragraphs>64</Paragraphs>
  <Slides>9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Coordinate Algebra WarmUp TEMPLATE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Walch Education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Walch Education</dc:creator>
  <cp:keywords/>
  <dc:description/>
  <cp:lastModifiedBy>Walch Education</cp:lastModifiedBy>
  <cp:revision>89</cp:revision>
  <dcterms:created xsi:type="dcterms:W3CDTF">2012-02-22T19:14:19Z</dcterms:created>
  <dcterms:modified xsi:type="dcterms:W3CDTF">2012-06-05T19:17:04Z</dcterms:modified>
  <cp:category/>
</cp:coreProperties>
</file>