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notesSlides/notesSlide2.xml" ContentType="application/vnd.openxmlformats-officedocument.presentationml.notesSlide+xml"/>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58" r:id="rId3"/>
    <p:sldId id="259" r:id="rId4"/>
    <p:sldId id="290" r:id="rId5"/>
    <p:sldId id="294" r:id="rId6"/>
    <p:sldId id="295" r:id="rId7"/>
    <p:sldId id="381" r:id="rId8"/>
    <p:sldId id="382" r:id="rId9"/>
    <p:sldId id="383" r:id="rId10"/>
    <p:sldId id="384" r:id="rId11"/>
    <p:sldId id="389" r:id="rId12"/>
    <p:sldId id="368" r:id="rId13"/>
    <p:sldId id="336" r:id="rId14"/>
    <p:sldId id="338" r:id="rId15"/>
    <p:sldId id="386" r:id="rId16"/>
    <p:sldId id="387" r:id="rId17"/>
    <p:sldId id="388" r:id="rId18"/>
    <p:sldId id="359" r:id="rId19"/>
    <p:sldId id="390" r:id="rId20"/>
    <p:sldId id="370" r:id="rId2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varScale="1">
        <p:scale>
          <a:sx n="77" d="100"/>
          <a:sy n="77" d="100"/>
        </p:scale>
        <p:origin x="-464" y="-96"/>
      </p:cViewPr>
      <p:guideLst>
        <p:guide orient="horz" pos="3159"/>
        <p:guide pos="287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 Id="rId3"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1" Type="http://schemas.openxmlformats.org/officeDocument/2006/relationships/image" Target="../media/image7.emf"/><Relationship Id="rId2"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/CAU3L3S3RateChangeExpGraph1</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12</a:t>
            </a:fld>
            <a:endParaRPr lang="en-US" dirty="0"/>
          </a:p>
        </p:txBody>
      </p:sp>
    </p:spTree>
    <p:extLst>
      <p:ext uri="{BB962C8B-B14F-4D97-AF65-F5344CB8AC3E}">
        <p14:creationId xmlns:p14="http://schemas.microsoft.com/office/powerpoint/2010/main" val="1217646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/CAU3L3S3RateChangeExpGraph2</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335468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3.3.3: Recognizing Average Rate of Change</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3.3.3: Recognizing Average Rate of Change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3.3.3: Recognizing Average Rate of Change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7.emf"/><Relationship Id="rId5" Type="http://schemas.openxmlformats.org/officeDocument/2006/relationships/oleObject" Target="../embeddings/oleObject17.bin"/><Relationship Id="rId6" Type="http://schemas.openxmlformats.org/officeDocument/2006/relationships/image" Target="../media/image8.emf"/><Relationship Id="rId7" Type="http://schemas.openxmlformats.org/officeDocument/2006/relationships/oleObject" Target="../embeddings/oleObject18.bin"/><Relationship Id="rId8" Type="http://schemas.openxmlformats.org/officeDocument/2006/relationships/image" Target="../media/image9.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alch.com/ei/CAU3L3S3RateChangeExpGraph1" TargetMode="External"/><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7.emf"/><Relationship Id="rId5" Type="http://schemas.openxmlformats.org/officeDocument/2006/relationships/oleObject" Target="../embeddings/oleObject20.bin"/><Relationship Id="rId6" Type="http://schemas.openxmlformats.org/officeDocument/2006/relationships/image" Target="../media/image12.emf"/><Relationship Id="rId7" Type="http://schemas.openxmlformats.org/officeDocument/2006/relationships/oleObject" Target="../embeddings/oleObject21.bin"/><Relationship Id="rId8" Type="http://schemas.openxmlformats.org/officeDocument/2006/relationships/image" Target="../media/image13.emf"/><Relationship Id="rId9" Type="http://schemas.openxmlformats.org/officeDocument/2006/relationships/oleObject" Target="../embeddings/oleObject22.bin"/><Relationship Id="rId10" Type="http://schemas.openxmlformats.org/officeDocument/2006/relationships/image" Target="../media/image14.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4.emf"/><Relationship Id="rId5" Type="http://schemas.openxmlformats.org/officeDocument/2006/relationships/oleObject" Target="../embeddings/oleObject10.bin"/><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oleObject" Target="../embeddings/oleObject13.bin"/><Relationship Id="rId9" Type="http://schemas.openxmlformats.org/officeDocument/2006/relationships/oleObject" Target="../embeddings/oleObject14.bin"/><Relationship Id="rId10" Type="http://schemas.openxmlformats.org/officeDocument/2006/relationships/oleObject" Target="../embeddings/oleObject15.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3L3S3RateChangeExpGraph2" TargetMode="External"/><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Previously, we calculated the rate of change of linear functions as well as intervals of exponential functions. We observed that the rate of change of exponential functions changed if we focused on different intervals of the function. Here, we will focus on graphs of linear and exponential functions and learn how to estimate the rates of change. </a:t>
            </a:r>
          </a:p>
          <a:p>
            <a:pPr>
              <a:lnSpc>
                <a:spcPct val="140000"/>
              </a:lnSpc>
            </a:pPr>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dirty="0" smtClean="0"/>
              <a:t>3.3.3: Recognizing Average Rate of Change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19"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0"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1"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2"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3"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4"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5"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26"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55295"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spc="-70" dirty="0" smtClean="0">
                <a:solidFill>
                  <a:srgbClr val="660066"/>
                </a:solidFill>
              </a:rPr>
              <a:t>Substitut</a:t>
            </a:r>
            <a:r>
              <a:rPr lang="en-US" sz="2800" b="1" spc="-70" dirty="0">
                <a:solidFill>
                  <a:srgbClr val="660066"/>
                </a:solidFill>
              </a:rPr>
              <a:t>e (1, 550) and (3, 1100) into the slope formula to calculate the rate of change</a:t>
            </a:r>
            <a:r>
              <a:rPr lang="en-US" sz="2800" b="1" spc="-70" dirty="0" smtClean="0">
                <a:solidFill>
                  <a:srgbClr val="660066"/>
                </a:solidFill>
              </a:rPr>
              <a:t>.</a:t>
            </a:r>
            <a:endParaRPr lang="en-US" sz="2800" b="1" dirty="0">
              <a:solidFill>
                <a:srgbClr val="660066"/>
              </a:solidFill>
            </a:endParaRPr>
          </a:p>
          <a:p>
            <a:pPr lvl="1" algn="l"/>
            <a:r>
              <a:rPr lang="en-US" dirty="0">
                <a:solidFill>
                  <a:srgbClr val="660066"/>
                </a:solidFill>
              </a:rPr>
              <a:t>					</a:t>
            </a:r>
            <a:r>
              <a:rPr lang="en-US" dirty="0">
                <a:solidFill>
                  <a:schemeClr val="tx1"/>
                </a:solidFill>
              </a:rPr>
              <a:t>Slope formula</a:t>
            </a:r>
          </a:p>
          <a:p>
            <a:pPr lvl="1" algn="l"/>
            <a:endParaRPr lang="en-US" dirty="0">
              <a:solidFill>
                <a:schemeClr val="tx1"/>
              </a:solidFill>
            </a:endParaRPr>
          </a:p>
          <a:p>
            <a:pPr lvl="1" algn="l"/>
            <a:r>
              <a:rPr lang="en-US" dirty="0">
                <a:solidFill>
                  <a:srgbClr val="660066"/>
                </a:solidFill>
              </a:rPr>
              <a:t>					</a:t>
            </a:r>
            <a:r>
              <a:rPr lang="en-US" dirty="0">
                <a:solidFill>
                  <a:schemeClr val="tx1"/>
                </a:solidFill>
              </a:rPr>
              <a:t>Substitute </a:t>
            </a:r>
            <a:r>
              <a:rPr lang="en-US" dirty="0" smtClean="0">
                <a:solidFill>
                  <a:schemeClr val="tx1"/>
                </a:solidFill>
              </a:rPr>
              <a:t>(1, 550) </a:t>
            </a:r>
            <a:r>
              <a:rPr lang="en-US" dirty="0">
                <a:solidFill>
                  <a:schemeClr val="tx1"/>
                </a:solidFill>
              </a:rPr>
              <a:t>and </a:t>
            </a:r>
            <a:r>
              <a:rPr lang="en-US" dirty="0" smtClean="0">
                <a:solidFill>
                  <a:schemeClr val="tx1"/>
                </a:solidFill>
              </a:rPr>
              <a:t>(3, 1100) </a:t>
            </a:r>
            <a:r>
              <a:rPr lang="en-US" dirty="0">
                <a:solidFill>
                  <a:schemeClr val="tx1"/>
                </a:solidFill>
              </a:rPr>
              <a:t/>
            </a:r>
            <a:br>
              <a:rPr lang="en-US" dirty="0">
                <a:solidFill>
                  <a:schemeClr val="tx1"/>
                </a:solidFill>
              </a:rPr>
            </a:br>
            <a:r>
              <a:rPr lang="en-US" dirty="0">
                <a:solidFill>
                  <a:schemeClr val="tx1"/>
                </a:solidFill>
              </a:rPr>
              <a:t>					</a:t>
            </a:r>
            <a:r>
              <a:rPr lang="en-US" dirty="0" smtClean="0">
                <a:solidFill>
                  <a:schemeClr val="tx1"/>
                </a:solidFill>
              </a:rPr>
              <a:t>for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and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a:solidFill>
                  <a:schemeClr val="tx1"/>
                </a:solidFill>
              </a:rPr>
              <a:t>y</a:t>
            </a:r>
            <a:r>
              <a:rPr lang="en-US" baseline="-25000" dirty="0">
                <a:solidFill>
                  <a:schemeClr val="tx1"/>
                </a:solidFill>
              </a:rPr>
              <a:t>2</a:t>
            </a:r>
            <a:r>
              <a:rPr lang="en-US" dirty="0">
                <a:solidFill>
                  <a:schemeClr val="tx1"/>
                </a:solidFill>
              </a:rPr>
              <a:t>).</a:t>
            </a:r>
          </a:p>
          <a:p>
            <a:pPr lvl="1" algn="l"/>
            <a:endParaRPr lang="en-US" dirty="0">
              <a:solidFill>
                <a:schemeClr val="tx1"/>
              </a:solidFill>
            </a:endParaRPr>
          </a:p>
          <a:p>
            <a:pPr lvl="1" algn="l">
              <a:spcAft>
                <a:spcPts val="4200"/>
              </a:spcAft>
            </a:pPr>
            <a:r>
              <a:rPr lang="en-US" dirty="0">
                <a:solidFill>
                  <a:srgbClr val="660066"/>
                </a:solidFill>
              </a:rPr>
              <a:t>					</a:t>
            </a:r>
            <a:r>
              <a:rPr lang="en-US" dirty="0">
                <a:solidFill>
                  <a:schemeClr val="tx1"/>
                </a:solidFill>
              </a:rPr>
              <a:t>Simplify as needed</a:t>
            </a:r>
            <a:r>
              <a:rPr lang="en-US" dirty="0" smtClean="0">
                <a:solidFill>
                  <a:schemeClr val="tx1"/>
                </a:solidFill>
              </a:rPr>
              <a:t>.</a:t>
            </a:r>
            <a:endParaRPr lang="en-US" dirty="0">
              <a:solidFill>
                <a:schemeClr val="tx1"/>
              </a:solidFill>
            </a:endParaRPr>
          </a:p>
          <a:p>
            <a:pPr lvl="1" algn="l">
              <a:spcAft>
                <a:spcPts val="1800"/>
              </a:spcAft>
            </a:pPr>
            <a:r>
              <a:rPr lang="en-US" dirty="0" smtClean="0">
                <a:solidFill>
                  <a:schemeClr val="tx1"/>
                </a:solidFill>
              </a:rPr>
              <a:t>  = 275</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703024262"/>
              </p:ext>
            </p:extLst>
          </p:nvPr>
        </p:nvGraphicFramePr>
        <p:xfrm>
          <a:off x="1256030" y="1925670"/>
          <a:ext cx="901700" cy="901700"/>
        </p:xfrm>
        <a:graphic>
          <a:graphicData uri="http://schemas.openxmlformats.org/presentationml/2006/ole">
            <mc:AlternateContent xmlns:mc="http://schemas.openxmlformats.org/markup-compatibility/2006">
              <mc:Choice xmlns:v="urn:schemas-microsoft-com:vml" Requires="v">
                <p:oleObj spid="_x0000_s85007" name="Equation" r:id="rId3" imgW="901700" imgH="901700" progId="Equation.DSMT4">
                  <p:embed/>
                </p:oleObj>
              </mc:Choice>
              <mc:Fallback>
                <p:oleObj name="Equation" r:id="rId3" imgW="901700" imgH="901700" progId="Equation.DSMT4">
                  <p:embed/>
                  <p:pic>
                    <p:nvPicPr>
                      <p:cNvPr id="0" name=""/>
                      <p:cNvPicPr/>
                      <p:nvPr/>
                    </p:nvPicPr>
                    <p:blipFill>
                      <a:blip r:embed="rId4"/>
                      <a:stretch>
                        <a:fillRect/>
                      </a:stretch>
                    </p:blipFill>
                    <p:spPr>
                      <a:xfrm>
                        <a:off x="1256030" y="1925670"/>
                        <a:ext cx="901700" cy="901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410333710"/>
              </p:ext>
            </p:extLst>
          </p:nvPr>
        </p:nvGraphicFramePr>
        <p:xfrm>
          <a:off x="1343261" y="2987675"/>
          <a:ext cx="1689100" cy="800100"/>
        </p:xfrm>
        <a:graphic>
          <a:graphicData uri="http://schemas.openxmlformats.org/presentationml/2006/ole">
            <mc:AlternateContent xmlns:mc="http://schemas.openxmlformats.org/markup-compatibility/2006">
              <mc:Choice xmlns:v="urn:schemas-microsoft-com:vml" Requires="v">
                <p:oleObj spid="_x0000_s85008" name="Equation" r:id="rId5" imgW="1689100" imgH="800100" progId="Equation.DSMT4">
                  <p:embed/>
                </p:oleObj>
              </mc:Choice>
              <mc:Fallback>
                <p:oleObj name="Equation" r:id="rId5" imgW="1689100" imgH="800100" progId="Equation.DSMT4">
                  <p:embed/>
                  <p:pic>
                    <p:nvPicPr>
                      <p:cNvPr id="0" name=""/>
                      <p:cNvPicPr/>
                      <p:nvPr/>
                    </p:nvPicPr>
                    <p:blipFill>
                      <a:blip r:embed="rId6"/>
                      <a:stretch>
                        <a:fillRect/>
                      </a:stretch>
                    </p:blipFill>
                    <p:spPr>
                      <a:xfrm>
                        <a:off x="1343261" y="2987675"/>
                        <a:ext cx="16891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61626475"/>
              </p:ext>
            </p:extLst>
          </p:nvPr>
        </p:nvGraphicFramePr>
        <p:xfrm>
          <a:off x="1326231" y="4059238"/>
          <a:ext cx="787400" cy="800100"/>
        </p:xfrm>
        <a:graphic>
          <a:graphicData uri="http://schemas.openxmlformats.org/presentationml/2006/ole">
            <mc:AlternateContent xmlns:mc="http://schemas.openxmlformats.org/markup-compatibility/2006">
              <mc:Choice xmlns:v="urn:schemas-microsoft-com:vml" Requires="v">
                <p:oleObj spid="_x0000_s85009" name="Equation" r:id="rId7" imgW="787400" imgH="800100" progId="Equation.DSMT4">
                  <p:embed/>
                </p:oleObj>
              </mc:Choice>
              <mc:Fallback>
                <p:oleObj name="Equation" r:id="rId7" imgW="787400" imgH="800100" progId="Equation.DSMT4">
                  <p:embed/>
                  <p:pic>
                    <p:nvPicPr>
                      <p:cNvPr id="0" name=""/>
                      <p:cNvPicPr/>
                      <p:nvPr/>
                    </p:nvPicPr>
                    <p:blipFill>
                      <a:blip r:embed="rId8"/>
                      <a:stretch>
                        <a:fillRect/>
                      </a:stretch>
                    </p:blipFill>
                    <p:spPr>
                      <a:xfrm>
                        <a:off x="1326231" y="4059238"/>
                        <a:ext cx="787400" cy="800100"/>
                      </a:xfrm>
                      <a:prstGeom prst="rect">
                        <a:avLst/>
                      </a:prstGeom>
                    </p:spPr>
                  </p:pic>
                </p:oleObj>
              </mc:Fallback>
            </mc:AlternateContent>
          </a:graphicData>
        </a:graphic>
      </p:graphicFrame>
    </p:spTree>
    <p:extLst>
      <p:ext uri="{BB962C8B-B14F-4D97-AF65-F5344CB8AC3E}">
        <p14:creationId xmlns:p14="http://schemas.microsoft.com/office/powerpoint/2010/main" val="1459642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206663" cy="4998233"/>
          </a:xfrm>
        </p:spPr>
        <p:txBody>
          <a:bodyPr>
            <a:normAutofit/>
          </a:bodyPr>
          <a:lstStyle/>
          <a:p>
            <a:r>
              <a:rPr lang="en-US" sz="2800" b="1" dirty="0"/>
              <a:t>Guided Practice: </a:t>
            </a:r>
            <a:r>
              <a:rPr lang="en-US" sz="2800" b="1" dirty="0">
                <a:solidFill>
                  <a:srgbClr val="000090"/>
                </a:solidFill>
              </a:rPr>
              <a:t>Example 2, </a:t>
            </a:r>
            <a:r>
              <a:rPr lang="en-US" sz="2800" b="1" i="1" dirty="0" smtClean="0">
                <a:solidFill>
                  <a:srgbClr val="000090"/>
                </a:solidFill>
              </a:rPr>
              <a:t>continued</a:t>
            </a:r>
          </a:p>
          <a:p>
            <a:pPr marL="457200"/>
            <a:r>
              <a:rPr lang="en-US" dirty="0"/>
              <a:t>The rate of change for this function over the interval [1, 3] is approximately $275 per year.</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0694181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2,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12</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Jasper is curious about how the rate of change differs for the interval [3, 6]. Calculate the rate of change using the graph from Example 2. </a:t>
            </a:r>
          </a:p>
          <a:p>
            <a:endParaRPr lang="en-US" dirty="0"/>
          </a:p>
          <a:p>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3.3.3: Recognizing Average Rate of Change</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Determine the interval to be observed. </a:t>
            </a:r>
          </a:p>
          <a:p>
            <a:pPr lvl="1" algn="l"/>
            <a:r>
              <a:rPr lang="en-US" dirty="0">
                <a:solidFill>
                  <a:schemeClr val="tx1"/>
                </a:solidFill>
              </a:rPr>
              <a:t>The interval to observe is [3, 6], or where 3 ≤ </a:t>
            </a:r>
            <a:r>
              <a:rPr lang="en-US" i="1" dirty="0">
                <a:solidFill>
                  <a:schemeClr val="tx1"/>
                </a:solidFill>
              </a:rPr>
              <a:t>x</a:t>
            </a:r>
            <a:r>
              <a:rPr lang="en-US" dirty="0">
                <a:solidFill>
                  <a:schemeClr val="tx1"/>
                </a:solidFill>
              </a:rPr>
              <a:t> ≤ 6. </a:t>
            </a:r>
          </a:p>
          <a:p>
            <a:pPr lvl="1" algn="l"/>
            <a:endParaRPr lang="en-US" dirty="0" smtClean="0">
              <a:solidFill>
                <a:schemeClr val="tx1"/>
              </a:solidFill>
            </a:endParaRPr>
          </a:p>
          <a:p>
            <a:pPr lvl="1" algn="l"/>
            <a:endParaRPr lang="en-US" dirty="0">
              <a:solidFill>
                <a:srgbClr val="000000"/>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a:solidFill>
                  <a:srgbClr val="660066"/>
                </a:solidFill>
              </a:rPr>
              <a:t>Identify the starting point of the interval.</a:t>
            </a:r>
            <a:r>
              <a:rPr lang="en-US" dirty="0"/>
              <a:t> </a:t>
            </a:r>
          </a:p>
          <a:p>
            <a:pPr lvl="1" algn="l">
              <a:spcAft>
                <a:spcPts val="1200"/>
              </a:spcAft>
            </a:pPr>
            <a:r>
              <a:rPr lang="en-US" dirty="0">
                <a:solidFill>
                  <a:schemeClr val="tx1"/>
                </a:solidFill>
              </a:rPr>
              <a:t>The </a:t>
            </a:r>
            <a:r>
              <a:rPr lang="en-US" i="1" dirty="0">
                <a:solidFill>
                  <a:schemeClr val="tx1"/>
                </a:solidFill>
              </a:rPr>
              <a:t>x</a:t>
            </a:r>
            <a:r>
              <a:rPr lang="en-US" dirty="0">
                <a:solidFill>
                  <a:schemeClr val="tx1"/>
                </a:solidFill>
              </a:rPr>
              <a:t>-value of the starting point is 3. The corresponding </a:t>
            </a:r>
            <a:r>
              <a:rPr lang="en-US" i="1" dirty="0">
                <a:solidFill>
                  <a:schemeClr val="tx1"/>
                </a:solidFill>
              </a:rPr>
              <a:t>y</a:t>
            </a:r>
            <a:r>
              <a:rPr lang="en-US" dirty="0">
                <a:solidFill>
                  <a:schemeClr val="tx1"/>
                </a:solidFill>
              </a:rPr>
              <a:t>-value is approximately 1,100.</a:t>
            </a:r>
          </a:p>
          <a:p>
            <a:pPr lvl="1" algn="l"/>
            <a:r>
              <a:rPr lang="en-US" dirty="0">
                <a:solidFill>
                  <a:srgbClr val="000000"/>
                </a:solidFill>
              </a:rPr>
              <a:t>The starting point of the interval is (3, 1100).</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Identify the ending point of the interval. </a:t>
            </a:r>
          </a:p>
          <a:p>
            <a:pPr lvl="1" algn="l"/>
            <a:r>
              <a:rPr lang="en-US" dirty="0">
                <a:solidFill>
                  <a:schemeClr val="tx1"/>
                </a:solidFill>
              </a:rPr>
              <a:t>The </a:t>
            </a:r>
            <a:r>
              <a:rPr lang="en-US" i="1" dirty="0">
                <a:solidFill>
                  <a:schemeClr val="tx1"/>
                </a:solidFill>
              </a:rPr>
              <a:t>x</a:t>
            </a:r>
            <a:r>
              <a:rPr lang="en-US" dirty="0">
                <a:solidFill>
                  <a:schemeClr val="tx1"/>
                </a:solidFill>
              </a:rPr>
              <a:t>-value for the ending point is 6. The corresponding </a:t>
            </a:r>
            <a:r>
              <a:rPr lang="en-US" i="1" dirty="0">
                <a:solidFill>
                  <a:schemeClr val="tx1"/>
                </a:solidFill>
              </a:rPr>
              <a:t>y</a:t>
            </a:r>
            <a:r>
              <a:rPr lang="en-US" dirty="0">
                <a:solidFill>
                  <a:schemeClr val="tx1"/>
                </a:solidFill>
              </a:rPr>
              <a:t>-value is approximately 3,100. The ending point of the interval is (6, 3100).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0556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smtClean="0">
                <a:solidFill>
                  <a:srgbClr val="000090"/>
                </a:solidFill>
              </a:rPr>
              <a:t>continued</a:t>
            </a:r>
            <a:endParaRPr lang="en-US" sz="2800" baseline="300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pic>
        <p:nvPicPr>
          <p:cNvPr id="9" name="Picture 8" descr="U3L3_039.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5656" y="1255297"/>
            <a:ext cx="3376112" cy="4484852"/>
          </a:xfrm>
          <a:prstGeom prst="rect">
            <a:avLst/>
          </a:prstGeom>
        </p:spPr>
      </p:pic>
    </p:spTree>
    <p:extLst>
      <p:ext uri="{BB962C8B-B14F-4D97-AF65-F5344CB8AC3E}">
        <p14:creationId xmlns:p14="http://schemas.microsoft.com/office/powerpoint/2010/main" val="2574887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82032"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spc="-70" dirty="0">
                <a:solidFill>
                  <a:srgbClr val="660066"/>
                </a:solidFill>
              </a:rPr>
              <a:t>Substitute (3, 1100) and (6, 3100) into the slope formula to calculate the rate of change.</a:t>
            </a:r>
          </a:p>
          <a:p>
            <a:pPr lvl="1" algn="l"/>
            <a:r>
              <a:rPr lang="en-US" dirty="0">
                <a:solidFill>
                  <a:srgbClr val="660066"/>
                </a:solidFill>
              </a:rPr>
              <a:t>					</a:t>
            </a:r>
            <a:r>
              <a:rPr lang="en-US" dirty="0">
                <a:solidFill>
                  <a:schemeClr val="tx1"/>
                </a:solidFill>
              </a:rPr>
              <a:t>Slope formula</a:t>
            </a:r>
          </a:p>
          <a:p>
            <a:pPr lvl="1" algn="l"/>
            <a:endParaRPr lang="en-US" dirty="0">
              <a:solidFill>
                <a:schemeClr val="tx1"/>
              </a:solidFill>
            </a:endParaRPr>
          </a:p>
          <a:p>
            <a:pPr lvl="1" algn="l"/>
            <a:r>
              <a:rPr lang="en-US" dirty="0">
                <a:solidFill>
                  <a:srgbClr val="660066"/>
                </a:solidFill>
              </a:rPr>
              <a:t>					</a:t>
            </a:r>
            <a:r>
              <a:rPr lang="en-US" dirty="0">
                <a:solidFill>
                  <a:schemeClr val="tx1"/>
                </a:solidFill>
              </a:rPr>
              <a:t>Substitute </a:t>
            </a:r>
            <a:r>
              <a:rPr lang="en-US" dirty="0" smtClean="0">
                <a:solidFill>
                  <a:schemeClr val="tx1"/>
                </a:solidFill>
              </a:rPr>
              <a:t>(3, 1100) </a:t>
            </a:r>
            <a:r>
              <a:rPr lang="en-US" dirty="0">
                <a:solidFill>
                  <a:schemeClr val="tx1"/>
                </a:solidFill>
              </a:rPr>
              <a:t>and </a:t>
            </a:r>
            <a:r>
              <a:rPr lang="en-US" dirty="0" smtClean="0">
                <a:solidFill>
                  <a:schemeClr val="tx1"/>
                </a:solidFill>
              </a:rPr>
              <a:t>(6, 3100</a:t>
            </a:r>
            <a:r>
              <a:rPr lang="en-US" dirty="0">
                <a:solidFill>
                  <a:schemeClr val="tx1"/>
                </a:solidFill>
              </a:rPr>
              <a:t>) </a:t>
            </a:r>
            <a:br>
              <a:rPr lang="en-US" dirty="0">
                <a:solidFill>
                  <a:schemeClr val="tx1"/>
                </a:solidFill>
              </a:rPr>
            </a:br>
            <a:r>
              <a:rPr lang="en-US" dirty="0">
                <a:solidFill>
                  <a:schemeClr val="tx1"/>
                </a:solidFill>
              </a:rPr>
              <a:t>					</a:t>
            </a:r>
            <a:r>
              <a:rPr lang="en-US" dirty="0" smtClean="0">
                <a:solidFill>
                  <a:schemeClr val="tx1"/>
                </a:solidFill>
              </a:rPr>
              <a:t>for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and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a:solidFill>
                  <a:schemeClr val="tx1"/>
                </a:solidFill>
              </a:rPr>
              <a:t>y</a:t>
            </a:r>
            <a:r>
              <a:rPr lang="en-US" baseline="-25000" dirty="0">
                <a:solidFill>
                  <a:schemeClr val="tx1"/>
                </a:solidFill>
              </a:rPr>
              <a:t>2</a:t>
            </a:r>
            <a:r>
              <a:rPr lang="en-US" dirty="0">
                <a:solidFill>
                  <a:schemeClr val="tx1"/>
                </a:solidFill>
              </a:rPr>
              <a:t>).</a:t>
            </a:r>
          </a:p>
          <a:p>
            <a:pPr lvl="1" algn="l"/>
            <a:endParaRPr lang="en-US" dirty="0">
              <a:solidFill>
                <a:schemeClr val="tx1"/>
              </a:solidFill>
            </a:endParaRPr>
          </a:p>
          <a:p>
            <a:pPr lvl="1" algn="l">
              <a:spcAft>
                <a:spcPts val="4200"/>
              </a:spcAft>
            </a:pPr>
            <a:r>
              <a:rPr lang="en-US" dirty="0">
                <a:solidFill>
                  <a:srgbClr val="660066"/>
                </a:solidFill>
              </a:rPr>
              <a:t>					</a:t>
            </a:r>
            <a:r>
              <a:rPr lang="en-US" dirty="0">
                <a:solidFill>
                  <a:schemeClr val="tx1"/>
                </a:solidFill>
              </a:rPr>
              <a:t>Simplify as needed.</a:t>
            </a:r>
            <a:endParaRPr lang="en-US" sz="2800" dirty="0"/>
          </a:p>
          <a:p>
            <a:pPr lvl="1" algn="l">
              <a:spcAft>
                <a:spcPts val="1200"/>
              </a:spcAft>
            </a:pPr>
            <a:r>
              <a:rPr lang="en-US" sz="2800" dirty="0" smtClean="0">
                <a:solidFill>
                  <a:srgbClr val="000000"/>
                </a:solidFill>
              </a:rPr>
              <a:t> </a:t>
            </a:r>
            <a:endParaRPr lang="en-US" sz="28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580990217"/>
              </p:ext>
            </p:extLst>
          </p:nvPr>
        </p:nvGraphicFramePr>
        <p:xfrm>
          <a:off x="1256030" y="1925670"/>
          <a:ext cx="901700" cy="901700"/>
        </p:xfrm>
        <a:graphic>
          <a:graphicData uri="http://schemas.openxmlformats.org/presentationml/2006/ole">
            <mc:AlternateContent xmlns:mc="http://schemas.openxmlformats.org/markup-compatibility/2006">
              <mc:Choice xmlns:v="urn:schemas-microsoft-com:vml" Requires="v">
                <p:oleObj spid="_x0000_s87055" name="Equation" r:id="rId3" imgW="901700" imgH="901700" progId="Equation.DSMT4">
                  <p:embed/>
                </p:oleObj>
              </mc:Choice>
              <mc:Fallback>
                <p:oleObj name="Equation" r:id="rId3" imgW="901700" imgH="901700" progId="Equation.DSMT4">
                  <p:embed/>
                  <p:pic>
                    <p:nvPicPr>
                      <p:cNvPr id="0" name=""/>
                      <p:cNvPicPr/>
                      <p:nvPr/>
                    </p:nvPicPr>
                    <p:blipFill>
                      <a:blip r:embed="rId4"/>
                      <a:stretch>
                        <a:fillRect/>
                      </a:stretch>
                    </p:blipFill>
                    <p:spPr>
                      <a:xfrm>
                        <a:off x="1256030" y="1925670"/>
                        <a:ext cx="901700" cy="9017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93583213"/>
              </p:ext>
            </p:extLst>
          </p:nvPr>
        </p:nvGraphicFramePr>
        <p:xfrm>
          <a:off x="1256711" y="2987675"/>
          <a:ext cx="1854200" cy="800100"/>
        </p:xfrm>
        <a:graphic>
          <a:graphicData uri="http://schemas.openxmlformats.org/presentationml/2006/ole">
            <mc:AlternateContent xmlns:mc="http://schemas.openxmlformats.org/markup-compatibility/2006">
              <mc:Choice xmlns:v="urn:schemas-microsoft-com:vml" Requires="v">
                <p:oleObj spid="_x0000_s87056" name="Equation" r:id="rId5" imgW="1854200" imgH="800100" progId="Equation.DSMT4">
                  <p:embed/>
                </p:oleObj>
              </mc:Choice>
              <mc:Fallback>
                <p:oleObj name="Equation" r:id="rId5" imgW="1854200" imgH="800100" progId="Equation.DSMT4">
                  <p:embed/>
                  <p:pic>
                    <p:nvPicPr>
                      <p:cNvPr id="0" name=""/>
                      <p:cNvPicPr/>
                      <p:nvPr/>
                    </p:nvPicPr>
                    <p:blipFill>
                      <a:blip r:embed="rId6"/>
                      <a:stretch>
                        <a:fillRect/>
                      </a:stretch>
                    </p:blipFill>
                    <p:spPr>
                      <a:xfrm>
                        <a:off x="1256711" y="2987675"/>
                        <a:ext cx="1854200" cy="800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574054509"/>
              </p:ext>
            </p:extLst>
          </p:nvPr>
        </p:nvGraphicFramePr>
        <p:xfrm>
          <a:off x="1256711" y="4059238"/>
          <a:ext cx="952500" cy="800100"/>
        </p:xfrm>
        <a:graphic>
          <a:graphicData uri="http://schemas.openxmlformats.org/presentationml/2006/ole">
            <mc:AlternateContent xmlns:mc="http://schemas.openxmlformats.org/markup-compatibility/2006">
              <mc:Choice xmlns:v="urn:schemas-microsoft-com:vml" Requires="v">
                <p:oleObj spid="_x0000_s87057" name="Equation" r:id="rId7" imgW="952500" imgH="800100" progId="Equation.DSMT4">
                  <p:embed/>
                </p:oleObj>
              </mc:Choice>
              <mc:Fallback>
                <p:oleObj name="Equation" r:id="rId7" imgW="952500" imgH="800100" progId="Equation.DSMT4">
                  <p:embed/>
                  <p:pic>
                    <p:nvPicPr>
                      <p:cNvPr id="0" name=""/>
                      <p:cNvPicPr/>
                      <p:nvPr/>
                    </p:nvPicPr>
                    <p:blipFill>
                      <a:blip r:embed="rId8"/>
                      <a:stretch>
                        <a:fillRect/>
                      </a:stretch>
                    </p:blipFill>
                    <p:spPr>
                      <a:xfrm>
                        <a:off x="1256711" y="4059238"/>
                        <a:ext cx="952500" cy="8001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135593119"/>
              </p:ext>
            </p:extLst>
          </p:nvPr>
        </p:nvGraphicFramePr>
        <p:xfrm>
          <a:off x="1256711" y="5283200"/>
          <a:ext cx="1193800" cy="279400"/>
        </p:xfrm>
        <a:graphic>
          <a:graphicData uri="http://schemas.openxmlformats.org/presentationml/2006/ole">
            <mc:AlternateContent xmlns:mc="http://schemas.openxmlformats.org/markup-compatibility/2006">
              <mc:Choice xmlns:v="urn:schemas-microsoft-com:vml" Requires="v">
                <p:oleObj spid="_x0000_s87058" name="Equation" r:id="rId9" imgW="1193800" imgH="279400" progId="Equation.DSMT4">
                  <p:embed/>
                </p:oleObj>
              </mc:Choice>
              <mc:Fallback>
                <p:oleObj name="Equation" r:id="rId9" imgW="1193800" imgH="279400" progId="Equation.DSMT4">
                  <p:embed/>
                  <p:pic>
                    <p:nvPicPr>
                      <p:cNvPr id="0" name=""/>
                      <p:cNvPicPr/>
                      <p:nvPr/>
                    </p:nvPicPr>
                    <p:blipFill>
                      <a:blip r:embed="rId10"/>
                      <a:stretch>
                        <a:fillRect/>
                      </a:stretch>
                    </p:blipFill>
                    <p:spPr>
                      <a:xfrm>
                        <a:off x="1256711" y="5283200"/>
                        <a:ext cx="1193800" cy="279400"/>
                      </a:xfrm>
                      <a:prstGeom prst="rect">
                        <a:avLst/>
                      </a:prstGeom>
                    </p:spPr>
                  </p:pic>
                </p:oleObj>
              </mc:Fallback>
            </mc:AlternateContent>
          </a:graphicData>
        </a:graphic>
      </p:graphicFrame>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pPr lvl="1" algn="l">
              <a:spcAft>
                <a:spcPts val="1200"/>
              </a:spcAft>
            </a:pPr>
            <a:r>
              <a:rPr lang="en-US" dirty="0">
                <a:solidFill>
                  <a:schemeClr val="tx1"/>
                </a:solidFill>
              </a:rPr>
              <a:t>The rate of change for this function over the interval [3, 6] is approximately $666.67 per year.  </a:t>
            </a:r>
          </a:p>
          <a:p>
            <a:pPr lvl="1" algn="l"/>
            <a:r>
              <a:rPr lang="en-US" dirty="0">
                <a:solidFill>
                  <a:schemeClr val="tx1"/>
                </a:solidFill>
              </a:rPr>
              <a:t>Notice that the rate of change for the interval [3, 6] is much </a:t>
            </a:r>
            <a:r>
              <a:rPr lang="en-US" dirty="0" smtClean="0">
                <a:solidFill>
                  <a:schemeClr val="tx1"/>
                </a:solidFill>
              </a:rPr>
              <a:t>steeper </a:t>
            </a:r>
            <a:r>
              <a:rPr lang="en-US" dirty="0">
                <a:solidFill>
                  <a:schemeClr val="tx1"/>
                </a:solidFill>
              </a:rPr>
              <a:t>than that of the interval [1, 3].</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4271537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862571"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smtClean="0"/>
              <a:t>To </a:t>
            </a:r>
            <a:r>
              <a:rPr lang="en-US" dirty="0"/>
              <a:t>determine the rate of change of a function, first identify the coordinates of the interval being observed. </a:t>
            </a:r>
          </a:p>
          <a:p>
            <a:pPr marL="342900" indent="-342900">
              <a:spcAft>
                <a:spcPts val="1200"/>
              </a:spcAft>
              <a:buFont typeface="Arial"/>
              <a:buChar char="•"/>
            </a:pPr>
            <a:r>
              <a:rPr lang="en-US" spc="-10" dirty="0"/>
              <a:t>Sometimes it is necessary to estimate the values for </a:t>
            </a:r>
            <a:r>
              <a:rPr lang="en-US" i="1" spc="-10" dirty="0"/>
              <a:t>y</a:t>
            </a:r>
            <a:r>
              <a:rPr lang="en-US" spc="-10" dirty="0"/>
              <a:t>.</a:t>
            </a:r>
            <a:r>
              <a:rPr lang="en-US" dirty="0"/>
              <a:t> </a:t>
            </a:r>
          </a:p>
          <a:p>
            <a:pPr marL="342900" indent="-342900">
              <a:buFont typeface="Arial"/>
              <a:buChar char="•"/>
            </a:pPr>
            <a:r>
              <a:rPr lang="en-US" dirty="0" smtClean="0"/>
              <a:t>The </a:t>
            </a:r>
            <a:r>
              <a:rPr lang="en-US" dirty="0"/>
              <a:t>resulting calculation may be an estimation of the rate of change for the interval identified for the given function. </a:t>
            </a: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7"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8"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9"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0"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1"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2"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3"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3.3.3: Recognizing Average Rate of Change</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spcAft>
                <a:spcPts val="1200"/>
              </a:spcAft>
              <a:buFont typeface="Arial"/>
              <a:buChar char="•"/>
            </a:pPr>
            <a:endParaRPr lang="en-US"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235173736"/>
              </p:ext>
            </p:extLst>
          </p:nvPr>
        </p:nvGraphicFramePr>
        <p:xfrm>
          <a:off x="1240473" y="1214120"/>
          <a:ext cx="6634480" cy="2987040"/>
        </p:xfrm>
        <a:graphic>
          <a:graphicData uri="http://schemas.openxmlformats.org/drawingml/2006/table">
            <a:tbl>
              <a:tblPr firstRow="1" bandRow="1">
                <a:tableStyleId>{5940675A-B579-460E-94D1-54222C63F5DA}</a:tableStyleId>
              </a:tblPr>
              <a:tblGrid>
                <a:gridCol w="663448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i="0" u="none" strike="noStrike" kern="1200" baseline="0" dirty="0" smtClean="0">
                          <a:solidFill>
                            <a:schemeClr val="tx1"/>
                          </a:solidFill>
                          <a:latin typeface="Arial"/>
                          <a:ea typeface="+mn-ea"/>
                          <a:cs typeface="Arial"/>
                        </a:rPr>
                        <a:t>Estimating Rate of Change from a Graph</a:t>
                      </a:r>
                    </a:p>
                  </a:txBody>
                  <a:tcPr>
                    <a:solidFill>
                      <a:schemeClr val="bg1">
                        <a:lumMod val="85000"/>
                      </a:schemeClr>
                    </a:solidFill>
                  </a:tcPr>
                </a:tc>
              </a:tr>
              <a:tr h="370840">
                <a:tc>
                  <a:txBody>
                    <a:bodyPr/>
                    <a:lstStyle/>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Determine the interval to be observed. </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Identify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as the starting point of the interval. </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Identify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as the ending point of the interval. </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Substitute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and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into the slope formula to calculate the rate of change.</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The result is the estimated rate of change for the interval between the two points identified.</a:t>
                      </a: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incorrectly choosing the values of the indicated interval to estimate the rate of change</a:t>
            </a:r>
          </a:p>
          <a:p>
            <a:pPr marL="342900" indent="-342900">
              <a:spcAft>
                <a:spcPts val="1200"/>
              </a:spcAft>
              <a:buFont typeface="Arial"/>
              <a:buChar char="•"/>
            </a:pPr>
            <a:r>
              <a:rPr lang="en-US" dirty="0"/>
              <a:t>incorrectly estimating the values for the indicated interval</a:t>
            </a:r>
          </a:p>
          <a:p>
            <a:pPr marL="342900" indent="-342900">
              <a:buFont typeface="Arial"/>
              <a:buChar char="•"/>
            </a:pPr>
            <a:r>
              <a:rPr lang="en-US" dirty="0"/>
              <a:t>substituting incorrect values into the formula for calculating rate of change</a:t>
            </a:r>
          </a:p>
          <a:p>
            <a:pPr marL="342900" indent="-342900">
              <a:buFont typeface="Arial"/>
              <a:buChar char="•"/>
            </a:pPr>
            <a:endParaRPr lang="en-US" dirty="0"/>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4</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3.3.3: Recognizing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Jasper has invested an </a:t>
            </a:r>
            <a:r>
              <a:rPr lang="en-US" dirty="0" smtClean="0"/>
              <a:t/>
            </a:r>
            <a:br>
              <a:rPr lang="en-US" dirty="0" smtClean="0"/>
            </a:br>
            <a:r>
              <a:rPr lang="en-US" dirty="0" smtClean="0"/>
              <a:t>amount </a:t>
            </a:r>
            <a:r>
              <a:rPr lang="en-US" dirty="0"/>
              <a:t>of money into a </a:t>
            </a:r>
            <a:r>
              <a:rPr lang="en-US" dirty="0" smtClean="0"/>
              <a:t/>
            </a:r>
            <a:br>
              <a:rPr lang="en-US" dirty="0" smtClean="0"/>
            </a:br>
            <a:r>
              <a:rPr lang="en-US" dirty="0" smtClean="0"/>
              <a:t>savings </a:t>
            </a:r>
            <a:r>
              <a:rPr lang="en-US" dirty="0"/>
              <a:t>account. The graph </a:t>
            </a:r>
            <a:r>
              <a:rPr lang="en-US" dirty="0" smtClean="0"/>
              <a:t/>
            </a:r>
            <a:br>
              <a:rPr lang="en-US" dirty="0" smtClean="0"/>
            </a:br>
            <a:r>
              <a:rPr lang="en-US" dirty="0" smtClean="0"/>
              <a:t>to the right shows </a:t>
            </a:r>
            <a:r>
              <a:rPr lang="en-US" dirty="0"/>
              <a:t>the value </a:t>
            </a:r>
            <a:r>
              <a:rPr lang="en-US" dirty="0" smtClean="0"/>
              <a:t/>
            </a:r>
            <a:br>
              <a:rPr lang="en-US" dirty="0" smtClean="0"/>
            </a:br>
            <a:r>
              <a:rPr lang="en-US" dirty="0" smtClean="0"/>
              <a:t>of </a:t>
            </a:r>
            <a:r>
              <a:rPr lang="en-US" dirty="0"/>
              <a:t>his investment over a </a:t>
            </a:r>
            <a:r>
              <a:rPr lang="en-US" dirty="0" smtClean="0"/>
              <a:t/>
            </a:r>
            <a:br>
              <a:rPr lang="en-US" dirty="0" smtClean="0"/>
            </a:br>
            <a:r>
              <a:rPr lang="en-US" dirty="0" smtClean="0"/>
              <a:t>period </a:t>
            </a:r>
            <a:r>
              <a:rPr lang="en-US" dirty="0"/>
              <a:t>of time. What is the </a:t>
            </a:r>
            <a:r>
              <a:rPr lang="en-US" dirty="0" smtClean="0"/>
              <a:t/>
            </a:r>
            <a:br>
              <a:rPr lang="en-US" dirty="0" smtClean="0"/>
            </a:br>
            <a:r>
              <a:rPr lang="en-US" dirty="0" smtClean="0"/>
              <a:t>rate </a:t>
            </a:r>
            <a:r>
              <a:rPr lang="en-US" dirty="0"/>
              <a:t>of change for the </a:t>
            </a:r>
            <a:r>
              <a:rPr lang="en-US" dirty="0" smtClean="0"/>
              <a:t/>
            </a:r>
            <a:br>
              <a:rPr lang="en-US" dirty="0" smtClean="0"/>
            </a:br>
            <a:r>
              <a:rPr lang="en-US" dirty="0" smtClean="0"/>
              <a:t>interval </a:t>
            </a:r>
            <a:r>
              <a:rPr lang="en-US" dirty="0"/>
              <a:t>[1, 3]?</a:t>
            </a:r>
          </a:p>
          <a:p>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5</a:t>
            </a:fld>
            <a:endParaRPr lang="en-US" dirty="0"/>
          </a:p>
        </p:txBody>
      </p:sp>
      <p:sp>
        <p:nvSpPr>
          <p:cNvPr id="3" name="Footer Placeholder 2"/>
          <p:cNvSpPr>
            <a:spLocks noGrp="1"/>
          </p:cNvSpPr>
          <p:nvPr>
            <p:ph type="ftr" sz="quarter" idx="13"/>
          </p:nvPr>
        </p:nvSpPr>
        <p:spPr/>
        <p:txBody>
          <a:bodyPr/>
          <a:lstStyle/>
          <a:p>
            <a:pPr>
              <a:defRPr/>
            </a:pPr>
            <a:r>
              <a:rPr lang="en-US" smtClean="0"/>
              <a:t>3.3.3: Recognizing Average Rate of Change</a:t>
            </a:r>
            <a:endParaRPr lang="en-US" dirty="0"/>
          </a:p>
        </p:txBody>
      </p:sp>
      <p:pic>
        <p:nvPicPr>
          <p:cNvPr id="6" name="Picture 5" descr="U3L3_037.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6423" y="838200"/>
            <a:ext cx="3693394" cy="4906331"/>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Determine the interval to be observed.</a:t>
            </a:r>
            <a:r>
              <a:rPr lang="en-US" dirty="0"/>
              <a:t> </a:t>
            </a:r>
          </a:p>
          <a:p>
            <a:pPr lvl="1" algn="l"/>
            <a:r>
              <a:rPr lang="en-US" dirty="0">
                <a:solidFill>
                  <a:schemeClr val="tx1"/>
                </a:solidFill>
              </a:rPr>
              <a:t>The interval to observe is [1, 3], or where 1 ≤ </a:t>
            </a:r>
            <a:r>
              <a:rPr lang="en-US" i="1" dirty="0">
                <a:solidFill>
                  <a:schemeClr val="tx1"/>
                </a:solidFill>
              </a:rPr>
              <a:t>x</a:t>
            </a:r>
            <a:r>
              <a:rPr lang="en-US" dirty="0">
                <a:solidFill>
                  <a:schemeClr val="tx1"/>
                </a:solidFill>
              </a:rPr>
              <a:t> ≤ 3.</a:t>
            </a:r>
          </a:p>
          <a:p>
            <a:pPr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6</a:t>
            </a:fld>
            <a:endParaRPr lang="en-US" dirty="0"/>
          </a:p>
        </p:txBody>
      </p:sp>
      <p:sp>
        <p:nvSpPr>
          <p:cNvPr id="2" name="Footer Placeholder 1"/>
          <p:cNvSpPr>
            <a:spLocks noGrp="1"/>
          </p:cNvSpPr>
          <p:nvPr>
            <p:ph type="ftr" sz="quarter" idx="13"/>
          </p:nvPr>
        </p:nvSpPr>
        <p:spPr/>
        <p:txBody>
          <a:bodyPr/>
          <a:lstStyle/>
          <a:p>
            <a:pPr>
              <a:defRPr/>
            </a:pPr>
            <a:r>
              <a:rPr lang="en-US" smtClean="0"/>
              <a:t>3.3.3: Recognizing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514350" indent="-514350">
              <a:buFont typeface="+mj-lt"/>
              <a:buAutoNum type="arabicPeriod" startAt="2"/>
            </a:pPr>
            <a:r>
              <a:rPr lang="en-US" sz="2800" b="1" dirty="0">
                <a:solidFill>
                  <a:srgbClr val="660066"/>
                </a:solidFill>
              </a:rPr>
              <a:t>Identify the starting point of the interval.</a:t>
            </a:r>
            <a:r>
              <a:rPr lang="en-US" dirty="0"/>
              <a:t> </a:t>
            </a:r>
          </a:p>
          <a:p>
            <a:pPr lvl="1" algn="l">
              <a:spcAft>
                <a:spcPts val="1200"/>
              </a:spcAft>
            </a:pPr>
            <a:r>
              <a:rPr lang="en-US" dirty="0">
                <a:solidFill>
                  <a:schemeClr val="tx1"/>
                </a:solidFill>
              </a:rPr>
              <a:t>The </a:t>
            </a:r>
            <a:r>
              <a:rPr lang="en-US" i="1" dirty="0">
                <a:solidFill>
                  <a:schemeClr val="tx1"/>
                </a:solidFill>
              </a:rPr>
              <a:t>x</a:t>
            </a:r>
            <a:r>
              <a:rPr lang="en-US" dirty="0">
                <a:solidFill>
                  <a:schemeClr val="tx1"/>
                </a:solidFill>
              </a:rPr>
              <a:t>-value of the starting point is 1. The corresponding </a:t>
            </a:r>
            <a:r>
              <a:rPr lang="en-US" i="1" dirty="0">
                <a:solidFill>
                  <a:schemeClr val="tx1"/>
                </a:solidFill>
              </a:rPr>
              <a:t>y</a:t>
            </a:r>
            <a:r>
              <a:rPr lang="en-US" dirty="0">
                <a:solidFill>
                  <a:schemeClr val="tx1"/>
                </a:solidFill>
              </a:rPr>
              <a:t>-value is approximately 550.</a:t>
            </a:r>
          </a:p>
          <a:p>
            <a:pPr lvl="1" algn="l"/>
            <a:r>
              <a:rPr lang="en-US" dirty="0">
                <a:solidFill>
                  <a:srgbClr val="000000"/>
                </a:solidFill>
              </a:rPr>
              <a:t>The starting point of the interval is (1, 550).</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Identify the ending point of the interval. </a:t>
            </a:r>
          </a:p>
          <a:p>
            <a:pPr lvl="1" algn="l">
              <a:spcAft>
                <a:spcPts val="1200"/>
              </a:spcAft>
            </a:pPr>
            <a:r>
              <a:rPr lang="en-US" dirty="0">
                <a:solidFill>
                  <a:schemeClr val="tx1"/>
                </a:solidFill>
              </a:rPr>
              <a:t>The </a:t>
            </a:r>
            <a:r>
              <a:rPr lang="en-US" i="1" dirty="0">
                <a:solidFill>
                  <a:schemeClr val="tx1"/>
                </a:solidFill>
              </a:rPr>
              <a:t>x</a:t>
            </a:r>
            <a:r>
              <a:rPr lang="en-US" dirty="0">
                <a:solidFill>
                  <a:schemeClr val="tx1"/>
                </a:solidFill>
              </a:rPr>
              <a:t>-value for the ending point is 3. The corresponding </a:t>
            </a:r>
            <a:r>
              <a:rPr lang="en-US" i="1" dirty="0">
                <a:solidFill>
                  <a:schemeClr val="tx1"/>
                </a:solidFill>
              </a:rPr>
              <a:t>y</a:t>
            </a:r>
            <a:r>
              <a:rPr lang="en-US" dirty="0">
                <a:solidFill>
                  <a:schemeClr val="tx1"/>
                </a:solidFill>
              </a:rPr>
              <a:t>-value is approximately 1,100. </a:t>
            </a:r>
          </a:p>
          <a:p>
            <a:pPr lvl="1" algn="l"/>
            <a:r>
              <a:rPr lang="en-US" dirty="0">
                <a:solidFill>
                  <a:srgbClr val="000000"/>
                </a:solidFill>
              </a:rPr>
              <a:t>The ending point of the interval is (3, 1100). </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446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endParaRPr lang="en-US" sz="2800" baseline="300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3.3.3: Recognizing Average Rate of Change</a:t>
            </a:r>
            <a:endParaRPr lang="en-US" dirty="0"/>
          </a:p>
        </p:txBody>
      </p:sp>
      <p:pic>
        <p:nvPicPr>
          <p:cNvPr id="8" name="Picture 7" descr="U3L3_038.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8444" y="1219200"/>
            <a:ext cx="3441716" cy="4572000"/>
          </a:xfrm>
          <a:prstGeom prst="rect">
            <a:avLst/>
          </a:prstGeom>
        </p:spPr>
      </p:pic>
    </p:spTree>
    <p:extLst>
      <p:ext uri="{BB962C8B-B14F-4D97-AF65-F5344CB8AC3E}">
        <p14:creationId xmlns:p14="http://schemas.microsoft.com/office/powerpoint/2010/main" val="41230543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9746</TotalTime>
  <Words>899</Words>
  <Application>Microsoft Macintosh PowerPoint</Application>
  <PresentationFormat>On-screen Show (4:3)</PresentationFormat>
  <Paragraphs>121</Paragraphs>
  <Slides>20</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169</cp:revision>
  <dcterms:created xsi:type="dcterms:W3CDTF">2012-02-22T19:14:19Z</dcterms:created>
  <dcterms:modified xsi:type="dcterms:W3CDTF">2012-06-04T19:55:06Z</dcterms:modified>
  <cp:category/>
</cp:coreProperties>
</file>