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notesSlides/notesSlide2.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390" r:id="rId3"/>
    <p:sldId id="258" r:id="rId4"/>
    <p:sldId id="259" r:id="rId5"/>
    <p:sldId id="291" r:id="rId6"/>
    <p:sldId id="260" r:id="rId7"/>
    <p:sldId id="349" r:id="rId8"/>
    <p:sldId id="350" r:id="rId9"/>
    <p:sldId id="290" r:id="rId10"/>
    <p:sldId id="294" r:id="rId11"/>
    <p:sldId id="295" r:id="rId12"/>
    <p:sldId id="381" r:id="rId13"/>
    <p:sldId id="382" r:id="rId14"/>
    <p:sldId id="383" r:id="rId15"/>
    <p:sldId id="384" r:id="rId16"/>
    <p:sldId id="368" r:id="rId17"/>
    <p:sldId id="336" r:id="rId18"/>
    <p:sldId id="338" r:id="rId19"/>
    <p:sldId id="386" r:id="rId20"/>
    <p:sldId id="387" r:id="rId21"/>
    <p:sldId id="388" r:id="rId22"/>
    <p:sldId id="359" r:id="rId23"/>
    <p:sldId id="370" r:id="rId2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89" d="100"/>
          <a:sy n="89" d="100"/>
        </p:scale>
        <p:origin x="-392" y="-104"/>
      </p:cViewPr>
      <p:guideLst>
        <p:guide orient="horz" pos="3159"/>
        <p:guide pos="275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 Id="rId3"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image" Target="../media/image6.emf"/><Relationship Id="rId2"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/CAU3L3S2RateChangeLinTab2</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16</a:t>
            </a:fld>
            <a:endParaRPr lang="en-US" dirty="0"/>
          </a:p>
        </p:txBody>
      </p:sp>
    </p:spTree>
    <p:extLst>
      <p:ext uri="{BB962C8B-B14F-4D97-AF65-F5344CB8AC3E}">
        <p14:creationId xmlns:p14="http://schemas.microsoft.com/office/powerpoint/2010/main" val="4000279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/CAU3L3S2RateChangeLinTab3</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23</a:t>
            </a:fld>
            <a:endParaRPr lang="en-US" dirty="0"/>
          </a:p>
        </p:txBody>
      </p:sp>
    </p:spTree>
    <p:extLst>
      <p:ext uri="{BB962C8B-B14F-4D97-AF65-F5344CB8AC3E}">
        <p14:creationId xmlns:p14="http://schemas.microsoft.com/office/powerpoint/2010/main" val="1247713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dirty="0" smtClean="0"/>
              <a:t>3.3.2: Proving Average Rate of Change</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3.3.2: Proving Average Rate of Change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3.3.2: Proving Average Rate of Change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4" Type="http://schemas.openxmlformats.org/officeDocument/2006/relationships/oleObject" Target="../embeddings/oleObject9.bin"/><Relationship Id="rId1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6.emf"/><Relationship Id="rId5" Type="http://schemas.openxmlformats.org/officeDocument/2006/relationships/oleObject" Target="../embeddings/oleObject18.bin"/><Relationship Id="rId6" Type="http://schemas.openxmlformats.org/officeDocument/2006/relationships/image" Target="../media/image7.emf"/><Relationship Id="rId7" Type="http://schemas.openxmlformats.org/officeDocument/2006/relationships/oleObject" Target="../embeddings/oleObject19.bin"/><Relationship Id="rId8" Type="http://schemas.openxmlformats.org/officeDocument/2006/relationships/image" Target="../media/image8.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alch.com/ei/CAU3L3S2RateChangeLinTab2" TargetMode="External"/><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6.emf"/><Relationship Id="rId5" Type="http://schemas.openxmlformats.org/officeDocument/2006/relationships/oleObject" Target="../embeddings/oleObject21.bin"/><Relationship Id="rId6" Type="http://schemas.openxmlformats.org/officeDocument/2006/relationships/image" Target="../media/image10.emf"/><Relationship Id="rId7" Type="http://schemas.openxmlformats.org/officeDocument/2006/relationships/oleObject" Target="../embeddings/oleObject22.bin"/><Relationship Id="rId8" Type="http://schemas.openxmlformats.org/officeDocument/2006/relationships/image" Target="../media/image11.emf"/><Relationship Id="rId9" Type="http://schemas.openxmlformats.org/officeDocument/2006/relationships/oleObject" Target="../embeddings/oleObject23.bin"/><Relationship Id="rId10" Type="http://schemas.openxmlformats.org/officeDocument/2006/relationships/image" Target="../media/image12.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walch.com/ei/CAU3L3S2RateChangeLinTab3" TargetMode="External"/><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5.emf"/><Relationship Id="rId5" Type="http://schemas.openxmlformats.org/officeDocument/2006/relationships/oleObject" Target="../embeddings/oleObject11.bin"/><Relationship Id="rId6" Type="http://schemas.openxmlformats.org/officeDocument/2006/relationships/oleObject" Target="../embeddings/oleObject12.bin"/><Relationship Id="rId7" Type="http://schemas.openxmlformats.org/officeDocument/2006/relationships/oleObject" Target="../embeddings/oleObject13.bin"/><Relationship Id="rId8" Type="http://schemas.openxmlformats.org/officeDocument/2006/relationships/oleObject" Target="../embeddings/oleObject14.bin"/><Relationship Id="rId9" Type="http://schemas.openxmlformats.org/officeDocument/2006/relationships/oleObject" Target="../embeddings/oleObject15.bin"/><Relationship Id="rId10" Type="http://schemas.openxmlformats.org/officeDocument/2006/relationships/oleObject" Target="../embeddings/oleObject16.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pPr>
              <a:lnSpc>
                <a:spcPct val="140000"/>
              </a:lnSpc>
            </a:pPr>
            <a:r>
              <a:rPr lang="en-US" dirty="0"/>
              <a:t>In previous lessons, we have found the </a:t>
            </a:r>
            <a:r>
              <a:rPr lang="en-US" b="1" dirty="0"/>
              <a:t>slope</a:t>
            </a:r>
            <a:r>
              <a:rPr lang="en-US" dirty="0"/>
              <a:t> of linear equations and functions using the slope formula, </a:t>
            </a:r>
            <a:r>
              <a:rPr lang="en-US" dirty="0" smtClean="0"/>
              <a:t>          . </a:t>
            </a:r>
            <a:r>
              <a:rPr lang="en-US" dirty="0"/>
              <a:t>We have also identified the slope of a line from a given equation by rewriting the equation in slope-intercept form, </a:t>
            </a:r>
            <a:r>
              <a:rPr lang="en-US" i="1" dirty="0"/>
              <a:t>y</a:t>
            </a:r>
            <a:r>
              <a:rPr lang="en-US" dirty="0"/>
              <a:t> = </a:t>
            </a:r>
            <a:r>
              <a:rPr lang="en-US" i="1" dirty="0"/>
              <a:t>mx</a:t>
            </a:r>
            <a:r>
              <a:rPr lang="en-US" dirty="0"/>
              <a:t> + </a:t>
            </a:r>
            <a:r>
              <a:rPr lang="en-US" i="1" dirty="0"/>
              <a:t>b</a:t>
            </a:r>
            <a:r>
              <a:rPr lang="en-US" dirty="0"/>
              <a:t>, where </a:t>
            </a:r>
            <a:r>
              <a:rPr lang="en-US" i="1" dirty="0"/>
              <a:t>m</a:t>
            </a:r>
            <a:r>
              <a:rPr lang="en-US" dirty="0"/>
              <a:t> is the slope of the line. By calculating the slope, we are able to determine the </a:t>
            </a:r>
            <a:r>
              <a:rPr lang="en-US" b="1" dirty="0"/>
              <a:t>rate of change</a:t>
            </a:r>
            <a:r>
              <a:rPr lang="en-US" dirty="0"/>
              <a:t>, or</a:t>
            </a:r>
            <a:r>
              <a:rPr lang="en-US" b="1" dirty="0"/>
              <a:t> </a:t>
            </a:r>
            <a:r>
              <a:rPr lang="en-US" dirty="0"/>
              <a:t>the</a:t>
            </a:r>
            <a:r>
              <a:rPr lang="en-US" b="1" dirty="0"/>
              <a:t> </a:t>
            </a:r>
            <a:r>
              <a:rPr lang="en-US" dirty="0"/>
              <a:t>ratio that describes how much one quantity changes with respect to the change in another quantity of the function.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06"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07"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08"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09"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10"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11"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12"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13"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33350210"/>
              </p:ext>
            </p:extLst>
          </p:nvPr>
        </p:nvGraphicFramePr>
        <p:xfrm>
          <a:off x="7331710" y="1545590"/>
          <a:ext cx="847090" cy="847090"/>
        </p:xfrm>
        <a:graphic>
          <a:graphicData uri="http://schemas.openxmlformats.org/presentationml/2006/ole">
            <mc:AlternateContent xmlns:mc="http://schemas.openxmlformats.org/markup-compatibility/2006">
              <mc:Choice xmlns:v="urn:schemas-microsoft-com:vml" Requires="v">
                <p:oleObj spid="_x0000_s83014" name="Equation" r:id="rId14" imgW="901700" imgH="901700" progId="Equation.DSMT4">
                  <p:embed/>
                </p:oleObj>
              </mc:Choice>
              <mc:Fallback>
                <p:oleObj name="Equation" r:id="rId14" imgW="901700" imgH="901700" progId="Equation.DSMT4">
                  <p:embed/>
                  <p:pic>
                    <p:nvPicPr>
                      <p:cNvPr id="0" name=""/>
                      <p:cNvPicPr/>
                      <p:nvPr/>
                    </p:nvPicPr>
                    <p:blipFill>
                      <a:blip r:embed="rId15"/>
                      <a:stretch>
                        <a:fillRect/>
                      </a:stretch>
                    </p:blipFill>
                    <p:spPr>
                      <a:xfrm>
                        <a:off x="7331710" y="1545590"/>
                        <a:ext cx="847090" cy="84709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In 2008, about 66 million </a:t>
            </a:r>
            <a:r>
              <a:rPr lang="en-US" dirty="0" smtClean="0"/>
              <a:t/>
            </a:r>
            <a:br>
              <a:rPr lang="en-US" dirty="0" smtClean="0"/>
            </a:br>
            <a:r>
              <a:rPr lang="en-US" dirty="0" smtClean="0"/>
              <a:t>U.S</a:t>
            </a:r>
            <a:r>
              <a:rPr lang="en-US" dirty="0"/>
              <a:t>. households had both </a:t>
            </a:r>
            <a:r>
              <a:rPr lang="en-US" dirty="0" smtClean="0"/>
              <a:t/>
            </a:r>
            <a:br>
              <a:rPr lang="en-US" dirty="0" smtClean="0"/>
            </a:br>
            <a:r>
              <a:rPr lang="en-US" dirty="0" smtClean="0"/>
              <a:t>landline </a:t>
            </a:r>
            <a:r>
              <a:rPr lang="en-US" dirty="0"/>
              <a:t>phones and cell </a:t>
            </a:r>
            <a:r>
              <a:rPr lang="en-US" dirty="0" smtClean="0"/>
              <a:t/>
            </a:r>
            <a:br>
              <a:rPr lang="en-US" dirty="0" smtClean="0"/>
            </a:br>
            <a:r>
              <a:rPr lang="en-US" dirty="0" smtClean="0"/>
              <a:t>phones</a:t>
            </a:r>
            <a:r>
              <a:rPr lang="en-US" dirty="0"/>
              <a:t>. This number </a:t>
            </a:r>
            <a:r>
              <a:rPr lang="en-US" dirty="0" smtClean="0"/>
              <a:t/>
            </a:r>
            <a:br>
              <a:rPr lang="en-US" dirty="0" smtClean="0"/>
            </a:br>
            <a:r>
              <a:rPr lang="en-US" dirty="0" smtClean="0"/>
              <a:t>decreased </a:t>
            </a:r>
            <a:r>
              <a:rPr lang="en-US" dirty="0"/>
              <a:t>by an average </a:t>
            </a:r>
            <a:r>
              <a:rPr lang="en-US" dirty="0" smtClean="0"/>
              <a:t/>
            </a:r>
            <a:br>
              <a:rPr lang="en-US" dirty="0" smtClean="0"/>
            </a:br>
            <a:r>
              <a:rPr lang="en-US" dirty="0" smtClean="0"/>
              <a:t>of </a:t>
            </a:r>
            <a:r>
              <a:rPr lang="en-US" dirty="0"/>
              <a:t>5 million households </a:t>
            </a:r>
            <a:r>
              <a:rPr lang="en-US" dirty="0" smtClean="0"/>
              <a:t/>
            </a:r>
            <a:br>
              <a:rPr lang="en-US" dirty="0" smtClean="0"/>
            </a:br>
            <a:r>
              <a:rPr lang="en-US" dirty="0" smtClean="0"/>
              <a:t>per </a:t>
            </a:r>
            <a:r>
              <a:rPr lang="en-US" dirty="0"/>
              <a:t>year. Use the table </a:t>
            </a:r>
            <a:r>
              <a:rPr lang="en-US" dirty="0" smtClean="0"/>
              <a:t/>
            </a:r>
            <a:br>
              <a:rPr lang="en-US" dirty="0" smtClean="0"/>
            </a:br>
            <a:r>
              <a:rPr lang="en-US" dirty="0" smtClean="0"/>
              <a:t>to the right to </a:t>
            </a:r>
            <a:r>
              <a:rPr lang="en-US" dirty="0"/>
              <a:t>calculate </a:t>
            </a:r>
            <a:r>
              <a:rPr lang="en-US" dirty="0" smtClean="0"/>
              <a:t/>
            </a:r>
            <a:br>
              <a:rPr lang="en-US" dirty="0" smtClean="0"/>
            </a:br>
            <a:r>
              <a:rPr lang="en-US" dirty="0" smtClean="0"/>
              <a:t>the </a:t>
            </a:r>
            <a:r>
              <a:rPr lang="en-US" dirty="0"/>
              <a:t>rate of change for </a:t>
            </a:r>
            <a:r>
              <a:rPr lang="en-US" dirty="0" smtClean="0"/>
              <a:t/>
            </a:r>
            <a:br>
              <a:rPr lang="en-US" dirty="0" smtClean="0"/>
            </a:br>
            <a:r>
              <a:rPr lang="en-US" dirty="0" smtClean="0"/>
              <a:t>the </a:t>
            </a:r>
            <a:r>
              <a:rPr lang="en-US" dirty="0"/>
              <a:t>interval [2008, 2011].</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10</a:t>
            </a:fld>
            <a:endParaRPr lang="en-US" dirty="0"/>
          </a:p>
        </p:txBody>
      </p:sp>
      <p:sp>
        <p:nvSpPr>
          <p:cNvPr id="3" name="Footer Placeholder 2"/>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73146663"/>
              </p:ext>
            </p:extLst>
          </p:nvPr>
        </p:nvGraphicFramePr>
        <p:xfrm>
          <a:off x="4558983" y="1661160"/>
          <a:ext cx="3738880" cy="2286000"/>
        </p:xfrm>
        <a:graphic>
          <a:graphicData uri="http://schemas.openxmlformats.org/drawingml/2006/table">
            <a:tbl>
              <a:tblPr firstRow="1" bandRow="1">
                <a:tableStyleId>{5940675A-B579-460E-94D1-54222C63F5DA}</a:tableStyleId>
              </a:tblPr>
              <a:tblGrid>
                <a:gridCol w="1717040"/>
                <a:gridCol w="2021840"/>
              </a:tblGrid>
              <a:tr h="370840">
                <a:tc>
                  <a:txBody>
                    <a:bodyPr/>
                    <a:lstStyle/>
                    <a:p>
                      <a:pPr algn="ctr"/>
                      <a:r>
                        <a:rPr lang="en-US" sz="2000" b="1" dirty="0" smtClean="0">
                          <a:latin typeface="Arial"/>
                          <a:cs typeface="Arial"/>
                        </a:rPr>
                        <a:t>Year (</a:t>
                      </a:r>
                      <a:r>
                        <a:rPr lang="en-US" sz="2000" b="1" i="1" dirty="0" smtClean="0">
                          <a:latin typeface="Arial"/>
                          <a:cs typeface="Arial"/>
                        </a:rPr>
                        <a:t>x</a:t>
                      </a:r>
                      <a:r>
                        <a:rPr lang="en-US" sz="2000" b="1" dirty="0" smtClean="0">
                          <a:latin typeface="Arial"/>
                          <a:cs typeface="Arial"/>
                        </a:rPr>
                        <a:t>)</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Households in millions (</a:t>
                      </a:r>
                      <a:r>
                        <a:rPr lang="en-US" sz="2000" b="1" i="1" dirty="0" smtClean="0">
                          <a:latin typeface="Arial"/>
                          <a:cs typeface="Arial"/>
                        </a:rPr>
                        <a:t>f</a:t>
                      </a:r>
                      <a:r>
                        <a:rPr lang="en-US" sz="2000" b="1" dirty="0" smtClean="0">
                          <a:latin typeface="Arial"/>
                          <a:cs typeface="Arial"/>
                        </a:rPr>
                        <a:t>(</a:t>
                      </a:r>
                      <a:r>
                        <a:rPr lang="en-US" sz="2000" b="1" i="1" dirty="0" smtClean="0">
                          <a:latin typeface="Arial"/>
                          <a:cs typeface="Arial"/>
                        </a:rPr>
                        <a:t>x</a:t>
                      </a:r>
                      <a:r>
                        <a:rPr lang="en-US" sz="2000" b="1" dirty="0" smtClean="0">
                          <a:latin typeface="Arial"/>
                          <a:cs typeface="Arial"/>
                        </a:rPr>
                        <a:t>))</a:t>
                      </a:r>
                      <a:endParaRPr lang="en-US" sz="2000" b="1" dirty="0">
                        <a:latin typeface="Arial"/>
                        <a:cs typeface="Arial"/>
                      </a:endParaRPr>
                    </a:p>
                  </a:txBody>
                  <a:tcPr anchor="ctr">
                    <a:solidFill>
                      <a:schemeClr val="bg1">
                        <a:lumMod val="85000"/>
                      </a:schemeClr>
                    </a:solidFill>
                  </a:tcPr>
                </a:tc>
              </a:tr>
              <a:tr h="370840">
                <a:tc>
                  <a:txBody>
                    <a:bodyPr/>
                    <a:lstStyle/>
                    <a:p>
                      <a:pPr algn="ctr"/>
                      <a:r>
                        <a:rPr lang="en-US" sz="2000" dirty="0" smtClean="0">
                          <a:latin typeface="Arial"/>
                          <a:cs typeface="Arial"/>
                        </a:rPr>
                        <a:t>2008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66</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2009</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61</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2010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56</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2011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51</a:t>
                      </a:r>
                      <a:endParaRPr lang="en-US" sz="200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Determine the interval to be observed. </a:t>
            </a:r>
          </a:p>
          <a:p>
            <a:pPr lvl="1" algn="l"/>
            <a:r>
              <a:rPr lang="en-US" dirty="0">
                <a:solidFill>
                  <a:schemeClr val="tx1"/>
                </a:solidFill>
              </a:rPr>
              <a:t>The interval to be observed is [2008, 2011], or where 2008 ≤ </a:t>
            </a:r>
            <a:r>
              <a:rPr lang="en-US" i="1" dirty="0">
                <a:solidFill>
                  <a:schemeClr val="tx1"/>
                </a:solidFill>
              </a:rPr>
              <a:t>x</a:t>
            </a:r>
            <a:r>
              <a:rPr lang="en-US" dirty="0">
                <a:solidFill>
                  <a:schemeClr val="tx1"/>
                </a:solidFill>
              </a:rPr>
              <a:t> ≤ 2011. </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11</a:t>
            </a:fld>
            <a:endParaRPr lang="en-US" dirty="0"/>
          </a:p>
        </p:txBody>
      </p:sp>
      <p:sp>
        <p:nvSpPr>
          <p:cNvPr id="2" name="Footer Placeholder 1"/>
          <p:cNvSpPr>
            <a:spLocks noGrp="1"/>
          </p:cNvSpPr>
          <p:nvPr>
            <p:ph type="ftr" sz="quarter" idx="13"/>
          </p:nvPr>
        </p:nvSpPr>
        <p:spPr/>
        <p:txBody>
          <a:bodyPr/>
          <a:lstStyle/>
          <a:p>
            <a:pPr>
              <a:defRPr/>
            </a:pPr>
            <a:r>
              <a:rPr lang="en-US" smtClean="0"/>
              <a:t>3.3.2: Proving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14350">
              <a:buFont typeface="+mj-lt"/>
              <a:buAutoNum type="arabicPeriod" startAt="2"/>
            </a:pPr>
            <a:r>
              <a:rPr lang="en-US" sz="2800" b="1" dirty="0">
                <a:solidFill>
                  <a:srgbClr val="660066"/>
                </a:solidFill>
              </a:rPr>
              <a:t>Determine (</a:t>
            </a:r>
            <a:r>
              <a:rPr lang="en-US" sz="2800" b="1" i="1" dirty="0" smtClean="0">
                <a:solidFill>
                  <a:srgbClr val="660066"/>
                </a:solidFill>
              </a:rPr>
              <a:t>x</a:t>
            </a:r>
            <a:r>
              <a:rPr lang="en-US" sz="2800" b="1" baseline="-25000" dirty="0">
                <a:solidFill>
                  <a:srgbClr val="660066"/>
                </a:solidFill>
              </a:rPr>
              <a:t>1</a:t>
            </a:r>
            <a:r>
              <a:rPr lang="en-US" sz="2800" b="1" dirty="0" smtClean="0">
                <a:solidFill>
                  <a:srgbClr val="660066"/>
                </a:solidFill>
              </a:rPr>
              <a:t>, </a:t>
            </a:r>
            <a:r>
              <a:rPr lang="en-US" sz="2800" b="1" i="1" dirty="0" smtClean="0">
                <a:solidFill>
                  <a:srgbClr val="660066"/>
                </a:solidFill>
              </a:rPr>
              <a:t>y</a:t>
            </a:r>
            <a:r>
              <a:rPr lang="en-US" sz="2800" b="1" baseline="-25000" dirty="0">
                <a:solidFill>
                  <a:srgbClr val="660066"/>
                </a:solidFill>
              </a:rPr>
              <a:t>1</a:t>
            </a:r>
            <a:r>
              <a:rPr lang="en-US" sz="2800" b="1" dirty="0" smtClean="0">
                <a:solidFill>
                  <a:srgbClr val="660066"/>
                </a:solidFill>
              </a:rPr>
              <a:t>)</a:t>
            </a:r>
            <a:r>
              <a:rPr lang="en-US" sz="2800" b="1" dirty="0">
                <a:solidFill>
                  <a:srgbClr val="660066"/>
                </a:solidFill>
              </a:rPr>
              <a:t>.</a:t>
            </a:r>
          </a:p>
          <a:p>
            <a:pPr lvl="1" algn="l"/>
            <a:r>
              <a:rPr lang="en-US" dirty="0">
                <a:solidFill>
                  <a:schemeClr val="tx1"/>
                </a:solidFill>
              </a:rPr>
              <a:t>The initial </a:t>
            </a:r>
            <a:r>
              <a:rPr lang="en-US" i="1" dirty="0">
                <a:solidFill>
                  <a:schemeClr val="tx1"/>
                </a:solidFill>
              </a:rPr>
              <a:t>x</a:t>
            </a:r>
            <a:r>
              <a:rPr lang="en-US" dirty="0">
                <a:solidFill>
                  <a:schemeClr val="tx1"/>
                </a:solidFill>
              </a:rPr>
              <a:t>-value is 2008 and the corresponding </a:t>
            </a:r>
            <a:r>
              <a:rPr lang="en-US" dirty="0" smtClean="0">
                <a:solidFill>
                  <a:schemeClr val="tx1"/>
                </a:solidFill>
              </a:rPr>
              <a:t/>
            </a:r>
            <a:br>
              <a:rPr lang="en-US" dirty="0" smtClean="0">
                <a:solidFill>
                  <a:schemeClr val="tx1"/>
                </a:solidFill>
              </a:rPr>
            </a:br>
            <a:r>
              <a:rPr lang="en-US" i="1" dirty="0" smtClean="0">
                <a:solidFill>
                  <a:schemeClr val="tx1"/>
                </a:solidFill>
              </a:rPr>
              <a:t>y</a:t>
            </a:r>
            <a:r>
              <a:rPr lang="en-US" dirty="0">
                <a:solidFill>
                  <a:schemeClr val="tx1"/>
                </a:solidFill>
              </a:rPr>
              <a:t>-value is 66; therefore,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smtClean="0">
                <a:solidFill>
                  <a:schemeClr val="tx1"/>
                </a:solidFill>
              </a:rPr>
              <a:t>y</a:t>
            </a:r>
            <a:r>
              <a:rPr lang="en-US" baseline="-25000" dirty="0">
                <a:solidFill>
                  <a:schemeClr val="tx1"/>
                </a:solidFill>
              </a:rPr>
              <a:t>1</a:t>
            </a:r>
            <a:r>
              <a:rPr lang="en-US" dirty="0" smtClean="0">
                <a:solidFill>
                  <a:schemeClr val="tx1"/>
                </a:solidFill>
              </a:rPr>
              <a:t>) </a:t>
            </a:r>
            <a:r>
              <a:rPr lang="en-US" dirty="0">
                <a:solidFill>
                  <a:schemeClr val="tx1"/>
                </a:solidFill>
              </a:rPr>
              <a:t>is (2008, 66).</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Determine (</a:t>
            </a:r>
            <a:r>
              <a:rPr lang="en-US" sz="2800" b="1" i="1" dirty="0" smtClean="0">
                <a:solidFill>
                  <a:srgbClr val="660066"/>
                </a:solidFill>
              </a:rPr>
              <a:t>x</a:t>
            </a:r>
            <a:r>
              <a:rPr lang="en-US" sz="2800" b="1" baseline="-25000" dirty="0">
                <a:solidFill>
                  <a:srgbClr val="660066"/>
                </a:solidFill>
              </a:rPr>
              <a:t>2</a:t>
            </a:r>
            <a:r>
              <a:rPr lang="en-US" sz="2800" b="1" dirty="0" smtClean="0">
                <a:solidFill>
                  <a:srgbClr val="660066"/>
                </a:solidFill>
              </a:rPr>
              <a:t>, </a:t>
            </a:r>
            <a:r>
              <a:rPr lang="en-US" sz="2800" b="1" i="1" dirty="0" smtClean="0">
                <a:solidFill>
                  <a:srgbClr val="660066"/>
                </a:solidFill>
              </a:rPr>
              <a:t>y</a:t>
            </a:r>
            <a:r>
              <a:rPr lang="en-US" sz="2800" b="1" baseline="-25000" dirty="0">
                <a:solidFill>
                  <a:srgbClr val="660066"/>
                </a:solidFill>
              </a:rPr>
              <a:t>2</a:t>
            </a:r>
            <a:r>
              <a:rPr lang="en-US" sz="2800" b="1" dirty="0" smtClean="0">
                <a:solidFill>
                  <a:srgbClr val="660066"/>
                </a:solidFill>
              </a:rPr>
              <a:t>)</a:t>
            </a:r>
            <a:r>
              <a:rPr lang="en-US" sz="2800" b="1" dirty="0">
                <a:solidFill>
                  <a:srgbClr val="660066"/>
                </a:solidFill>
              </a:rPr>
              <a:t>.</a:t>
            </a:r>
          </a:p>
          <a:p>
            <a:pPr lvl="1" algn="l"/>
            <a:r>
              <a:rPr lang="en-US" dirty="0">
                <a:solidFill>
                  <a:schemeClr val="tx1"/>
                </a:solidFill>
              </a:rPr>
              <a:t>The ending </a:t>
            </a:r>
            <a:r>
              <a:rPr lang="en-US" i="1" dirty="0">
                <a:solidFill>
                  <a:schemeClr val="tx1"/>
                </a:solidFill>
              </a:rPr>
              <a:t>x</a:t>
            </a:r>
            <a:r>
              <a:rPr lang="en-US" dirty="0">
                <a:solidFill>
                  <a:schemeClr val="tx1"/>
                </a:solidFill>
              </a:rPr>
              <a:t>-value is 2011 and the corresponding </a:t>
            </a:r>
            <a:r>
              <a:rPr lang="en-US" dirty="0" smtClean="0">
                <a:solidFill>
                  <a:schemeClr val="tx1"/>
                </a:solidFill>
              </a:rPr>
              <a:t/>
            </a:r>
            <a:br>
              <a:rPr lang="en-US" dirty="0" smtClean="0">
                <a:solidFill>
                  <a:schemeClr val="tx1"/>
                </a:solidFill>
              </a:rPr>
            </a:br>
            <a:r>
              <a:rPr lang="en-US" i="1" dirty="0" smtClean="0">
                <a:solidFill>
                  <a:schemeClr val="tx1"/>
                </a:solidFill>
              </a:rPr>
              <a:t>y</a:t>
            </a:r>
            <a:r>
              <a:rPr lang="en-US" dirty="0">
                <a:solidFill>
                  <a:schemeClr val="tx1"/>
                </a:solidFill>
              </a:rPr>
              <a:t>-value is 51; therefore,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smtClean="0">
                <a:solidFill>
                  <a:schemeClr val="tx1"/>
                </a:solidFill>
              </a:rPr>
              <a:t>y</a:t>
            </a:r>
            <a:r>
              <a:rPr lang="en-US" baseline="-25000" dirty="0">
                <a:solidFill>
                  <a:schemeClr val="tx1"/>
                </a:solidFill>
              </a:rPr>
              <a:t>2</a:t>
            </a:r>
            <a:r>
              <a:rPr lang="en-US" dirty="0" smtClean="0">
                <a:solidFill>
                  <a:schemeClr val="tx1"/>
                </a:solidFill>
              </a:rPr>
              <a:t>) </a:t>
            </a:r>
            <a:r>
              <a:rPr lang="en-US" dirty="0">
                <a:solidFill>
                  <a:schemeClr val="tx1"/>
                </a:solidFill>
              </a:rPr>
              <a:t>is (2011, 51).</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446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spcAft>
                <a:spcPts val="1200"/>
              </a:spcAft>
              <a:buFont typeface="+mj-lt"/>
              <a:buAutoNum type="arabicPeriod" startAt="4"/>
            </a:pPr>
            <a:r>
              <a:rPr lang="en-US" sz="2800" b="1" dirty="0" smtClean="0">
                <a:solidFill>
                  <a:srgbClr val="660066"/>
                </a:solidFill>
              </a:rPr>
              <a:t>Substitute </a:t>
            </a:r>
            <a:r>
              <a:rPr lang="en-US" sz="2800" b="1" dirty="0">
                <a:solidFill>
                  <a:srgbClr val="660066"/>
                </a:solidFill>
              </a:rPr>
              <a:t>(</a:t>
            </a:r>
            <a:r>
              <a:rPr lang="en-US" sz="2800" b="1" i="1" dirty="0" smtClean="0">
                <a:solidFill>
                  <a:srgbClr val="660066"/>
                </a:solidFill>
              </a:rPr>
              <a:t>x</a:t>
            </a:r>
            <a:r>
              <a:rPr lang="en-US" sz="2800" b="1" baseline="-25000" dirty="0">
                <a:solidFill>
                  <a:srgbClr val="660066"/>
                </a:solidFill>
              </a:rPr>
              <a:t>1</a:t>
            </a:r>
            <a:r>
              <a:rPr lang="en-US" sz="2800" b="1" dirty="0" smtClean="0">
                <a:solidFill>
                  <a:srgbClr val="660066"/>
                </a:solidFill>
              </a:rPr>
              <a:t>, </a:t>
            </a:r>
            <a:r>
              <a:rPr lang="en-US" sz="2800" b="1" i="1" dirty="0" smtClean="0">
                <a:solidFill>
                  <a:srgbClr val="660066"/>
                </a:solidFill>
              </a:rPr>
              <a:t>y</a:t>
            </a:r>
            <a:r>
              <a:rPr lang="en-US" sz="2800" b="1" baseline="-25000" dirty="0" smtClean="0">
                <a:solidFill>
                  <a:srgbClr val="660066"/>
                </a:solidFill>
              </a:rPr>
              <a:t>1</a:t>
            </a:r>
            <a:r>
              <a:rPr lang="en-US" sz="2800" b="1" dirty="0" smtClean="0">
                <a:solidFill>
                  <a:srgbClr val="660066"/>
                </a:solidFill>
              </a:rPr>
              <a:t>) </a:t>
            </a:r>
            <a:r>
              <a:rPr lang="en-US" sz="2800" b="1" dirty="0">
                <a:solidFill>
                  <a:srgbClr val="660066"/>
                </a:solidFill>
              </a:rPr>
              <a:t>and (</a:t>
            </a:r>
            <a:r>
              <a:rPr lang="en-US" sz="2800" b="1" i="1" dirty="0" smtClean="0">
                <a:solidFill>
                  <a:srgbClr val="660066"/>
                </a:solidFill>
              </a:rPr>
              <a:t>x</a:t>
            </a:r>
            <a:r>
              <a:rPr lang="en-US" sz="2800" b="1" baseline="-25000" dirty="0">
                <a:solidFill>
                  <a:srgbClr val="660066"/>
                </a:solidFill>
              </a:rPr>
              <a:t>2</a:t>
            </a:r>
            <a:r>
              <a:rPr lang="en-US" sz="2800" b="1" dirty="0" smtClean="0">
                <a:solidFill>
                  <a:srgbClr val="660066"/>
                </a:solidFill>
              </a:rPr>
              <a:t>, </a:t>
            </a:r>
            <a:r>
              <a:rPr lang="en-US" sz="2800" b="1" i="1" dirty="0">
                <a:solidFill>
                  <a:srgbClr val="660066"/>
                </a:solidFill>
              </a:rPr>
              <a:t>y</a:t>
            </a:r>
            <a:r>
              <a:rPr lang="en-US" sz="2800" b="1" baseline="-25000" dirty="0">
                <a:solidFill>
                  <a:srgbClr val="660066"/>
                </a:solidFill>
              </a:rPr>
              <a:t>2</a:t>
            </a:r>
            <a:r>
              <a:rPr lang="en-US" sz="2800" b="1" dirty="0">
                <a:solidFill>
                  <a:srgbClr val="660066"/>
                </a:solidFill>
              </a:rPr>
              <a:t>) into the slope formula to calculate the rate of </a:t>
            </a:r>
            <a:r>
              <a:rPr lang="en-US" sz="2800" b="1" dirty="0" smtClean="0">
                <a:solidFill>
                  <a:srgbClr val="660066"/>
                </a:solidFill>
              </a:rPr>
              <a:t>change.</a:t>
            </a:r>
          </a:p>
          <a:p>
            <a:pPr lvl="1" algn="l"/>
            <a:r>
              <a:rPr lang="en-US" dirty="0" smtClean="0">
                <a:solidFill>
                  <a:srgbClr val="660066"/>
                </a:solidFill>
              </a:rPr>
              <a:t>					</a:t>
            </a:r>
            <a:r>
              <a:rPr lang="en-US" dirty="0" smtClean="0">
                <a:solidFill>
                  <a:schemeClr val="tx1"/>
                </a:solidFill>
              </a:rPr>
              <a:t>Slope formula</a:t>
            </a:r>
          </a:p>
          <a:p>
            <a:pPr lvl="1" algn="l"/>
            <a:endParaRPr lang="en-US" dirty="0">
              <a:solidFill>
                <a:schemeClr val="tx1"/>
              </a:solidFill>
            </a:endParaRPr>
          </a:p>
          <a:p>
            <a:pPr lvl="1" algn="l"/>
            <a:r>
              <a:rPr lang="en-US" dirty="0">
                <a:solidFill>
                  <a:srgbClr val="660066"/>
                </a:solidFill>
              </a:rPr>
              <a:t>					</a:t>
            </a:r>
            <a:r>
              <a:rPr lang="en-US" dirty="0" smtClean="0">
                <a:solidFill>
                  <a:schemeClr val="tx1"/>
                </a:solidFill>
              </a:rPr>
              <a:t>Substitute (2008, 66) and (2011, 51) </a:t>
            </a:r>
            <a:br>
              <a:rPr lang="en-US" dirty="0" smtClean="0">
                <a:solidFill>
                  <a:schemeClr val="tx1"/>
                </a:solidFill>
              </a:rPr>
            </a:br>
            <a:r>
              <a:rPr lang="en-US" dirty="0" smtClean="0">
                <a:solidFill>
                  <a:schemeClr val="tx1"/>
                </a:solidFill>
              </a:rPr>
              <a:t>					for (</a:t>
            </a:r>
            <a:r>
              <a:rPr lang="en-US" i="1" dirty="0" smtClean="0">
                <a:solidFill>
                  <a:schemeClr val="tx1"/>
                </a:solidFill>
              </a:rPr>
              <a:t>x</a:t>
            </a:r>
            <a:r>
              <a:rPr lang="en-US" baseline="-25000" dirty="0">
                <a:solidFill>
                  <a:schemeClr val="tx1"/>
                </a:solidFill>
              </a:rPr>
              <a:t>1</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1</a:t>
            </a:r>
            <a:r>
              <a:rPr lang="en-US" dirty="0" smtClean="0">
                <a:solidFill>
                  <a:schemeClr val="tx1"/>
                </a:solidFill>
              </a:rPr>
              <a:t>) and (</a:t>
            </a:r>
            <a:r>
              <a:rPr lang="en-US" i="1" dirty="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a:solidFill>
                  <a:schemeClr val="tx1"/>
                </a:solidFill>
              </a:rPr>
              <a:t>2</a:t>
            </a:r>
            <a:r>
              <a:rPr lang="en-US" dirty="0" smtClean="0">
                <a:solidFill>
                  <a:schemeClr val="tx1"/>
                </a:solidFill>
              </a:rPr>
              <a:t>).</a:t>
            </a:r>
          </a:p>
          <a:p>
            <a:pPr lvl="1" algn="l"/>
            <a:endParaRPr lang="en-US" dirty="0">
              <a:solidFill>
                <a:schemeClr val="tx1"/>
              </a:solidFill>
            </a:endParaRPr>
          </a:p>
          <a:p>
            <a:pPr lvl="1" algn="l">
              <a:spcAft>
                <a:spcPts val="1800"/>
              </a:spcAft>
            </a:pPr>
            <a:r>
              <a:rPr lang="en-US" dirty="0">
                <a:solidFill>
                  <a:srgbClr val="660066"/>
                </a:solidFill>
              </a:rPr>
              <a:t>					</a:t>
            </a:r>
            <a:r>
              <a:rPr lang="en-US" dirty="0" smtClean="0">
                <a:solidFill>
                  <a:schemeClr val="tx1"/>
                </a:solidFill>
              </a:rPr>
              <a:t>Simplify as needed.</a:t>
            </a:r>
          </a:p>
          <a:p>
            <a:pPr lvl="1" algn="l"/>
            <a:r>
              <a:rPr lang="en-US" dirty="0" smtClean="0">
                <a:solidFill>
                  <a:srgbClr val="000000"/>
                </a:solidFill>
              </a:rPr>
              <a:t>= –5</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667903034"/>
              </p:ext>
            </p:extLst>
          </p:nvPr>
        </p:nvGraphicFramePr>
        <p:xfrm>
          <a:off x="1256030" y="2000250"/>
          <a:ext cx="901700" cy="901700"/>
        </p:xfrm>
        <a:graphic>
          <a:graphicData uri="http://schemas.openxmlformats.org/presentationml/2006/ole">
            <mc:AlternateContent xmlns:mc="http://schemas.openxmlformats.org/markup-compatibility/2006">
              <mc:Choice xmlns:v="urn:schemas-microsoft-com:vml" Requires="v">
                <p:oleObj spid="_x0000_s1046" name="Equation" r:id="rId3" imgW="901700" imgH="901700" progId="Equation.DSMT4">
                  <p:embed/>
                </p:oleObj>
              </mc:Choice>
              <mc:Fallback>
                <p:oleObj name="Equation" r:id="rId3" imgW="901700" imgH="901700" progId="Equation.DSMT4">
                  <p:embed/>
                  <p:pic>
                    <p:nvPicPr>
                      <p:cNvPr id="0" name=""/>
                      <p:cNvPicPr/>
                      <p:nvPr/>
                    </p:nvPicPr>
                    <p:blipFill>
                      <a:blip r:embed="rId4"/>
                      <a:stretch>
                        <a:fillRect/>
                      </a:stretch>
                    </p:blipFill>
                    <p:spPr>
                      <a:xfrm>
                        <a:off x="1256030" y="2000250"/>
                        <a:ext cx="901700" cy="901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29275175"/>
              </p:ext>
            </p:extLst>
          </p:nvPr>
        </p:nvGraphicFramePr>
        <p:xfrm>
          <a:off x="785813" y="3062605"/>
          <a:ext cx="1841500" cy="800100"/>
        </p:xfrm>
        <a:graphic>
          <a:graphicData uri="http://schemas.openxmlformats.org/presentationml/2006/ole">
            <mc:AlternateContent xmlns:mc="http://schemas.openxmlformats.org/markup-compatibility/2006">
              <mc:Choice xmlns:v="urn:schemas-microsoft-com:vml" Requires="v">
                <p:oleObj spid="_x0000_s1047" name="Equation" r:id="rId5" imgW="1841500" imgH="800100" progId="Equation.DSMT4">
                  <p:embed/>
                </p:oleObj>
              </mc:Choice>
              <mc:Fallback>
                <p:oleObj name="Equation" r:id="rId5" imgW="1841500" imgH="800100" progId="Equation.DSMT4">
                  <p:embed/>
                  <p:pic>
                    <p:nvPicPr>
                      <p:cNvPr id="0" name=""/>
                      <p:cNvPicPr/>
                      <p:nvPr/>
                    </p:nvPicPr>
                    <p:blipFill>
                      <a:blip r:embed="rId6"/>
                      <a:stretch>
                        <a:fillRect/>
                      </a:stretch>
                    </p:blipFill>
                    <p:spPr>
                      <a:xfrm>
                        <a:off x="785813" y="3062605"/>
                        <a:ext cx="1841500" cy="800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69803820"/>
              </p:ext>
            </p:extLst>
          </p:nvPr>
        </p:nvGraphicFramePr>
        <p:xfrm>
          <a:off x="1312863" y="4134803"/>
          <a:ext cx="787400" cy="800100"/>
        </p:xfrm>
        <a:graphic>
          <a:graphicData uri="http://schemas.openxmlformats.org/presentationml/2006/ole">
            <mc:AlternateContent xmlns:mc="http://schemas.openxmlformats.org/markup-compatibility/2006">
              <mc:Choice xmlns:v="urn:schemas-microsoft-com:vml" Requires="v">
                <p:oleObj spid="_x0000_s1048" name="Equation" r:id="rId7" imgW="787400" imgH="800100" progId="Equation.DSMT4">
                  <p:embed/>
                </p:oleObj>
              </mc:Choice>
              <mc:Fallback>
                <p:oleObj name="Equation" r:id="rId7" imgW="787400" imgH="800100" progId="Equation.DSMT4">
                  <p:embed/>
                  <p:pic>
                    <p:nvPicPr>
                      <p:cNvPr id="0" name=""/>
                      <p:cNvPicPr/>
                      <p:nvPr/>
                    </p:nvPicPr>
                    <p:blipFill>
                      <a:blip r:embed="rId8"/>
                      <a:stretch>
                        <a:fillRect/>
                      </a:stretch>
                    </p:blipFill>
                    <p:spPr>
                      <a:xfrm>
                        <a:off x="1312863" y="4134803"/>
                        <a:ext cx="787400" cy="800100"/>
                      </a:xfrm>
                      <a:prstGeom prst="rect">
                        <a:avLst/>
                      </a:prstGeom>
                    </p:spPr>
                  </p:pic>
                </p:oleObj>
              </mc:Fallback>
            </mc:AlternateContent>
          </a:graphicData>
        </a:graphic>
      </p:graphicFrame>
    </p:spTree>
    <p:extLst>
      <p:ext uri="{BB962C8B-B14F-4D97-AF65-F5344CB8AC3E}">
        <p14:creationId xmlns:p14="http://schemas.microsoft.com/office/powerpoint/2010/main" val="4123054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45692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lvl="1" algn="l"/>
            <a:r>
              <a:rPr lang="en-US" dirty="0">
                <a:solidFill>
                  <a:srgbClr val="000000"/>
                </a:solidFill>
              </a:rPr>
              <a:t>The rate of change for the interval [2008, 2011] is 5 million </a:t>
            </a:r>
            <a:r>
              <a:rPr lang="en-US" dirty="0" smtClean="0">
                <a:solidFill>
                  <a:srgbClr val="000000"/>
                </a:solidFill>
              </a:rPr>
              <a:t>households </a:t>
            </a:r>
            <a:r>
              <a:rPr lang="en-US" dirty="0">
                <a:solidFill>
                  <a:srgbClr val="000000"/>
                </a:solidFill>
              </a:rPr>
              <a:t>per year.</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459642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16</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A type of bacteria doubles </a:t>
            </a:r>
            <a:r>
              <a:rPr lang="en-US" dirty="0" smtClean="0"/>
              <a:t/>
            </a:r>
            <a:br>
              <a:rPr lang="en-US" dirty="0" smtClean="0"/>
            </a:br>
            <a:r>
              <a:rPr lang="en-US" dirty="0" smtClean="0"/>
              <a:t>every </a:t>
            </a:r>
            <a:r>
              <a:rPr lang="en-US" dirty="0"/>
              <a:t>36 hours. A Petri dish </a:t>
            </a:r>
            <a:r>
              <a:rPr lang="en-US" dirty="0" smtClean="0"/>
              <a:t/>
            </a:r>
            <a:br>
              <a:rPr lang="en-US" dirty="0" smtClean="0"/>
            </a:br>
            <a:r>
              <a:rPr lang="en-US" dirty="0" smtClean="0"/>
              <a:t>starts </a:t>
            </a:r>
            <a:r>
              <a:rPr lang="en-US" dirty="0"/>
              <a:t>out with 12 of these </a:t>
            </a:r>
            <a:r>
              <a:rPr lang="en-US" dirty="0" smtClean="0"/>
              <a:t/>
            </a:r>
            <a:br>
              <a:rPr lang="en-US" dirty="0" smtClean="0"/>
            </a:br>
            <a:r>
              <a:rPr lang="en-US" dirty="0" smtClean="0"/>
              <a:t>bacteria</a:t>
            </a:r>
            <a:r>
              <a:rPr lang="en-US" dirty="0"/>
              <a:t>. Use the table </a:t>
            </a:r>
            <a:r>
              <a:rPr lang="en-US" dirty="0" smtClean="0"/>
              <a:t>to the </a:t>
            </a:r>
            <a:br>
              <a:rPr lang="en-US" dirty="0" smtClean="0"/>
            </a:br>
            <a:r>
              <a:rPr lang="en-US" dirty="0" smtClean="0"/>
              <a:t>right</a:t>
            </a:r>
            <a:r>
              <a:rPr lang="en-US" dirty="0"/>
              <a:t> </a:t>
            </a:r>
            <a:r>
              <a:rPr lang="en-US" dirty="0" smtClean="0"/>
              <a:t>to </a:t>
            </a:r>
            <a:r>
              <a:rPr lang="en-US" dirty="0"/>
              <a:t>calculate the rate of </a:t>
            </a:r>
            <a:r>
              <a:rPr lang="en-US" dirty="0" smtClean="0"/>
              <a:t/>
            </a:r>
            <a:br>
              <a:rPr lang="en-US" dirty="0" smtClean="0"/>
            </a:br>
            <a:r>
              <a:rPr lang="en-US" dirty="0" smtClean="0"/>
              <a:t>change </a:t>
            </a:r>
            <a:r>
              <a:rPr lang="en-US" dirty="0"/>
              <a:t>for the interval [2, 5].</a:t>
            </a:r>
          </a:p>
          <a:p>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17</a:t>
            </a:fld>
            <a:endParaRPr lang="en-US" dirty="0"/>
          </a:p>
        </p:txBody>
      </p:sp>
      <p:sp>
        <p:nvSpPr>
          <p:cNvPr id="3" name="Footer Placeholder 2"/>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63563076"/>
              </p:ext>
            </p:extLst>
          </p:nvPr>
        </p:nvGraphicFramePr>
        <p:xfrm>
          <a:off x="5011420" y="1809433"/>
          <a:ext cx="3484880" cy="3296920"/>
        </p:xfrm>
        <a:graphic>
          <a:graphicData uri="http://schemas.openxmlformats.org/drawingml/2006/table">
            <a:tbl>
              <a:tblPr firstRow="1" bandRow="1">
                <a:tableStyleId>{5940675A-B579-460E-94D1-54222C63F5DA}</a:tableStyleId>
              </a:tblPr>
              <a:tblGrid>
                <a:gridCol w="1676400"/>
                <a:gridCol w="1808480"/>
              </a:tblGrid>
              <a:tr h="370840">
                <a:tc>
                  <a:txBody>
                    <a:bodyPr/>
                    <a:lstStyle/>
                    <a:p>
                      <a:pPr algn="ctr"/>
                      <a:r>
                        <a:rPr lang="en-US" sz="2000" b="1" dirty="0" smtClean="0">
                          <a:latin typeface="Arial"/>
                          <a:cs typeface="Arial"/>
                        </a:rPr>
                        <a:t>Days (</a:t>
                      </a:r>
                      <a:r>
                        <a:rPr lang="en-US" sz="2000" b="1" i="1" dirty="0" smtClean="0">
                          <a:latin typeface="Arial"/>
                          <a:cs typeface="Arial"/>
                        </a:rPr>
                        <a:t>x</a:t>
                      </a:r>
                      <a:r>
                        <a:rPr lang="en-US" sz="2000" b="1" i="0" dirty="0" smtClean="0">
                          <a:latin typeface="Arial"/>
                          <a:cs typeface="Arial"/>
                        </a:rPr>
                        <a:t>)</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Amount of bacteria (</a:t>
                      </a:r>
                      <a:r>
                        <a:rPr lang="en-US" sz="2000" b="1" i="1" dirty="0" smtClean="0">
                          <a:latin typeface="Arial"/>
                          <a:cs typeface="Arial"/>
                        </a:rPr>
                        <a:t>f</a:t>
                      </a:r>
                      <a:r>
                        <a:rPr lang="en-US" sz="2000" b="1" dirty="0" smtClean="0">
                          <a:latin typeface="Arial"/>
                          <a:cs typeface="Arial"/>
                        </a:rPr>
                        <a:t>(</a:t>
                      </a:r>
                      <a:r>
                        <a:rPr lang="en-US" sz="2000" b="1" i="1" dirty="0" smtClean="0">
                          <a:latin typeface="Arial"/>
                          <a:cs typeface="Arial"/>
                        </a:rPr>
                        <a:t>x</a:t>
                      </a:r>
                      <a:r>
                        <a:rPr lang="en-US" sz="2000" b="1" dirty="0" smtClean="0">
                          <a:latin typeface="Arial"/>
                          <a:cs typeface="Arial"/>
                        </a:rPr>
                        <a:t>))</a:t>
                      </a:r>
                      <a:endParaRPr lang="en-US" sz="2000" b="1" dirty="0">
                        <a:latin typeface="Arial"/>
                        <a:cs typeface="Arial"/>
                      </a:endParaRPr>
                    </a:p>
                  </a:txBody>
                  <a:tcPr anchor="ctr">
                    <a:solidFill>
                      <a:schemeClr val="bg1">
                        <a:lumMod val="85000"/>
                      </a:schemeClr>
                    </a:solidFill>
                  </a:tcPr>
                </a:tc>
              </a:tr>
              <a:tr h="370840">
                <a:tc>
                  <a:txBody>
                    <a:bodyPr/>
                    <a:lstStyle/>
                    <a:p>
                      <a:pPr algn="ctr"/>
                      <a:r>
                        <a:rPr lang="en-US" dirty="0" smtClean="0">
                          <a:latin typeface="Arial"/>
                          <a:cs typeface="Arial"/>
                        </a:rPr>
                        <a:t>0</a:t>
                      </a:r>
                      <a:endParaRPr lang="en-US" dirty="0">
                        <a:latin typeface="Arial"/>
                        <a:cs typeface="Arial"/>
                      </a:endParaRPr>
                    </a:p>
                  </a:txBody>
                  <a:tcPr>
                    <a:solidFill>
                      <a:schemeClr val="bg1"/>
                    </a:solidFill>
                  </a:tcPr>
                </a:tc>
                <a:tc>
                  <a:txBody>
                    <a:bodyPr/>
                    <a:lstStyle/>
                    <a:p>
                      <a:pPr algn="ctr"/>
                      <a:r>
                        <a:rPr lang="en-US" dirty="0" smtClean="0">
                          <a:latin typeface="Arial"/>
                          <a:cs typeface="Arial"/>
                        </a:rPr>
                        <a:t>12</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1</a:t>
                      </a:r>
                      <a:endParaRPr lang="en-US" dirty="0">
                        <a:latin typeface="Arial"/>
                        <a:cs typeface="Arial"/>
                      </a:endParaRPr>
                    </a:p>
                  </a:txBody>
                  <a:tcPr>
                    <a:solidFill>
                      <a:schemeClr val="bg1"/>
                    </a:solidFill>
                  </a:tcPr>
                </a:tc>
                <a:tc>
                  <a:txBody>
                    <a:bodyPr/>
                    <a:lstStyle/>
                    <a:p>
                      <a:pPr algn="ctr"/>
                      <a:r>
                        <a:rPr lang="en-US" dirty="0" smtClean="0">
                          <a:latin typeface="Arial"/>
                          <a:cs typeface="Arial"/>
                        </a:rPr>
                        <a:t>19</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2</a:t>
                      </a:r>
                      <a:endParaRPr lang="en-US" dirty="0">
                        <a:latin typeface="Arial"/>
                        <a:cs typeface="Arial"/>
                      </a:endParaRPr>
                    </a:p>
                  </a:txBody>
                  <a:tcPr>
                    <a:solidFill>
                      <a:schemeClr val="bg1"/>
                    </a:solidFill>
                  </a:tcPr>
                </a:tc>
                <a:tc>
                  <a:txBody>
                    <a:bodyPr/>
                    <a:lstStyle/>
                    <a:p>
                      <a:pPr algn="ctr"/>
                      <a:r>
                        <a:rPr lang="en-US" dirty="0" smtClean="0">
                          <a:latin typeface="Arial"/>
                          <a:cs typeface="Arial"/>
                        </a:rPr>
                        <a:t>30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3</a:t>
                      </a:r>
                      <a:endParaRPr lang="en-US" dirty="0">
                        <a:latin typeface="Arial"/>
                        <a:cs typeface="Arial"/>
                      </a:endParaRPr>
                    </a:p>
                  </a:txBody>
                  <a:tcPr>
                    <a:solidFill>
                      <a:schemeClr val="bg1"/>
                    </a:solidFill>
                  </a:tcPr>
                </a:tc>
                <a:tc>
                  <a:txBody>
                    <a:bodyPr/>
                    <a:lstStyle/>
                    <a:p>
                      <a:pPr algn="ctr"/>
                      <a:r>
                        <a:rPr lang="en-US" dirty="0" smtClean="0">
                          <a:latin typeface="Arial"/>
                          <a:cs typeface="Arial"/>
                        </a:rPr>
                        <a:t>48</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4</a:t>
                      </a:r>
                      <a:endParaRPr lang="en-US" dirty="0">
                        <a:latin typeface="Arial"/>
                        <a:cs typeface="Arial"/>
                      </a:endParaRPr>
                    </a:p>
                  </a:txBody>
                  <a:tcPr>
                    <a:solidFill>
                      <a:schemeClr val="bg1"/>
                    </a:solidFill>
                  </a:tcPr>
                </a:tc>
                <a:tc>
                  <a:txBody>
                    <a:bodyPr/>
                    <a:lstStyle/>
                    <a:p>
                      <a:pPr algn="ctr"/>
                      <a:r>
                        <a:rPr lang="en-US" dirty="0" smtClean="0">
                          <a:latin typeface="Arial"/>
                          <a:cs typeface="Arial"/>
                        </a:rPr>
                        <a:t>76</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5</a:t>
                      </a:r>
                      <a:endParaRPr lang="en-US" dirty="0">
                        <a:latin typeface="Arial"/>
                        <a:cs typeface="Arial"/>
                      </a:endParaRPr>
                    </a:p>
                  </a:txBody>
                  <a:tcPr>
                    <a:solidFill>
                      <a:schemeClr val="bg1"/>
                    </a:solidFill>
                  </a:tcPr>
                </a:tc>
                <a:tc>
                  <a:txBody>
                    <a:bodyPr/>
                    <a:lstStyle/>
                    <a:p>
                      <a:pPr algn="ctr"/>
                      <a:r>
                        <a:rPr lang="en-US" dirty="0" smtClean="0">
                          <a:latin typeface="Arial"/>
                          <a:cs typeface="Arial"/>
                        </a:rPr>
                        <a:t>121</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6</a:t>
                      </a:r>
                      <a:endParaRPr lang="en-US" dirty="0">
                        <a:latin typeface="Arial"/>
                        <a:cs typeface="Arial"/>
                      </a:endParaRPr>
                    </a:p>
                  </a:txBody>
                  <a:tcPr>
                    <a:solidFill>
                      <a:schemeClr val="bg1"/>
                    </a:solidFill>
                  </a:tcPr>
                </a:tc>
                <a:tc>
                  <a:txBody>
                    <a:bodyPr/>
                    <a:lstStyle/>
                    <a:p>
                      <a:pPr algn="ctr"/>
                      <a:r>
                        <a:rPr lang="en-US" dirty="0" smtClean="0">
                          <a:latin typeface="Arial"/>
                          <a:cs typeface="Arial"/>
                        </a:rPr>
                        <a:t>192</a:t>
                      </a:r>
                      <a:endParaRPr lang="en-US"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Determine the interval to be observed. </a:t>
            </a:r>
          </a:p>
          <a:p>
            <a:pPr lvl="1" algn="l"/>
            <a:r>
              <a:rPr lang="en-US" dirty="0">
                <a:solidFill>
                  <a:srgbClr val="000000"/>
                </a:solidFill>
              </a:rPr>
              <a:t>The interval to be observed is [2, 5], or where </a:t>
            </a:r>
            <a:r>
              <a:rPr lang="en-US" dirty="0" smtClean="0">
                <a:solidFill>
                  <a:srgbClr val="000000"/>
                </a:solidFill>
              </a:rPr>
              <a:t/>
            </a:r>
            <a:br>
              <a:rPr lang="en-US" dirty="0" smtClean="0">
                <a:solidFill>
                  <a:srgbClr val="000000"/>
                </a:solidFill>
              </a:rPr>
            </a:br>
            <a:r>
              <a:rPr lang="en-US" dirty="0" smtClean="0">
                <a:solidFill>
                  <a:srgbClr val="000000"/>
                </a:solidFill>
              </a:rPr>
              <a:t>2 </a:t>
            </a:r>
            <a:r>
              <a:rPr lang="en-US" dirty="0">
                <a:solidFill>
                  <a:srgbClr val="000000"/>
                </a:solidFill>
              </a:rPr>
              <a:t>≤ </a:t>
            </a:r>
            <a:r>
              <a:rPr lang="en-US" i="1" dirty="0">
                <a:solidFill>
                  <a:srgbClr val="000000"/>
                </a:solidFill>
              </a:rPr>
              <a:t>x</a:t>
            </a:r>
            <a:r>
              <a:rPr lang="en-US" dirty="0">
                <a:solidFill>
                  <a:srgbClr val="000000"/>
                </a:solidFill>
              </a:rPr>
              <a:t> ≤ 5. </a:t>
            </a:r>
          </a:p>
          <a:p>
            <a:pPr lvl="1" algn="l"/>
            <a:endParaRPr lang="en-US" dirty="0">
              <a:solidFill>
                <a:srgbClr val="000000"/>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Determine (</a:t>
            </a:r>
            <a:r>
              <a:rPr lang="en-US" sz="2800" b="1" i="1" dirty="0" smtClean="0">
                <a:solidFill>
                  <a:srgbClr val="660066"/>
                </a:solidFill>
              </a:rPr>
              <a:t>x</a:t>
            </a:r>
            <a:r>
              <a:rPr lang="en-US" sz="2800" b="1" baseline="-25000" dirty="0">
                <a:solidFill>
                  <a:srgbClr val="660066"/>
                </a:solidFill>
              </a:rPr>
              <a:t>1</a:t>
            </a:r>
            <a:r>
              <a:rPr lang="en-US" sz="2800" b="1" dirty="0" smtClean="0">
                <a:solidFill>
                  <a:srgbClr val="660066"/>
                </a:solidFill>
              </a:rPr>
              <a:t>, </a:t>
            </a:r>
            <a:r>
              <a:rPr lang="en-US" sz="2800" b="1" i="1" dirty="0">
                <a:solidFill>
                  <a:srgbClr val="660066"/>
                </a:solidFill>
              </a:rPr>
              <a:t>y</a:t>
            </a:r>
            <a:r>
              <a:rPr lang="en-US" sz="2800" b="1" baseline="-25000" dirty="0">
                <a:solidFill>
                  <a:srgbClr val="660066"/>
                </a:solidFill>
              </a:rPr>
              <a:t>1</a:t>
            </a:r>
            <a:r>
              <a:rPr lang="en-US" sz="2800" b="1" dirty="0">
                <a:solidFill>
                  <a:srgbClr val="660066"/>
                </a:solidFill>
              </a:rPr>
              <a:t>).</a:t>
            </a:r>
          </a:p>
          <a:p>
            <a:pPr lvl="1" algn="l"/>
            <a:r>
              <a:rPr lang="en-US" dirty="0">
                <a:solidFill>
                  <a:schemeClr val="tx1"/>
                </a:solidFill>
              </a:rPr>
              <a:t>The initial </a:t>
            </a:r>
            <a:r>
              <a:rPr lang="en-US" i="1" dirty="0">
                <a:solidFill>
                  <a:schemeClr val="tx1"/>
                </a:solidFill>
              </a:rPr>
              <a:t>x</a:t>
            </a:r>
            <a:r>
              <a:rPr lang="en-US" dirty="0">
                <a:solidFill>
                  <a:schemeClr val="tx1"/>
                </a:solidFill>
              </a:rPr>
              <a:t>-value is 2 and the corresponding </a:t>
            </a:r>
            <a:r>
              <a:rPr lang="en-US" i="1" dirty="0">
                <a:solidFill>
                  <a:schemeClr val="tx1"/>
                </a:solidFill>
              </a:rPr>
              <a:t>y</a:t>
            </a:r>
            <a:r>
              <a:rPr lang="en-US" dirty="0">
                <a:solidFill>
                  <a:schemeClr val="tx1"/>
                </a:solidFill>
              </a:rPr>
              <a:t>-value is 30; therefore, (</a:t>
            </a:r>
            <a:r>
              <a:rPr lang="en-US" i="1" dirty="0" smtClean="0">
                <a:solidFill>
                  <a:schemeClr val="tx1"/>
                </a:solidFill>
              </a:rPr>
              <a:t>x</a:t>
            </a:r>
            <a:r>
              <a:rPr lang="en-US" baseline="-25000" dirty="0">
                <a:solidFill>
                  <a:srgbClr val="000000"/>
                </a:solidFill>
              </a:rPr>
              <a:t>1</a:t>
            </a:r>
            <a:r>
              <a:rPr lang="en-US" dirty="0" smtClean="0">
                <a:solidFill>
                  <a:schemeClr val="tx1"/>
                </a:solidFill>
              </a:rPr>
              <a:t>, </a:t>
            </a:r>
            <a:r>
              <a:rPr lang="en-US" i="1" dirty="0" smtClean="0">
                <a:solidFill>
                  <a:schemeClr val="tx1"/>
                </a:solidFill>
              </a:rPr>
              <a:t>y</a:t>
            </a:r>
            <a:r>
              <a:rPr lang="en-US" baseline="-25000" dirty="0">
                <a:solidFill>
                  <a:srgbClr val="000000"/>
                </a:solidFill>
              </a:rPr>
              <a:t>1</a:t>
            </a:r>
            <a:r>
              <a:rPr lang="en-US" dirty="0" smtClean="0">
                <a:solidFill>
                  <a:schemeClr val="tx1"/>
                </a:solidFill>
              </a:rPr>
              <a:t>) </a:t>
            </a:r>
            <a:r>
              <a:rPr lang="en-US" dirty="0">
                <a:solidFill>
                  <a:schemeClr val="tx1"/>
                </a:solidFill>
              </a:rPr>
              <a:t>is (2, 30).</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r>
              <a:rPr lang="en-US" dirty="0" smtClean="0"/>
              <a:t>The </a:t>
            </a:r>
            <a:r>
              <a:rPr lang="en-US" dirty="0"/>
              <a:t>rate of change can be determined from graphs, tables, and equations themselves. In this lesson, we will extend our understanding of the slope of linear functions to that of intervals of exponential functions.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extLst>
      <p:ext uri="{BB962C8B-B14F-4D97-AF65-F5344CB8AC3E}">
        <p14:creationId xmlns:p14="http://schemas.microsoft.com/office/powerpoint/2010/main" val="41781802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smtClean="0">
                <a:solidFill>
                  <a:srgbClr val="660066"/>
                </a:solidFill>
              </a:rPr>
              <a:t>Determine </a:t>
            </a:r>
            <a:r>
              <a:rPr lang="en-US" sz="2800" b="1" dirty="0">
                <a:solidFill>
                  <a:srgbClr val="660066"/>
                </a:solidFill>
              </a:rPr>
              <a:t>(</a:t>
            </a:r>
            <a:r>
              <a:rPr lang="en-US" sz="2800" b="1" i="1" dirty="0" smtClean="0">
                <a:solidFill>
                  <a:srgbClr val="660066"/>
                </a:solidFill>
              </a:rPr>
              <a:t>x</a:t>
            </a:r>
            <a:r>
              <a:rPr lang="en-US" sz="2800" b="1" baseline="-25000" dirty="0" smtClean="0">
                <a:solidFill>
                  <a:srgbClr val="660066"/>
                </a:solidFill>
              </a:rPr>
              <a:t>2</a:t>
            </a:r>
            <a:r>
              <a:rPr lang="en-US" sz="2800" b="1" dirty="0" smtClean="0">
                <a:solidFill>
                  <a:srgbClr val="660066"/>
                </a:solidFill>
              </a:rPr>
              <a:t>, </a:t>
            </a:r>
            <a:r>
              <a:rPr lang="en-US" sz="2800" b="1" i="1" dirty="0" smtClean="0">
                <a:solidFill>
                  <a:srgbClr val="660066"/>
                </a:solidFill>
              </a:rPr>
              <a:t>y</a:t>
            </a:r>
            <a:r>
              <a:rPr lang="en-US" sz="2800" b="1" baseline="-25000" dirty="0" smtClean="0">
                <a:solidFill>
                  <a:srgbClr val="660066"/>
                </a:solidFill>
              </a:rPr>
              <a:t>2</a:t>
            </a:r>
            <a:r>
              <a:rPr lang="en-US" sz="2800" b="1" dirty="0" smtClean="0">
                <a:solidFill>
                  <a:srgbClr val="660066"/>
                </a:solidFill>
              </a:rPr>
              <a:t>)</a:t>
            </a:r>
            <a:r>
              <a:rPr lang="en-US" sz="2800" b="1" dirty="0">
                <a:solidFill>
                  <a:srgbClr val="660066"/>
                </a:solidFill>
              </a:rPr>
              <a:t>.</a:t>
            </a:r>
          </a:p>
          <a:p>
            <a:pPr lvl="1" algn="l"/>
            <a:r>
              <a:rPr lang="en-US" dirty="0">
                <a:solidFill>
                  <a:schemeClr val="tx1"/>
                </a:solidFill>
              </a:rPr>
              <a:t>The </a:t>
            </a:r>
            <a:r>
              <a:rPr lang="en-US" dirty="0" smtClean="0">
                <a:solidFill>
                  <a:schemeClr val="tx1"/>
                </a:solidFill>
              </a:rPr>
              <a:t>ending </a:t>
            </a:r>
            <a:r>
              <a:rPr lang="en-US" i="1" dirty="0" smtClean="0">
                <a:solidFill>
                  <a:schemeClr val="tx1"/>
                </a:solidFill>
              </a:rPr>
              <a:t>x</a:t>
            </a:r>
            <a:r>
              <a:rPr lang="en-US" dirty="0">
                <a:solidFill>
                  <a:schemeClr val="tx1"/>
                </a:solidFill>
              </a:rPr>
              <a:t>-value is </a:t>
            </a:r>
            <a:r>
              <a:rPr lang="en-US" dirty="0" smtClean="0">
                <a:solidFill>
                  <a:schemeClr val="tx1"/>
                </a:solidFill>
              </a:rPr>
              <a:t>5 and </a:t>
            </a:r>
            <a:r>
              <a:rPr lang="en-US" dirty="0">
                <a:solidFill>
                  <a:schemeClr val="tx1"/>
                </a:solidFill>
              </a:rPr>
              <a:t>the corresponding </a:t>
            </a:r>
            <a:r>
              <a:rPr lang="en-US" dirty="0" smtClean="0">
                <a:solidFill>
                  <a:schemeClr val="tx1"/>
                </a:solidFill>
              </a:rPr>
              <a:t/>
            </a:r>
            <a:br>
              <a:rPr lang="en-US" dirty="0" smtClean="0">
                <a:solidFill>
                  <a:schemeClr val="tx1"/>
                </a:solidFill>
              </a:rPr>
            </a:br>
            <a:r>
              <a:rPr lang="en-US" i="1" dirty="0" smtClean="0">
                <a:solidFill>
                  <a:schemeClr val="tx1"/>
                </a:solidFill>
              </a:rPr>
              <a:t>y</a:t>
            </a:r>
            <a:r>
              <a:rPr lang="en-US" dirty="0">
                <a:solidFill>
                  <a:schemeClr val="tx1"/>
                </a:solidFill>
              </a:rPr>
              <a:t>-value is </a:t>
            </a:r>
            <a:r>
              <a:rPr lang="en-US" dirty="0" smtClean="0">
                <a:solidFill>
                  <a:schemeClr val="tx1"/>
                </a:solidFill>
              </a:rPr>
              <a:t>121; </a:t>
            </a:r>
            <a:r>
              <a:rPr lang="en-US" dirty="0">
                <a:solidFill>
                  <a:schemeClr val="tx1"/>
                </a:solidFill>
              </a:rPr>
              <a:t>therefore, (</a:t>
            </a:r>
            <a:r>
              <a:rPr lang="en-US" i="1" dirty="0" smtClean="0">
                <a:solidFill>
                  <a:schemeClr val="tx1"/>
                </a:solidFill>
              </a:rPr>
              <a:t>x</a:t>
            </a:r>
            <a:r>
              <a:rPr lang="en-US" baseline="-25000" dirty="0" smtClean="0">
                <a:solidFill>
                  <a:schemeClr val="tx1"/>
                </a:solidFill>
              </a:rPr>
              <a:t>2</a:t>
            </a:r>
            <a:r>
              <a:rPr lang="en-US" dirty="0" smtClean="0">
                <a:solidFill>
                  <a:schemeClr val="tx1"/>
                </a:solidFill>
              </a:rPr>
              <a:t>, </a:t>
            </a:r>
            <a:r>
              <a:rPr lang="en-US" i="1" dirty="0" smtClean="0">
                <a:solidFill>
                  <a:schemeClr val="tx1"/>
                </a:solidFill>
              </a:rPr>
              <a:t>y</a:t>
            </a:r>
            <a:r>
              <a:rPr lang="en-US" baseline="-25000" dirty="0" smtClean="0">
                <a:solidFill>
                  <a:schemeClr val="tx1"/>
                </a:solidFill>
              </a:rPr>
              <a:t>2</a:t>
            </a:r>
            <a:r>
              <a:rPr lang="en-US" dirty="0" smtClean="0">
                <a:solidFill>
                  <a:schemeClr val="tx1"/>
                </a:solidFill>
              </a:rPr>
              <a:t>) </a:t>
            </a:r>
            <a:r>
              <a:rPr lang="en-US" dirty="0">
                <a:solidFill>
                  <a:schemeClr val="tx1"/>
                </a:solidFill>
              </a:rPr>
              <a:t>is </a:t>
            </a:r>
            <a:r>
              <a:rPr lang="en-US" dirty="0" smtClean="0">
                <a:solidFill>
                  <a:schemeClr val="tx1"/>
                </a:solidFill>
              </a:rPr>
              <a:t>(5, 121)</a:t>
            </a:r>
            <a:r>
              <a:rPr lang="en-US" dirty="0">
                <a:solidFill>
                  <a:schemeClr val="tx1"/>
                </a:solidFill>
              </a:rPr>
              <a:t>.</a:t>
            </a:r>
            <a:endParaRPr lang="en-US" sz="44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0556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Substitute (</a:t>
            </a:r>
            <a:r>
              <a:rPr lang="en-US" sz="2800" b="1" i="1" dirty="0" smtClean="0">
                <a:solidFill>
                  <a:srgbClr val="660066"/>
                </a:solidFill>
              </a:rPr>
              <a:t>x</a:t>
            </a:r>
            <a:r>
              <a:rPr lang="en-US" sz="2800" b="1" baseline="-25000" dirty="0" smtClean="0">
                <a:solidFill>
                  <a:srgbClr val="660066"/>
                </a:solidFill>
              </a:rPr>
              <a:t>1</a:t>
            </a:r>
            <a:r>
              <a:rPr lang="en-US" sz="2800" b="1" dirty="0" smtClean="0">
                <a:solidFill>
                  <a:srgbClr val="660066"/>
                </a:solidFill>
              </a:rPr>
              <a:t>, </a:t>
            </a:r>
            <a:r>
              <a:rPr lang="en-US" sz="2800" b="1" i="1" dirty="0" smtClean="0">
                <a:solidFill>
                  <a:srgbClr val="660066"/>
                </a:solidFill>
              </a:rPr>
              <a:t>y</a:t>
            </a:r>
            <a:r>
              <a:rPr lang="en-US" sz="2800" b="1" baseline="-25000" dirty="0">
                <a:solidFill>
                  <a:srgbClr val="660066"/>
                </a:solidFill>
              </a:rPr>
              <a:t>1</a:t>
            </a:r>
            <a:r>
              <a:rPr lang="en-US" sz="2800" b="1" dirty="0" smtClean="0">
                <a:solidFill>
                  <a:srgbClr val="660066"/>
                </a:solidFill>
              </a:rPr>
              <a:t>) </a:t>
            </a:r>
            <a:r>
              <a:rPr lang="en-US" sz="2800" b="1" dirty="0">
                <a:solidFill>
                  <a:srgbClr val="660066"/>
                </a:solidFill>
              </a:rPr>
              <a:t>and (</a:t>
            </a:r>
            <a:r>
              <a:rPr lang="en-US" sz="2800" b="1" i="1" dirty="0" smtClean="0">
                <a:solidFill>
                  <a:srgbClr val="660066"/>
                </a:solidFill>
              </a:rPr>
              <a:t>x</a:t>
            </a:r>
            <a:r>
              <a:rPr lang="en-US" sz="2800" b="1" baseline="-25000" dirty="0" smtClean="0">
                <a:solidFill>
                  <a:srgbClr val="660066"/>
                </a:solidFill>
              </a:rPr>
              <a:t>2</a:t>
            </a:r>
            <a:r>
              <a:rPr lang="en-US" sz="2800" b="1" dirty="0" smtClean="0">
                <a:solidFill>
                  <a:srgbClr val="660066"/>
                </a:solidFill>
              </a:rPr>
              <a:t>, </a:t>
            </a:r>
            <a:r>
              <a:rPr lang="en-US" sz="2800" b="1" i="1" dirty="0" smtClean="0">
                <a:solidFill>
                  <a:srgbClr val="660066"/>
                </a:solidFill>
              </a:rPr>
              <a:t>y</a:t>
            </a:r>
            <a:r>
              <a:rPr lang="en-US" sz="2800" b="1" baseline="-25000" dirty="0">
                <a:solidFill>
                  <a:srgbClr val="660066"/>
                </a:solidFill>
              </a:rPr>
              <a:t>2</a:t>
            </a:r>
            <a:r>
              <a:rPr lang="en-US" sz="2800" b="1" dirty="0" smtClean="0">
                <a:solidFill>
                  <a:srgbClr val="660066"/>
                </a:solidFill>
              </a:rPr>
              <a:t>) </a:t>
            </a:r>
            <a:r>
              <a:rPr lang="en-US" sz="2800" b="1" dirty="0">
                <a:solidFill>
                  <a:srgbClr val="660066"/>
                </a:solidFill>
              </a:rPr>
              <a:t>into the slope formula to calculate the rate of change</a:t>
            </a:r>
            <a:r>
              <a:rPr lang="en-US" sz="2800" b="1" dirty="0" smtClean="0">
                <a:solidFill>
                  <a:srgbClr val="660066"/>
                </a:solidFill>
              </a:rPr>
              <a:t>.</a:t>
            </a:r>
          </a:p>
          <a:p>
            <a:pPr lvl="1" algn="l"/>
            <a:r>
              <a:rPr lang="en-US" dirty="0">
                <a:solidFill>
                  <a:srgbClr val="660066"/>
                </a:solidFill>
              </a:rPr>
              <a:t>					</a:t>
            </a:r>
            <a:r>
              <a:rPr lang="en-US" dirty="0">
                <a:solidFill>
                  <a:schemeClr val="tx1"/>
                </a:solidFill>
              </a:rPr>
              <a:t>Slope formula</a:t>
            </a:r>
          </a:p>
          <a:p>
            <a:pPr lvl="1" algn="l"/>
            <a:endParaRPr lang="en-US" dirty="0">
              <a:solidFill>
                <a:schemeClr val="tx1"/>
              </a:solidFill>
            </a:endParaRPr>
          </a:p>
          <a:p>
            <a:pPr lvl="1" algn="l"/>
            <a:r>
              <a:rPr lang="en-US" dirty="0">
                <a:solidFill>
                  <a:srgbClr val="660066"/>
                </a:solidFill>
              </a:rPr>
              <a:t>					</a:t>
            </a:r>
            <a:r>
              <a:rPr lang="en-US" dirty="0">
                <a:solidFill>
                  <a:schemeClr val="tx1"/>
                </a:solidFill>
              </a:rPr>
              <a:t>Substitute </a:t>
            </a:r>
            <a:r>
              <a:rPr lang="en-US" dirty="0" smtClean="0">
                <a:solidFill>
                  <a:schemeClr val="tx1"/>
                </a:solidFill>
              </a:rPr>
              <a:t>(2, 30) </a:t>
            </a:r>
            <a:r>
              <a:rPr lang="en-US" dirty="0">
                <a:solidFill>
                  <a:schemeClr val="tx1"/>
                </a:solidFill>
              </a:rPr>
              <a:t>and </a:t>
            </a:r>
            <a:r>
              <a:rPr lang="en-US" dirty="0" smtClean="0">
                <a:solidFill>
                  <a:schemeClr val="tx1"/>
                </a:solidFill>
              </a:rPr>
              <a:t>(5, 121) </a:t>
            </a:r>
            <a:r>
              <a:rPr lang="en-US" dirty="0">
                <a:solidFill>
                  <a:schemeClr val="tx1"/>
                </a:solidFill>
              </a:rPr>
              <a:t/>
            </a:r>
            <a:br>
              <a:rPr lang="en-US" dirty="0">
                <a:solidFill>
                  <a:schemeClr val="tx1"/>
                </a:solidFill>
              </a:rPr>
            </a:br>
            <a:r>
              <a:rPr lang="en-US" dirty="0">
                <a:solidFill>
                  <a:schemeClr val="tx1"/>
                </a:solidFill>
              </a:rPr>
              <a:t>					</a:t>
            </a:r>
            <a:r>
              <a:rPr lang="en-US" dirty="0" smtClean="0">
                <a:solidFill>
                  <a:schemeClr val="tx1"/>
                </a:solidFill>
              </a:rPr>
              <a:t>for (</a:t>
            </a:r>
            <a:r>
              <a:rPr lang="en-US" i="1" dirty="0">
                <a:solidFill>
                  <a:schemeClr val="tx1"/>
                </a:solidFill>
              </a:rPr>
              <a:t>x</a:t>
            </a:r>
            <a:r>
              <a:rPr lang="en-US" baseline="-25000" dirty="0">
                <a:solidFill>
                  <a:schemeClr val="tx1"/>
                </a:solidFill>
              </a:rPr>
              <a:t>1</a:t>
            </a:r>
            <a:r>
              <a:rPr lang="en-US" dirty="0">
                <a:solidFill>
                  <a:schemeClr val="tx1"/>
                </a:solidFill>
              </a:rPr>
              <a:t>, </a:t>
            </a:r>
            <a:r>
              <a:rPr lang="en-US" i="1" dirty="0">
                <a:solidFill>
                  <a:schemeClr val="tx1"/>
                </a:solidFill>
              </a:rPr>
              <a:t>y</a:t>
            </a:r>
            <a:r>
              <a:rPr lang="en-US" baseline="-25000" dirty="0">
                <a:solidFill>
                  <a:schemeClr val="tx1"/>
                </a:solidFill>
              </a:rPr>
              <a:t>1</a:t>
            </a:r>
            <a:r>
              <a:rPr lang="en-US" dirty="0">
                <a:solidFill>
                  <a:schemeClr val="tx1"/>
                </a:solidFill>
              </a:rPr>
              <a:t>) and (</a:t>
            </a:r>
            <a:r>
              <a:rPr lang="en-US" i="1" dirty="0">
                <a:solidFill>
                  <a:schemeClr val="tx1"/>
                </a:solidFill>
              </a:rPr>
              <a:t>x</a:t>
            </a:r>
            <a:r>
              <a:rPr lang="en-US" baseline="-25000" dirty="0">
                <a:solidFill>
                  <a:schemeClr val="tx1"/>
                </a:solidFill>
              </a:rPr>
              <a:t>2</a:t>
            </a:r>
            <a:r>
              <a:rPr lang="en-US" dirty="0">
                <a:solidFill>
                  <a:schemeClr val="tx1"/>
                </a:solidFill>
              </a:rPr>
              <a:t>, </a:t>
            </a:r>
            <a:r>
              <a:rPr lang="en-US" i="1" dirty="0">
                <a:solidFill>
                  <a:schemeClr val="tx1"/>
                </a:solidFill>
              </a:rPr>
              <a:t>y</a:t>
            </a:r>
            <a:r>
              <a:rPr lang="en-US" baseline="-25000" dirty="0">
                <a:solidFill>
                  <a:schemeClr val="tx1"/>
                </a:solidFill>
              </a:rPr>
              <a:t>2</a:t>
            </a:r>
            <a:r>
              <a:rPr lang="en-US" dirty="0">
                <a:solidFill>
                  <a:schemeClr val="tx1"/>
                </a:solidFill>
              </a:rPr>
              <a:t>).</a:t>
            </a:r>
          </a:p>
          <a:p>
            <a:pPr lvl="1" algn="l"/>
            <a:endParaRPr lang="en-US" dirty="0">
              <a:solidFill>
                <a:schemeClr val="tx1"/>
              </a:solidFill>
            </a:endParaRPr>
          </a:p>
          <a:p>
            <a:pPr lvl="1" algn="l">
              <a:spcAft>
                <a:spcPts val="1800"/>
              </a:spcAft>
            </a:pPr>
            <a:r>
              <a:rPr lang="en-US" dirty="0">
                <a:solidFill>
                  <a:srgbClr val="660066"/>
                </a:solidFill>
              </a:rPr>
              <a:t>					</a:t>
            </a:r>
            <a:r>
              <a:rPr lang="en-US" dirty="0">
                <a:solidFill>
                  <a:schemeClr val="tx1"/>
                </a:solidFill>
              </a:rPr>
              <a:t>Simplify as needed.</a:t>
            </a:r>
          </a:p>
          <a:p>
            <a:pPr lvl="1" algn="l"/>
            <a:endParaRPr lang="en-US" sz="2800" b="1" dirty="0">
              <a:solidFill>
                <a:srgbClr val="660066"/>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333425110"/>
              </p:ext>
            </p:extLst>
          </p:nvPr>
        </p:nvGraphicFramePr>
        <p:xfrm>
          <a:off x="1256030" y="1912302"/>
          <a:ext cx="901700" cy="901700"/>
        </p:xfrm>
        <a:graphic>
          <a:graphicData uri="http://schemas.openxmlformats.org/presentationml/2006/ole">
            <mc:AlternateContent xmlns:mc="http://schemas.openxmlformats.org/markup-compatibility/2006">
              <mc:Choice xmlns:v="urn:schemas-microsoft-com:vml" Requires="v">
                <p:oleObj spid="_x0000_s83992" name="Equation" r:id="rId3" imgW="901700" imgH="901700" progId="Equation.DSMT4">
                  <p:embed/>
                </p:oleObj>
              </mc:Choice>
              <mc:Fallback>
                <p:oleObj name="Equation" r:id="rId3" imgW="901700" imgH="901700" progId="Equation.DSMT4">
                  <p:embed/>
                  <p:pic>
                    <p:nvPicPr>
                      <p:cNvPr id="0" name=""/>
                      <p:cNvPicPr/>
                      <p:nvPr/>
                    </p:nvPicPr>
                    <p:blipFill>
                      <a:blip r:embed="rId4"/>
                      <a:stretch>
                        <a:fillRect/>
                      </a:stretch>
                    </p:blipFill>
                    <p:spPr>
                      <a:xfrm>
                        <a:off x="1256030" y="1912302"/>
                        <a:ext cx="901700" cy="901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04619578"/>
              </p:ext>
            </p:extLst>
          </p:nvPr>
        </p:nvGraphicFramePr>
        <p:xfrm>
          <a:off x="1046163" y="2974975"/>
          <a:ext cx="1320800" cy="800100"/>
        </p:xfrm>
        <a:graphic>
          <a:graphicData uri="http://schemas.openxmlformats.org/presentationml/2006/ole">
            <mc:AlternateContent xmlns:mc="http://schemas.openxmlformats.org/markup-compatibility/2006">
              <mc:Choice xmlns:v="urn:schemas-microsoft-com:vml" Requires="v">
                <p:oleObj spid="_x0000_s83993" name="Equation" r:id="rId5" imgW="1320800" imgH="800100" progId="Equation.DSMT4">
                  <p:embed/>
                </p:oleObj>
              </mc:Choice>
              <mc:Fallback>
                <p:oleObj name="Equation" r:id="rId5" imgW="1320800" imgH="800100" progId="Equation.DSMT4">
                  <p:embed/>
                  <p:pic>
                    <p:nvPicPr>
                      <p:cNvPr id="0" name=""/>
                      <p:cNvPicPr/>
                      <p:nvPr/>
                    </p:nvPicPr>
                    <p:blipFill>
                      <a:blip r:embed="rId6"/>
                      <a:stretch>
                        <a:fillRect/>
                      </a:stretch>
                    </p:blipFill>
                    <p:spPr>
                      <a:xfrm>
                        <a:off x="1046163" y="2974975"/>
                        <a:ext cx="1320800" cy="800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012943905"/>
              </p:ext>
            </p:extLst>
          </p:nvPr>
        </p:nvGraphicFramePr>
        <p:xfrm>
          <a:off x="1420813" y="4046538"/>
          <a:ext cx="571500" cy="800100"/>
        </p:xfrm>
        <a:graphic>
          <a:graphicData uri="http://schemas.openxmlformats.org/presentationml/2006/ole">
            <mc:AlternateContent xmlns:mc="http://schemas.openxmlformats.org/markup-compatibility/2006">
              <mc:Choice xmlns:v="urn:schemas-microsoft-com:vml" Requires="v">
                <p:oleObj spid="_x0000_s83994" name="Equation" r:id="rId7" imgW="571500" imgH="800100" progId="Equation.DSMT4">
                  <p:embed/>
                </p:oleObj>
              </mc:Choice>
              <mc:Fallback>
                <p:oleObj name="Equation" r:id="rId7" imgW="571500" imgH="800100" progId="Equation.DSMT4">
                  <p:embed/>
                  <p:pic>
                    <p:nvPicPr>
                      <p:cNvPr id="0" name=""/>
                      <p:cNvPicPr/>
                      <p:nvPr/>
                    </p:nvPicPr>
                    <p:blipFill>
                      <a:blip r:embed="rId8"/>
                      <a:stretch>
                        <a:fillRect/>
                      </a:stretch>
                    </p:blipFill>
                    <p:spPr>
                      <a:xfrm>
                        <a:off x="1420813" y="4046538"/>
                        <a:ext cx="5715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44235237"/>
              </p:ext>
            </p:extLst>
          </p:nvPr>
        </p:nvGraphicFramePr>
        <p:xfrm>
          <a:off x="1274763" y="5240338"/>
          <a:ext cx="863600" cy="279400"/>
        </p:xfrm>
        <a:graphic>
          <a:graphicData uri="http://schemas.openxmlformats.org/presentationml/2006/ole">
            <mc:AlternateContent xmlns:mc="http://schemas.openxmlformats.org/markup-compatibility/2006">
              <mc:Choice xmlns:v="urn:schemas-microsoft-com:vml" Requires="v">
                <p:oleObj spid="_x0000_s83995" name="Equation" r:id="rId9" imgW="863600" imgH="279400" progId="Equation.DSMT4">
                  <p:embed/>
                </p:oleObj>
              </mc:Choice>
              <mc:Fallback>
                <p:oleObj name="Equation" r:id="rId9" imgW="863600" imgH="279400" progId="Equation.DSMT4">
                  <p:embed/>
                  <p:pic>
                    <p:nvPicPr>
                      <p:cNvPr id="0" name=""/>
                      <p:cNvPicPr/>
                      <p:nvPr/>
                    </p:nvPicPr>
                    <p:blipFill>
                      <a:blip r:embed="rId10"/>
                      <a:stretch>
                        <a:fillRect/>
                      </a:stretch>
                    </p:blipFill>
                    <p:spPr>
                      <a:xfrm>
                        <a:off x="1274763" y="5240338"/>
                        <a:ext cx="863600" cy="279400"/>
                      </a:xfrm>
                      <a:prstGeom prst="rect">
                        <a:avLst/>
                      </a:prstGeom>
                    </p:spPr>
                  </p:pic>
                </p:oleObj>
              </mc:Fallback>
            </mc:AlternateContent>
          </a:graphicData>
        </a:graphic>
      </p:graphicFrame>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457200"/>
            <a:r>
              <a:rPr lang="en-US" dirty="0"/>
              <a:t>The rate of change for the interval [2, 5] is approximately </a:t>
            </a:r>
            <a:r>
              <a:rPr lang="en-US" dirty="0" smtClean="0"/>
              <a:t>30.3 </a:t>
            </a:r>
            <a:r>
              <a:rPr lang="en-US" dirty="0"/>
              <a:t>bacteria per day.</a:t>
            </a:r>
          </a:p>
          <a:p>
            <a:pPr lvl="1" algn="l">
              <a:spcAft>
                <a:spcPts val="1200"/>
              </a:spcAft>
            </a:pPr>
            <a:endParaRPr lang="en-US" sz="28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3.3.2: Proving Average Rate of Change</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smtClean="0">
                <a:solidFill>
                  <a:srgbClr val="000090"/>
                </a:solidFill>
                <a:ea typeface="MS PGothic" charset="0"/>
                <a:cs typeface="MS PGothic" charset="0"/>
              </a:rPr>
              <a:t>Example </a:t>
            </a:r>
            <a:r>
              <a:rPr lang="en-US" sz="2800" b="1">
                <a:solidFill>
                  <a:srgbClr val="000090"/>
                </a:solidFill>
                <a:ea typeface="MS PGothic" charset="0"/>
                <a:cs typeface="MS PGothic" charset="0"/>
              </a:rPr>
              <a:t>3</a:t>
            </a:r>
            <a:r>
              <a:rPr lang="en-US" sz="2800" b="1" smtClean="0">
                <a:solidFill>
                  <a:srgbClr val="000090"/>
                </a:solidFill>
                <a:ea typeface="MS PGothic" charset="0"/>
                <a:cs typeface="MS PGothic" charset="0"/>
              </a:rPr>
              <a:t>,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smtClean="0"/>
              <a:t>The </a:t>
            </a:r>
            <a:r>
              <a:rPr lang="en-US" dirty="0"/>
              <a:t>rate of change is a ratio describing how one quantity changes as another quantity changes.</a:t>
            </a:r>
          </a:p>
          <a:p>
            <a:pPr marL="342900" indent="-342900">
              <a:spcAft>
                <a:spcPts val="1200"/>
              </a:spcAft>
              <a:buFont typeface="Arial"/>
              <a:buChar char="•"/>
            </a:pPr>
            <a:r>
              <a:rPr lang="en-US" dirty="0"/>
              <a:t>Slope can be used to describe the rate of change. </a:t>
            </a:r>
          </a:p>
          <a:p>
            <a:pPr marL="342900" indent="-342900">
              <a:spcAft>
                <a:spcPts val="1200"/>
              </a:spcAft>
              <a:buFont typeface="Arial"/>
              <a:buChar char="•"/>
            </a:pPr>
            <a:r>
              <a:rPr lang="en-US" dirty="0"/>
              <a:t>The slope of a line is the ratio of the change in </a:t>
            </a:r>
            <a:r>
              <a:rPr lang="en-US" dirty="0" smtClean="0"/>
              <a:t/>
            </a:r>
            <a:br>
              <a:rPr lang="en-US" dirty="0" smtClean="0"/>
            </a:br>
            <a:r>
              <a:rPr lang="en-US" i="1" dirty="0" smtClean="0"/>
              <a:t>y</a:t>
            </a:r>
            <a:r>
              <a:rPr lang="en-US" dirty="0"/>
              <a:t>-values to the change in </a:t>
            </a:r>
            <a:r>
              <a:rPr lang="en-US" i="1" dirty="0"/>
              <a:t>x</a:t>
            </a:r>
            <a:r>
              <a:rPr lang="en-US" dirty="0"/>
              <a:t>-values. </a:t>
            </a:r>
          </a:p>
          <a:p>
            <a:pPr marL="342900" indent="-342900">
              <a:spcAft>
                <a:spcPts val="1200"/>
              </a:spcAft>
              <a:buFont typeface="Arial"/>
              <a:buChar char="•"/>
            </a:pPr>
            <a:r>
              <a:rPr lang="en-US" dirty="0"/>
              <a:t>A positive rate of change expresses an increase over time.</a:t>
            </a:r>
          </a:p>
          <a:p>
            <a:pPr marL="342900" indent="-342900">
              <a:buFont typeface="Arial"/>
              <a:buChar char="•"/>
            </a:pPr>
            <a:r>
              <a:rPr lang="en-US" dirty="0"/>
              <a:t>A negative rate of change expresses a decrease over time. </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8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r>
              <a:rPr lang="en-US" dirty="0" smtClean="0"/>
              <a:t>Linear </a:t>
            </a:r>
            <a:r>
              <a:rPr lang="en-US" dirty="0"/>
              <a:t>functions have a constant rate of change, meaning values increase or decrease at the same rate over a period of time. </a:t>
            </a:r>
          </a:p>
          <a:p>
            <a:pPr marL="342900" indent="-342900">
              <a:spcAft>
                <a:spcPts val="1200"/>
              </a:spcAft>
              <a:buFont typeface="Arial"/>
              <a:buChar char="•"/>
            </a:pPr>
            <a:r>
              <a:rPr lang="en-US" dirty="0"/>
              <a:t>Not all functions change at a constant rate. </a:t>
            </a:r>
          </a:p>
          <a:p>
            <a:pPr marL="342900" indent="-342900">
              <a:spcAft>
                <a:spcPts val="1200"/>
              </a:spcAft>
              <a:buFont typeface="Arial"/>
              <a:buChar char="•"/>
            </a:pPr>
            <a:r>
              <a:rPr lang="en-US" dirty="0"/>
              <a:t>The rate of change of an </a:t>
            </a:r>
            <a:r>
              <a:rPr lang="en-US" b="1" dirty="0"/>
              <a:t>interval</a:t>
            </a:r>
            <a:r>
              <a:rPr lang="en-US" dirty="0"/>
              <a:t>, or a continuous portion of a function, can be calculated. </a:t>
            </a:r>
          </a:p>
          <a:p>
            <a:pPr marL="342900" indent="-342900">
              <a:buFont typeface="Arial"/>
              <a:buChar char="•"/>
            </a:pPr>
            <a:r>
              <a:rPr lang="en-US" dirty="0"/>
              <a:t>The rate of change of an interval is the average rate of change for that period. </a:t>
            </a:r>
            <a:endParaRPr lang="en-US"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eaLnBrk="1" fontAlgn="auto" hangingPunct="1">
              <a:spcAft>
                <a:spcPts val="1200"/>
              </a:spcAft>
              <a:buFont typeface="Arial"/>
              <a:buChar char="•"/>
              <a:defRPr/>
            </a:pPr>
            <a:r>
              <a:rPr lang="en-US" dirty="0" smtClean="0"/>
              <a:t>Intervals </a:t>
            </a:r>
            <a:r>
              <a:rPr lang="en-US" dirty="0"/>
              <a:t>can be noted using the format [</a:t>
            </a:r>
            <a:r>
              <a:rPr lang="en-US" i="1" dirty="0"/>
              <a:t>a</a:t>
            </a:r>
            <a:r>
              <a:rPr lang="en-US" dirty="0"/>
              <a:t>, </a:t>
            </a:r>
            <a:r>
              <a:rPr lang="en-US" i="1" dirty="0"/>
              <a:t>b</a:t>
            </a:r>
            <a:r>
              <a:rPr lang="en-US" dirty="0"/>
              <a:t>], where </a:t>
            </a:r>
            <a:r>
              <a:rPr lang="en-US" i="1" dirty="0"/>
              <a:t>a</a:t>
            </a:r>
            <a:r>
              <a:rPr lang="en-US" dirty="0"/>
              <a:t> represents the initial </a:t>
            </a:r>
            <a:r>
              <a:rPr lang="en-US" i="1" dirty="0"/>
              <a:t>x</a:t>
            </a:r>
            <a:r>
              <a:rPr lang="en-US" dirty="0"/>
              <a:t> value of the interval and </a:t>
            </a:r>
            <a:r>
              <a:rPr lang="en-US" i="1" dirty="0" smtClean="0"/>
              <a:t>b</a:t>
            </a:r>
            <a:r>
              <a:rPr lang="en-US" dirty="0" smtClean="0"/>
              <a:t> represents </a:t>
            </a:r>
            <a:r>
              <a:rPr lang="en-US" dirty="0"/>
              <a:t>the final </a:t>
            </a:r>
            <a:r>
              <a:rPr lang="en-US" i="1" dirty="0"/>
              <a:t>x</a:t>
            </a:r>
            <a:r>
              <a:rPr lang="en-US" dirty="0"/>
              <a:t> value of the interval. Another way to state the interval is </a:t>
            </a:r>
            <a:r>
              <a:rPr lang="en-US" i="1" dirty="0" smtClean="0"/>
              <a:t>a</a:t>
            </a:r>
            <a:r>
              <a:rPr lang="en-US" dirty="0" smtClean="0"/>
              <a:t> </a:t>
            </a:r>
            <a:r>
              <a:rPr lang="en-US" dirty="0"/>
              <a:t>≤ </a:t>
            </a:r>
            <a:r>
              <a:rPr lang="en-US" i="1" dirty="0"/>
              <a:t>x</a:t>
            </a:r>
            <a:r>
              <a:rPr lang="en-US" dirty="0"/>
              <a:t> ≤ </a:t>
            </a:r>
            <a:r>
              <a:rPr lang="en-US" i="1" dirty="0"/>
              <a:t>b</a:t>
            </a:r>
            <a:r>
              <a:rPr lang="en-US" dirty="0" smtClean="0"/>
              <a:t>.</a:t>
            </a:r>
          </a:p>
          <a:p>
            <a:pPr marL="342900" indent="-342900">
              <a:spcAft>
                <a:spcPts val="1200"/>
              </a:spcAft>
              <a:buFont typeface="Arial"/>
              <a:buChar char="•"/>
            </a:pPr>
            <a:r>
              <a:rPr lang="en-US" dirty="0"/>
              <a:t>A function or interval with a rate of change of 0 indicates that the line is horizontal. </a:t>
            </a:r>
          </a:p>
          <a:p>
            <a:pPr marL="342900" indent="-342900">
              <a:buFont typeface="Arial"/>
              <a:buChar char="•"/>
            </a:pPr>
            <a:r>
              <a:rPr lang="en-US" dirty="0" smtClean="0"/>
              <a:t>Vertical </a:t>
            </a:r>
            <a:r>
              <a:rPr lang="en-US" dirty="0"/>
              <a:t>lines have an </a:t>
            </a:r>
            <a:r>
              <a:rPr lang="en-US" b="1" dirty="0"/>
              <a:t>undefined slope</a:t>
            </a:r>
            <a:r>
              <a:rPr lang="en-US" dirty="0"/>
              <a:t>. An undefined slope is not the same as a slope of 0. This occurs when the denominator of the ratio is 0.</a:t>
            </a:r>
          </a:p>
          <a:p>
            <a:pPr eaLnBrk="1" fontAlgn="auto" hangingPunct="1">
              <a:spcAft>
                <a:spcPts val="0"/>
              </a:spcAft>
              <a:buFont typeface="Arial"/>
              <a:buNone/>
              <a:defRPr/>
            </a:pPr>
            <a:endParaRPr lang="en-US" sz="2000" dirty="0" smtClean="0">
              <a:ea typeface="+mn-ea"/>
            </a:endParaRPr>
          </a:p>
          <a:p>
            <a:pPr marL="342900" indent="-342900">
              <a:spcAft>
                <a:spcPts val="1200"/>
              </a:spcAft>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smtClean="0"/>
          </a:p>
          <a:p>
            <a:pPr marL="342900" indent="-342900" eaLnBrk="1" hangingPunct="1">
              <a:buFont typeface="Arial"/>
              <a:buChar char="•"/>
            </a:pPr>
            <a:r>
              <a:rPr lang="en-US" dirty="0"/>
              <a:t>The rate of change between any two points of a linear function will be equal. </a:t>
            </a:r>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61191900"/>
              </p:ext>
            </p:extLst>
          </p:nvPr>
        </p:nvGraphicFramePr>
        <p:xfrm>
          <a:off x="1240473" y="1397000"/>
          <a:ext cx="6634480" cy="2575560"/>
        </p:xfrm>
        <a:graphic>
          <a:graphicData uri="http://schemas.openxmlformats.org/drawingml/2006/table">
            <a:tbl>
              <a:tblPr firstRow="1" bandRow="1">
                <a:tableStyleId>{5940675A-B579-460E-94D1-54222C63F5DA}</a:tableStyleId>
              </a:tblPr>
              <a:tblGrid>
                <a:gridCol w="663448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i="0" u="none" strike="noStrike" kern="1200" baseline="0" dirty="0" smtClean="0">
                          <a:solidFill>
                            <a:schemeClr val="tx1"/>
                          </a:solidFill>
                          <a:latin typeface="Arial"/>
                          <a:ea typeface="+mn-ea"/>
                          <a:cs typeface="Arial"/>
                        </a:rPr>
                        <a:t>Calculating Rate of Change from a Table</a:t>
                      </a:r>
                    </a:p>
                  </a:txBody>
                  <a:tcPr>
                    <a:solidFill>
                      <a:schemeClr val="bg1">
                        <a:lumMod val="85000"/>
                      </a:schemeClr>
                    </a:solidFill>
                  </a:tcPr>
                </a:tc>
              </a:tr>
              <a:tr h="370840">
                <a:tc>
                  <a:txBody>
                    <a:bodyPr/>
                    <a:lstStyle/>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Choose two points from the table.</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Assign one point to be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and the other point to be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Substitute the values into the slope formula. </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The result is the rate of change for the interval between the two points chosen. </a:t>
                      </a:r>
                      <a:endParaRPr lang="en-US" sz="2000" baseline="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342900" indent="-342900">
              <a:buFont typeface="Arial"/>
              <a:buChar char="•"/>
            </a:pPr>
            <a:r>
              <a:rPr lang="en-US" dirty="0" smtClean="0"/>
              <a:t>The </a:t>
            </a:r>
            <a:r>
              <a:rPr lang="en-US" dirty="0"/>
              <a:t>rate of change between any two points of any other function will not be equal, but will be an average for that interval. </a:t>
            </a:r>
            <a:r>
              <a:rPr lang="en-US" dirty="0" smtClean="0"/>
              <a:t> </a:t>
            </a:r>
            <a:endParaRPr lang="en-US" dirty="0"/>
          </a:p>
          <a:p>
            <a:endParaRPr lang="en-US" sz="2200" dirty="0"/>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3" name="Footer Placeholder 2"/>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710974042"/>
              </p:ext>
            </p:extLst>
          </p:nvPr>
        </p:nvGraphicFramePr>
        <p:xfrm>
          <a:off x="1240473" y="2533968"/>
          <a:ext cx="6634480" cy="2529840"/>
        </p:xfrm>
        <a:graphic>
          <a:graphicData uri="http://schemas.openxmlformats.org/drawingml/2006/table">
            <a:tbl>
              <a:tblPr firstRow="1" bandRow="1">
                <a:tableStyleId>{5940675A-B579-460E-94D1-54222C63F5DA}</a:tableStyleId>
              </a:tblPr>
              <a:tblGrid>
                <a:gridCol w="6634480"/>
              </a:tblGrid>
              <a:tr h="370840">
                <a:tc>
                  <a:txBody>
                    <a:bodyPr/>
                    <a:lstStyle/>
                    <a:p>
                      <a:pPr rtl="0"/>
                      <a:r>
                        <a:rPr lang="en-US" sz="2200" b="1" i="0" u="none" strike="noStrike" kern="1200" baseline="0" dirty="0" smtClean="0">
                          <a:solidFill>
                            <a:schemeClr val="tx1"/>
                          </a:solidFill>
                          <a:latin typeface="Arial"/>
                          <a:ea typeface="+mn-ea"/>
                          <a:cs typeface="Arial"/>
                        </a:rPr>
                        <a:t>Calculating Rate of Change from an Equation of a Linear Function</a:t>
                      </a:r>
                    </a:p>
                  </a:txBody>
                  <a:tcPr>
                    <a:solidFill>
                      <a:schemeClr val="bg1">
                        <a:lumMod val="85000"/>
                      </a:schemeClr>
                    </a:solidFill>
                  </a:tcPr>
                </a:tc>
              </a:tr>
              <a:tr h="370840">
                <a:tc>
                  <a:txBody>
                    <a:bodyPr/>
                    <a:lstStyle/>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Transform the given linear function into slope-intercept form, </a:t>
                      </a:r>
                      <a:r>
                        <a:rPr lang="en-US" sz="2000" b="0" i="1" u="none" strike="noStrike" kern="1200" baseline="0" dirty="0" smtClean="0">
                          <a:solidFill>
                            <a:schemeClr val="tx1"/>
                          </a:solidFill>
                          <a:latin typeface="Arial"/>
                          <a:ea typeface="+mn-ea"/>
                          <a:cs typeface="Arial"/>
                        </a:rPr>
                        <a:t>f</a:t>
                      </a:r>
                      <a:r>
                        <a:rPr lang="en-US" sz="2000" b="0" i="0" u="none" strike="noStrike" kern="1200" baseline="0" dirty="0" smtClean="0">
                          <a:solidFill>
                            <a:schemeClr val="tx1"/>
                          </a:solidFill>
                          <a:latin typeface="Arial"/>
                          <a:ea typeface="+mn-ea"/>
                          <a:cs typeface="Arial"/>
                        </a:rPr>
                        <a:t>(</a:t>
                      </a:r>
                      <a:r>
                        <a:rPr lang="en-US" sz="2000" b="0" i="1" u="none" strike="noStrike" kern="1200" baseline="0" dirty="0" smtClean="0">
                          <a:solidFill>
                            <a:schemeClr val="tx1"/>
                          </a:solidFill>
                          <a:latin typeface="Arial"/>
                          <a:ea typeface="+mn-ea"/>
                          <a:cs typeface="Arial"/>
                        </a:rPr>
                        <a:t>x</a:t>
                      </a:r>
                      <a:r>
                        <a:rPr lang="en-US" sz="2000" b="0" i="0" u="none" strike="noStrike" kern="1200" baseline="0" dirty="0" smtClean="0">
                          <a:solidFill>
                            <a:schemeClr val="tx1"/>
                          </a:solidFill>
                          <a:latin typeface="Arial"/>
                          <a:ea typeface="+mn-ea"/>
                          <a:cs typeface="Arial"/>
                        </a:rPr>
                        <a:t>) = </a:t>
                      </a:r>
                      <a:r>
                        <a:rPr lang="en-US" sz="2000" b="0" i="1" u="none" strike="noStrike" kern="1200" baseline="0" dirty="0" smtClean="0">
                          <a:solidFill>
                            <a:schemeClr val="tx1"/>
                          </a:solidFill>
                          <a:latin typeface="Arial"/>
                          <a:ea typeface="+mn-ea"/>
                          <a:cs typeface="Arial"/>
                        </a:rPr>
                        <a:t>mx </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b</a:t>
                      </a:r>
                      <a:r>
                        <a:rPr lang="en-US" sz="2000" b="0" i="0" u="none" strike="noStrike" kern="1200" baseline="0" dirty="0" smtClean="0">
                          <a:solidFill>
                            <a:schemeClr val="tx1"/>
                          </a:solidFill>
                          <a:latin typeface="Arial"/>
                          <a:ea typeface="+mn-ea"/>
                          <a:cs typeface="Arial"/>
                        </a:rPr>
                        <a:t>. </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Identify the slope of the line as </a:t>
                      </a:r>
                      <a:r>
                        <a:rPr lang="en-US" sz="2000" b="0" i="1" u="none" strike="noStrike" kern="1200" baseline="0" dirty="0" smtClean="0">
                          <a:solidFill>
                            <a:schemeClr val="tx1"/>
                          </a:solidFill>
                          <a:latin typeface="Arial"/>
                          <a:ea typeface="+mn-ea"/>
                          <a:cs typeface="Arial"/>
                        </a:rPr>
                        <a:t>m</a:t>
                      </a:r>
                      <a:r>
                        <a:rPr lang="en-US" sz="2000" b="0" i="0" u="none" strike="noStrike" kern="1200" baseline="0" dirty="0" smtClean="0">
                          <a:solidFill>
                            <a:schemeClr val="tx1"/>
                          </a:solidFill>
                          <a:latin typeface="Arial"/>
                          <a:ea typeface="+mn-ea"/>
                          <a:cs typeface="Arial"/>
                        </a:rPr>
                        <a:t> from the equation. </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The slope of the linear function is the rate of change for that function. </a:t>
                      </a:r>
                      <a:endParaRPr lang="en-US" sz="2000" baseline="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66520" cy="4998233"/>
          </a:xfrm>
        </p:spPr>
        <p:txBody>
          <a:bodyPr>
            <a:normAutofit/>
          </a:bodyPr>
          <a:lstStyle/>
          <a:p>
            <a:r>
              <a:rPr lang="en-US" sz="2800" b="1" dirty="0"/>
              <a:t>Key Concepts, </a:t>
            </a:r>
            <a:r>
              <a:rPr lang="en-US" sz="2800" b="1" i="1" dirty="0" smtClean="0"/>
              <a:t>continued</a:t>
            </a:r>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3" name="Footer Placeholder 2"/>
          <p:cNvSpPr>
            <a:spLocks noGrp="1"/>
          </p:cNvSpPr>
          <p:nvPr>
            <p:ph type="ftr" sz="quarter" idx="13"/>
          </p:nvPr>
        </p:nvSpPr>
        <p:spPr/>
        <p:txBody>
          <a:bodyPr/>
          <a:lstStyle/>
          <a:p>
            <a:pPr>
              <a:defRPr/>
            </a:pPr>
            <a:r>
              <a:rPr lang="en-US" smtClean="0"/>
              <a:t>3.3.2: Proving Average Rate of Change</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20467717"/>
              </p:ext>
            </p:extLst>
          </p:nvPr>
        </p:nvGraphicFramePr>
        <p:xfrm>
          <a:off x="1240473" y="1298750"/>
          <a:ext cx="6634480" cy="4434840"/>
        </p:xfrm>
        <a:graphic>
          <a:graphicData uri="http://schemas.openxmlformats.org/drawingml/2006/table">
            <a:tbl>
              <a:tblPr firstRow="1" bandRow="1">
                <a:tableStyleId>{5940675A-B579-460E-94D1-54222C63F5DA}</a:tableStyleId>
              </a:tblPr>
              <a:tblGrid>
                <a:gridCol w="6634480"/>
              </a:tblGrid>
              <a:tr h="370840">
                <a:tc>
                  <a:txBody>
                    <a:bodyPr/>
                    <a:lstStyle/>
                    <a:p>
                      <a:pPr rtl="0"/>
                      <a:r>
                        <a:rPr lang="en-US" sz="2200" b="1" i="0" u="none" strike="noStrike" kern="1200" baseline="0" dirty="0" smtClean="0">
                          <a:solidFill>
                            <a:schemeClr val="tx1"/>
                          </a:solidFill>
                          <a:latin typeface="Arial"/>
                          <a:ea typeface="+mn-ea"/>
                          <a:cs typeface="Arial"/>
                        </a:rPr>
                        <a:t>Calculating Rate of Change of an Interval from an Equation of an Exponential Function</a:t>
                      </a:r>
                    </a:p>
                  </a:txBody>
                  <a:tcPr>
                    <a:solidFill>
                      <a:schemeClr val="bg1">
                        <a:lumMod val="85000"/>
                      </a:schemeClr>
                    </a:solidFill>
                  </a:tcPr>
                </a:tc>
              </a:tr>
              <a:tr h="370840">
                <a:tc>
                  <a:txBody>
                    <a:bodyPr/>
                    <a:lstStyle/>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Determine the interval to be observed. </a:t>
                      </a:r>
                    </a:p>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Determine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by identifying the starting </a:t>
                      </a:r>
                      <a:r>
                        <a:rPr lang="en-US" sz="2000" b="0" i="1" u="none" strike="noStrike" kern="1200" baseline="0" dirty="0" smtClean="0">
                          <a:solidFill>
                            <a:schemeClr val="tx1"/>
                          </a:solidFill>
                          <a:latin typeface="Arial"/>
                          <a:ea typeface="+mn-ea"/>
                          <a:cs typeface="Arial"/>
                        </a:rPr>
                        <a:t>x</a:t>
                      </a:r>
                      <a:r>
                        <a:rPr lang="en-US" sz="2000" b="0" i="0" u="none" strike="noStrike" kern="1200" baseline="0" dirty="0" smtClean="0">
                          <a:solidFill>
                            <a:schemeClr val="tx1"/>
                          </a:solidFill>
                          <a:latin typeface="Arial"/>
                          <a:ea typeface="+mn-ea"/>
                          <a:cs typeface="Arial"/>
                        </a:rPr>
                        <a:t>-value of the interval and substituting it into the function. </a:t>
                      </a:r>
                    </a:p>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Solve for </a:t>
                      </a:r>
                      <a:r>
                        <a:rPr lang="en-US" sz="2000" b="0" i="1" u="none" strike="noStrike" kern="1200" baseline="0" dirty="0" smtClean="0">
                          <a:solidFill>
                            <a:schemeClr val="tx1"/>
                          </a:solidFill>
                          <a:latin typeface="Arial"/>
                          <a:ea typeface="+mn-ea"/>
                          <a:cs typeface="Arial"/>
                        </a:rPr>
                        <a:t>y</a:t>
                      </a:r>
                      <a:r>
                        <a:rPr lang="en-US" sz="2000" b="0" i="0" u="none" strike="noStrike" kern="1200" baseline="0" dirty="0" smtClean="0">
                          <a:solidFill>
                            <a:schemeClr val="tx1"/>
                          </a:solidFill>
                          <a:latin typeface="Arial"/>
                          <a:ea typeface="+mn-ea"/>
                          <a:cs typeface="Arial"/>
                        </a:rPr>
                        <a:t>.</a:t>
                      </a:r>
                    </a:p>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Determine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by identifying the ending </a:t>
                      </a:r>
                      <a:r>
                        <a:rPr lang="en-US" sz="2000" b="0" i="1" u="none" strike="noStrike" kern="1200" baseline="0" dirty="0" smtClean="0">
                          <a:solidFill>
                            <a:schemeClr val="tx1"/>
                          </a:solidFill>
                          <a:latin typeface="Arial"/>
                          <a:ea typeface="+mn-ea"/>
                          <a:cs typeface="Arial"/>
                        </a:rPr>
                        <a:t>x</a:t>
                      </a:r>
                      <a:r>
                        <a:rPr lang="en-US" sz="2000" b="0" i="0" u="none" strike="noStrike" kern="1200" baseline="0" dirty="0" smtClean="0">
                          <a:solidFill>
                            <a:schemeClr val="tx1"/>
                          </a:solidFill>
                          <a:latin typeface="Arial"/>
                          <a:ea typeface="+mn-ea"/>
                          <a:cs typeface="Arial"/>
                        </a:rPr>
                        <a:t>-value of the interval and substituting it into the function. </a:t>
                      </a:r>
                    </a:p>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Solve for </a:t>
                      </a:r>
                      <a:r>
                        <a:rPr lang="en-US" sz="2000" b="0" i="1" u="none" strike="noStrike" kern="1200" baseline="0" dirty="0" smtClean="0">
                          <a:solidFill>
                            <a:schemeClr val="tx1"/>
                          </a:solidFill>
                          <a:latin typeface="Arial"/>
                          <a:ea typeface="+mn-ea"/>
                          <a:cs typeface="Arial"/>
                        </a:rPr>
                        <a:t>y</a:t>
                      </a:r>
                      <a:r>
                        <a:rPr lang="en-US" sz="2000" b="0" i="0" u="none" strike="noStrike" kern="1200" baseline="0" dirty="0" smtClean="0">
                          <a:solidFill>
                            <a:schemeClr val="tx1"/>
                          </a:solidFill>
                          <a:latin typeface="Arial"/>
                          <a:ea typeface="+mn-ea"/>
                          <a:cs typeface="Arial"/>
                        </a:rPr>
                        <a:t>. </a:t>
                      </a:r>
                    </a:p>
                    <a:p>
                      <a:pPr marL="457200" indent="-457200" rtl="0">
                        <a:spcAft>
                          <a:spcPts val="300"/>
                        </a:spcAft>
                        <a:buFont typeface="+mj-lt"/>
                        <a:buAutoNum type="arabicPeriod"/>
                      </a:pPr>
                      <a:r>
                        <a:rPr lang="en-US" sz="2000" b="0" i="0" u="none" strike="noStrike" kern="1200" baseline="0" dirty="0" smtClean="0">
                          <a:solidFill>
                            <a:schemeClr val="tx1"/>
                          </a:solidFill>
                          <a:latin typeface="Arial"/>
                          <a:ea typeface="+mn-ea"/>
                          <a:cs typeface="Arial"/>
                        </a:rPr>
                        <a:t>Substitute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and (</a:t>
                      </a:r>
                      <a:r>
                        <a:rPr lang="en-US" sz="2000" b="0" i="1" u="none" strike="noStrike" kern="1200" baseline="0" dirty="0" smtClean="0">
                          <a:solidFill>
                            <a:schemeClr val="tx1"/>
                          </a:solidFill>
                          <a:latin typeface="Arial"/>
                          <a:ea typeface="+mn-ea"/>
                          <a:cs typeface="Arial"/>
                        </a:rPr>
                        <a:t>x</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a:t>
                      </a:r>
                      <a:r>
                        <a:rPr lang="en-US" sz="2000" b="0" i="1" u="none" strike="noStrike" kern="1200" baseline="0" dirty="0" smtClean="0">
                          <a:solidFill>
                            <a:schemeClr val="tx1"/>
                          </a:solidFill>
                          <a:latin typeface="Arial"/>
                          <a:ea typeface="+mn-ea"/>
                          <a:cs typeface="Arial"/>
                        </a:rPr>
                        <a:t>y</a:t>
                      </a:r>
                      <a:r>
                        <a:rPr lang="en-US" sz="2000" b="0" i="0" u="none" strike="noStrike" kern="1200" baseline="-25000" dirty="0" smtClean="0">
                          <a:solidFill>
                            <a:schemeClr val="tx1"/>
                          </a:solidFill>
                          <a:latin typeface="Arial"/>
                          <a:ea typeface="+mn-ea"/>
                          <a:cs typeface="Arial"/>
                        </a:rPr>
                        <a:t>2</a:t>
                      </a:r>
                      <a:r>
                        <a:rPr lang="en-US" sz="2000" b="0" i="0" u="none" strike="noStrike" kern="1200" baseline="0" dirty="0" smtClean="0">
                          <a:solidFill>
                            <a:schemeClr val="tx1"/>
                          </a:solidFill>
                          <a:latin typeface="Arial"/>
                          <a:ea typeface="+mn-ea"/>
                          <a:cs typeface="Arial"/>
                        </a:rPr>
                        <a:t>) into the slope formula to calculate the rate of change.</a:t>
                      </a:r>
                    </a:p>
                    <a:p>
                      <a:pPr marL="457200" indent="-4572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The result is the rate of change for the interval between the two points identified. </a:t>
                      </a:r>
                      <a:endParaRPr lang="en-US" sz="2000" baseline="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15067129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incorrectly choosing the values of the indicated interval to calculate the rate of change</a:t>
            </a:r>
          </a:p>
          <a:p>
            <a:pPr marL="342900" indent="-342900">
              <a:spcAft>
                <a:spcPts val="1200"/>
              </a:spcAft>
              <a:buFont typeface="Arial"/>
              <a:buChar char="•"/>
            </a:pPr>
            <a:r>
              <a:rPr lang="en-US" dirty="0"/>
              <a:t>substituting incorrect values into the formula for calculating the rate of change</a:t>
            </a:r>
          </a:p>
          <a:p>
            <a:pPr marL="342900" indent="-342900">
              <a:spcAft>
                <a:spcPts val="1200"/>
              </a:spcAft>
              <a:buFont typeface="Arial"/>
              <a:buChar char="•"/>
            </a:pPr>
            <a:r>
              <a:rPr lang="en-US" dirty="0" smtClean="0"/>
              <a:t>assuming </a:t>
            </a:r>
            <a:r>
              <a:rPr lang="en-US" dirty="0"/>
              <a:t>the rate of change must remain constant over a period of time regardless </a:t>
            </a:r>
            <a:r>
              <a:rPr lang="en-US" dirty="0" smtClean="0"/>
              <a:t>of the </a:t>
            </a:r>
            <a:r>
              <a:rPr lang="en-US" dirty="0"/>
              <a:t>function</a:t>
            </a:r>
          </a:p>
          <a:p>
            <a:pPr marL="342900" indent="-342900">
              <a:buFont typeface="Arial"/>
              <a:buChar char="•"/>
            </a:pPr>
            <a:r>
              <a:rPr lang="en-US" dirty="0"/>
              <a:t>interpreting interval notation as coordinates</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9</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3.3.2: Proving Average Rate of Change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9721</TotalTime>
  <Words>1271</Words>
  <Application>Microsoft Macintosh PowerPoint</Application>
  <PresentationFormat>On-screen Show (4:3)</PresentationFormat>
  <Paragraphs>181</Paragraphs>
  <Slides>23</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167</cp:revision>
  <dcterms:created xsi:type="dcterms:W3CDTF">2012-02-22T19:14:19Z</dcterms:created>
  <dcterms:modified xsi:type="dcterms:W3CDTF">2012-06-04T19:52:43Z</dcterms:modified>
  <cp:category/>
</cp:coreProperties>
</file>