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67" r:id="rId2"/>
    <p:sldId id="266" r:id="rId3"/>
    <p:sldId id="271" r:id="rId4"/>
    <p:sldId id="268" r:id="rId5"/>
    <p:sldId id="270" r:id="rId6"/>
    <p:sldId id="273" r:id="rId7"/>
    <p:sldId id="274" r:id="rId8"/>
    <p:sldId id="275" r:id="rId9"/>
    <p:sldId id="277" r:id="rId10"/>
    <p:sldId id="278" r:id="rId11"/>
    <p:sldId id="279" r:id="rId12"/>
    <p:sldId id="276" r:id="rId13"/>
    <p:sldId id="272" r:id="rId14"/>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423" autoAdjust="0"/>
  </p:normalViewPr>
  <p:slideViewPr>
    <p:cSldViewPr snapToGrid="0" snapToObjects="1" showGuides="1">
      <p:cViewPr varScale="1">
        <p:scale>
          <a:sx n="100" d="100"/>
          <a:sy n="100" d="100"/>
        </p:scale>
        <p:origin x="-2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9/20/12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9/20/12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Arial"/>
                <a:ea typeface="ＭＳ Ｐゴシック" charset="0"/>
                <a:cs typeface="ＭＳ Ｐゴシック" charset="0"/>
              </a:rPr>
              <a:t>http://</a:t>
            </a:r>
            <a:r>
              <a:rPr lang="en-US" sz="1200" b="0" i="0" u="none" strike="noStrike" kern="1200" dirty="0" err="1" smtClean="0">
                <a:solidFill>
                  <a:schemeClr val="tx1"/>
                </a:solidFill>
                <a:effectLst/>
                <a:latin typeface="Arial"/>
                <a:ea typeface="ＭＳ Ｐゴシック" charset="0"/>
                <a:cs typeface="ＭＳ Ｐゴシック" charset="0"/>
              </a:rPr>
              <a:t>walch.com</a:t>
            </a:r>
            <a:r>
              <a:rPr lang="en-US" sz="1200" b="0" i="0" u="none" strike="noStrike" kern="1200" dirty="0" smtClean="0">
                <a:solidFill>
                  <a:schemeClr val="tx1"/>
                </a:solidFill>
                <a:effectLst/>
                <a:latin typeface="Arial"/>
                <a:ea typeface="ＭＳ Ｐゴシック" charset="0"/>
                <a:cs typeface="ＭＳ Ｐゴシック" charset="0"/>
              </a:rPr>
              <a:t>/</a:t>
            </a:r>
            <a:r>
              <a:rPr lang="en-US" sz="1200" b="0" i="0" u="none" strike="noStrike" kern="1200" dirty="0" err="1" smtClean="0">
                <a:solidFill>
                  <a:schemeClr val="tx1"/>
                </a:solidFill>
                <a:effectLst/>
                <a:latin typeface="Arial"/>
                <a:ea typeface="ＭＳ Ｐゴシック" charset="0"/>
                <a:cs typeface="ＭＳ Ｐゴシック" charset="0"/>
              </a:rPr>
              <a:t>wu</a:t>
            </a:r>
            <a:r>
              <a:rPr lang="en-US" sz="1200" b="0" i="0" u="none" strike="noStrike" kern="1200" dirty="0" smtClean="0">
                <a:solidFill>
                  <a:schemeClr val="tx1"/>
                </a:solidFill>
                <a:effectLst/>
                <a:latin typeface="Arial"/>
                <a:ea typeface="ＭＳ Ｐゴシック" charset="0"/>
                <a:cs typeface="ＭＳ Ｐゴシック" charset="0"/>
              </a:rPr>
              <a:t>/CAU3L2S1Greenhouse</a:t>
            </a:r>
            <a:endParaRPr lang="en-US" u="none"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a:t>Common Core Georgia Performance Standard</a:t>
            </a:r>
            <a:r>
              <a:rPr lang="en-US" b="1" dirty="0" smtClean="0"/>
              <a:t>: </a:t>
            </a:r>
            <a:r>
              <a:rPr lang="en-US" b="0" dirty="0" smtClean="0"/>
              <a:t>MCC9–12.F.IF.3</a:t>
            </a:r>
            <a:endParaRPr lang="en-US" sz="1200" b="0" i="0" u="none" strike="noStrike" kern="1200" baseline="0" dirty="0" smtClean="0">
              <a:solidFill>
                <a:schemeClr val="tx1"/>
              </a:solidFill>
              <a:latin typeface="Arial"/>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4</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auto" hangingPunct="1">
              <a:spcBef>
                <a:spcPts val="0"/>
              </a:spcBef>
              <a:spcAft>
                <a:spcPts val="0"/>
              </a:spcAft>
              <a:defRPr/>
            </a:pPr>
            <a:endParaRPr lang="en-US" baseline="0" dirty="0" smtClean="0">
              <a:cs typeface="Arial"/>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270311C-7E75-C049-B055-CD83C17D8A8E}" type="slidenum">
              <a:rPr lang="en-US" sz="1200">
                <a:latin typeface="Arial"/>
              </a:rPr>
              <a:pPr eaLnBrk="1" hangingPunct="1"/>
              <a:t>5</a:t>
            </a:fld>
            <a:endParaRPr lang="en-US" sz="1200" dirty="0">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dirty="0" smtClean="0">
                <a:cs typeface="Arial"/>
              </a:rPr>
              <a:t>Connection to the Lesson</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The watering schedule is an arithmetic sequence and arithmetic sequences will be introduced in the lesson.</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Students might find the counting to be laborious and wonder if there is an easier way to solve the problem mathematically.</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The exercise shows a process for building a sequence.</a:t>
            </a:r>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13</a:t>
            </a:fld>
            <a:endParaRPr lang="en-US" dirty="0"/>
          </a:p>
        </p:txBody>
      </p:sp>
    </p:spTree>
    <p:extLst>
      <p:ext uri="{BB962C8B-B14F-4D97-AF65-F5344CB8AC3E}">
        <p14:creationId xmlns:p14="http://schemas.microsoft.com/office/powerpoint/2010/main" val="3532610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05066" y="6393706"/>
            <a:ext cx="5471926" cy="274021"/>
          </a:xfrm>
        </p:spPr>
        <p:txBody>
          <a:bodyPr/>
          <a:lstStyle>
            <a:lvl1pPr algn="l">
              <a:defRPr sz="1600">
                <a:solidFill>
                  <a:srgbClr val="008000"/>
                </a:solidFill>
              </a:defRPr>
            </a:lvl1pPr>
          </a:lstStyle>
          <a:p>
            <a:pPr>
              <a:defRPr/>
            </a:pPr>
            <a:r>
              <a:rPr lang="en-US" smtClean="0"/>
              <a:t>3.2.1: Sequences As Functions</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3.2.1: Sequences As Functions</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3.2.1: Sequences As Functions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3L2S1Greenhouse"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smtClean="0"/>
              <a:t>3.2.1: Sequences As Functions</a:t>
            </a:r>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800100" lvl="1" indent="-342900" algn="l">
              <a:buFont typeface="Arial"/>
              <a:buChar char="•"/>
            </a:pPr>
            <a:endParaRPr lang="en-US" sz="2400" dirty="0" smtClean="0">
              <a:solidFill>
                <a:srgbClr val="660066"/>
              </a:solidFill>
            </a:endParaRPr>
          </a:p>
          <a:p>
            <a:pPr marL="800100" lvl="1" indent="-342900" algn="l">
              <a:buFont typeface="Arial"/>
              <a:buChar char="•"/>
            </a:pPr>
            <a:endParaRPr lang="en-US" sz="2400" dirty="0">
              <a:solidFill>
                <a:srgbClr val="660066"/>
              </a:solidFill>
            </a:endParaRPr>
          </a:p>
          <a:p>
            <a:pPr marL="800100" lvl="1" indent="-342900" algn="l">
              <a:buFont typeface="Arial"/>
              <a:buChar char="•"/>
            </a:pPr>
            <a:endParaRPr lang="en-US" sz="2400" dirty="0" smtClean="0">
              <a:solidFill>
                <a:srgbClr val="660066"/>
              </a:solidFill>
            </a:endParaRPr>
          </a:p>
          <a:p>
            <a:pPr marL="800100" lvl="1" indent="-342900" algn="l">
              <a:buFont typeface="Arial"/>
              <a:buChar char="•"/>
            </a:pPr>
            <a:endParaRPr lang="en-US" sz="2400" dirty="0">
              <a:solidFill>
                <a:srgbClr val="660066"/>
              </a:solidFill>
            </a:endParaRPr>
          </a:p>
          <a:p>
            <a:pPr marL="800100" lvl="1" indent="-342900" algn="l">
              <a:buFont typeface="Arial"/>
              <a:buChar char="•"/>
            </a:pPr>
            <a:endParaRPr lang="en-US" sz="2400" dirty="0" smtClean="0">
              <a:solidFill>
                <a:srgbClr val="660066"/>
              </a:solidFill>
            </a:endParaRPr>
          </a:p>
          <a:p>
            <a:pPr marL="800100" lvl="1" indent="-342900" algn="l">
              <a:buFont typeface="Arial"/>
              <a:buChar char="•"/>
            </a:pPr>
            <a:endParaRPr lang="en-US" sz="2400" dirty="0">
              <a:solidFill>
                <a:srgbClr val="660066"/>
              </a:solidFill>
            </a:endParaRPr>
          </a:p>
          <a:p>
            <a:pPr marL="800100" lvl="1" indent="-342900" algn="l">
              <a:buFont typeface="Arial"/>
              <a:buChar char="•"/>
            </a:pPr>
            <a:endParaRPr lang="en-US" sz="2400" dirty="0" smtClean="0">
              <a:solidFill>
                <a:srgbClr val="660066"/>
              </a:solidFill>
            </a:endParaRPr>
          </a:p>
          <a:p>
            <a:pPr marL="800100" lvl="1" indent="-342900" algn="l">
              <a:buFont typeface="Arial"/>
              <a:buChar char="•"/>
            </a:pPr>
            <a:endParaRPr lang="en-US" sz="2400" dirty="0">
              <a:solidFill>
                <a:srgbClr val="660066"/>
              </a:solidFill>
            </a:endParaRPr>
          </a:p>
          <a:p>
            <a:pPr marL="800100" lvl="1" indent="-342900" algn="l">
              <a:buFont typeface="Arial"/>
              <a:buChar char="•"/>
            </a:pPr>
            <a:endParaRPr lang="en-US" sz="2400" dirty="0" smtClean="0">
              <a:solidFill>
                <a:srgbClr val="660066"/>
              </a:solidFill>
            </a:endParaRPr>
          </a:p>
          <a:p>
            <a:pPr marL="800100" lvl="1" indent="-342900" algn="l">
              <a:buFont typeface="Arial"/>
              <a:buChar char="•"/>
            </a:pPr>
            <a:endParaRPr lang="en-US" sz="2400" dirty="0">
              <a:solidFill>
                <a:srgbClr val="660066"/>
              </a:solidFill>
            </a:endParaRPr>
          </a:p>
          <a:p>
            <a:pPr marL="800100" lvl="1" indent="-342900" algn="l">
              <a:buFont typeface="Arial"/>
              <a:buChar char="•"/>
            </a:pPr>
            <a:r>
              <a:rPr lang="en-US" sz="2400" dirty="0">
                <a:solidFill>
                  <a:srgbClr val="660066"/>
                </a:solidFill>
              </a:rPr>
              <a:t>The formula predicted correctly the fifth watering day on May 13.</a:t>
            </a: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3.2.1: Sequences As Functions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068783850"/>
              </p:ext>
            </p:extLst>
          </p:nvPr>
        </p:nvGraphicFramePr>
        <p:xfrm>
          <a:off x="672205" y="682710"/>
          <a:ext cx="7801694" cy="2008794"/>
        </p:xfrm>
        <a:graphic>
          <a:graphicData uri="http://schemas.openxmlformats.org/drawingml/2006/table">
            <a:tbl>
              <a:tblPr firstRow="1" bandRow="1">
                <a:tableStyleId>{5940675A-B579-460E-94D1-54222C63F5DA}</a:tableStyleId>
              </a:tblPr>
              <a:tblGrid>
                <a:gridCol w="1418171"/>
                <a:gridCol w="892671"/>
                <a:gridCol w="915142"/>
                <a:gridCol w="915142"/>
                <a:gridCol w="915142"/>
                <a:gridCol w="915142"/>
                <a:gridCol w="915142"/>
                <a:gridCol w="915142"/>
              </a:tblGrid>
              <a:tr h="448359">
                <a:tc>
                  <a:txBody>
                    <a:bodyPr/>
                    <a:lstStyle/>
                    <a:p>
                      <a:pPr algn="ctr"/>
                      <a:r>
                        <a:rPr lang="en-US" b="1" dirty="0" smtClean="0">
                          <a:latin typeface="Arial"/>
                          <a:cs typeface="Arial"/>
                        </a:rPr>
                        <a:t>Date</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1</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2</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3</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4</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5</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6</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7</a:t>
                      </a:r>
                      <a:endParaRPr lang="en-US" b="1" dirty="0">
                        <a:latin typeface="Arial"/>
                        <a:cs typeface="Arial"/>
                      </a:endParaRPr>
                    </a:p>
                  </a:txBody>
                  <a:tcPr>
                    <a:solidFill>
                      <a:schemeClr val="bg1">
                        <a:lumMod val="85000"/>
                      </a:schemeClr>
                    </a:solidFill>
                  </a:tcPr>
                </a:tc>
              </a:tr>
              <a:tr h="448359">
                <a:tc>
                  <a:txBody>
                    <a:bodyPr/>
                    <a:lstStyle/>
                    <a:p>
                      <a:pPr algn="ctr"/>
                      <a:r>
                        <a:rPr lang="en-US" b="1" dirty="0" smtClean="0">
                          <a:latin typeface="Arial"/>
                          <a:cs typeface="Arial"/>
                        </a:rPr>
                        <a:t>Day of week</a:t>
                      </a:r>
                      <a:endParaRPr lang="en-US" b="1" dirty="0">
                        <a:latin typeface="Arial"/>
                        <a:cs typeface="Arial"/>
                      </a:endParaRPr>
                    </a:p>
                  </a:txBody>
                  <a:tcPr>
                    <a:solidFill>
                      <a:schemeClr val="bg1"/>
                    </a:solidFill>
                  </a:tcPr>
                </a:tc>
                <a:tc>
                  <a:txBody>
                    <a:bodyPr/>
                    <a:lstStyle/>
                    <a:p>
                      <a:pPr algn="ctr"/>
                      <a:r>
                        <a:rPr lang="en-US" sz="1800" dirty="0" smtClean="0">
                          <a:latin typeface="Arial"/>
                          <a:cs typeface="Arial"/>
                        </a:rPr>
                        <a:t>Sun.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Mon.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Tues.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Wed.</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Thurs.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Fri.</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Sat.</a:t>
                      </a:r>
                      <a:endParaRPr lang="en-US" sz="1800" dirty="0">
                        <a:latin typeface="Arial"/>
                        <a:cs typeface="Arial"/>
                      </a:endParaRPr>
                    </a:p>
                  </a:txBody>
                  <a:tcPr>
                    <a:solidFill>
                      <a:schemeClr val="bg1"/>
                    </a:solidFill>
                  </a:tcPr>
                </a:tc>
              </a:tr>
              <a:tr h="920355">
                <a:tc>
                  <a:txBody>
                    <a:bodyPr/>
                    <a:lstStyle/>
                    <a:p>
                      <a:pPr algn="ctr"/>
                      <a:r>
                        <a:rPr lang="en-US" b="1" dirty="0" smtClean="0">
                          <a:latin typeface="Arial"/>
                          <a:cs typeface="Arial"/>
                        </a:rPr>
                        <a:t>Instances of watering the orchids</a:t>
                      </a:r>
                      <a:endParaRPr lang="en-US" b="1" dirty="0">
                        <a:latin typeface="Arial"/>
                        <a:cs typeface="Arial"/>
                      </a:endParaRPr>
                    </a:p>
                  </a:txBody>
                  <a:tcPr>
                    <a:solidFill>
                      <a:schemeClr val="bg1"/>
                    </a:solidFill>
                  </a:tcPr>
                </a:tc>
                <a:tc>
                  <a:txBody>
                    <a:bodyPr/>
                    <a:lstStyle/>
                    <a:p>
                      <a:pPr algn="ctr"/>
                      <a:r>
                        <a:rPr lang="en-US" dirty="0" smtClean="0">
                          <a:latin typeface="Arial"/>
                          <a:cs typeface="Arial"/>
                        </a:rPr>
                        <a:t>First time</a:t>
                      </a:r>
                      <a:endParaRPr lang="en-US" dirty="0">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r>
                        <a:rPr lang="en-US" spc="-150" dirty="0" smtClean="0">
                          <a:latin typeface="Arial"/>
                          <a:cs typeface="Arial"/>
                        </a:rPr>
                        <a:t>Second</a:t>
                      </a:r>
                      <a:r>
                        <a:rPr lang="en-US" dirty="0" smtClean="0">
                          <a:latin typeface="Arial"/>
                          <a:cs typeface="Arial"/>
                        </a:rPr>
                        <a:t> time</a:t>
                      </a: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r>
                        <a:rPr lang="en-US" dirty="0" smtClean="0">
                          <a:latin typeface="Arial"/>
                          <a:cs typeface="Arial"/>
                        </a:rPr>
                        <a:t>Third time</a:t>
                      </a:r>
                      <a:endParaRPr lang="en-US" dirty="0">
                        <a:latin typeface="Arial"/>
                        <a:cs typeface="Arial"/>
                      </a:endParaRPr>
                    </a:p>
                  </a:txBody>
                  <a:tcPr>
                    <a:solidFill>
                      <a:schemeClr val="bg1"/>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358729899"/>
              </p:ext>
            </p:extLst>
          </p:nvPr>
        </p:nvGraphicFramePr>
        <p:xfrm>
          <a:off x="672205" y="2928442"/>
          <a:ext cx="7801694" cy="2008794"/>
        </p:xfrm>
        <a:graphic>
          <a:graphicData uri="http://schemas.openxmlformats.org/drawingml/2006/table">
            <a:tbl>
              <a:tblPr firstRow="1" bandRow="1">
                <a:tableStyleId>{5940675A-B579-460E-94D1-54222C63F5DA}</a:tableStyleId>
              </a:tblPr>
              <a:tblGrid>
                <a:gridCol w="1418171"/>
                <a:gridCol w="892671"/>
                <a:gridCol w="915142"/>
                <a:gridCol w="915142"/>
                <a:gridCol w="915142"/>
                <a:gridCol w="915142"/>
                <a:gridCol w="915142"/>
                <a:gridCol w="915142"/>
              </a:tblGrid>
              <a:tr h="448359">
                <a:tc>
                  <a:txBody>
                    <a:bodyPr/>
                    <a:lstStyle/>
                    <a:p>
                      <a:pPr algn="ctr"/>
                      <a:r>
                        <a:rPr lang="en-US" b="1" dirty="0" smtClean="0">
                          <a:latin typeface="Arial"/>
                          <a:cs typeface="Arial"/>
                        </a:rPr>
                        <a:t>Date</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8</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9</a:t>
                      </a:r>
                      <a:endParaRPr lang="en-US" b="1"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10</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11</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12</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13</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14</a:t>
                      </a:r>
                      <a:endParaRPr lang="en-US" b="1" spc="-40" dirty="0">
                        <a:latin typeface="Arial"/>
                        <a:cs typeface="Arial"/>
                      </a:endParaRPr>
                    </a:p>
                  </a:txBody>
                  <a:tcPr>
                    <a:solidFill>
                      <a:schemeClr val="bg1">
                        <a:lumMod val="85000"/>
                      </a:schemeClr>
                    </a:solidFill>
                  </a:tcPr>
                </a:tc>
              </a:tr>
              <a:tr h="448359">
                <a:tc>
                  <a:txBody>
                    <a:bodyPr/>
                    <a:lstStyle/>
                    <a:p>
                      <a:pPr algn="ctr"/>
                      <a:r>
                        <a:rPr lang="en-US" b="1" dirty="0" smtClean="0">
                          <a:latin typeface="Arial"/>
                          <a:cs typeface="Arial"/>
                        </a:rPr>
                        <a:t>Day of week</a:t>
                      </a:r>
                      <a:endParaRPr lang="en-US" b="1" dirty="0">
                        <a:latin typeface="Arial"/>
                        <a:cs typeface="Arial"/>
                      </a:endParaRPr>
                    </a:p>
                  </a:txBody>
                  <a:tcPr>
                    <a:solidFill>
                      <a:schemeClr val="bg1"/>
                    </a:solidFill>
                  </a:tcPr>
                </a:tc>
                <a:tc>
                  <a:txBody>
                    <a:bodyPr/>
                    <a:lstStyle/>
                    <a:p>
                      <a:pPr algn="ctr"/>
                      <a:r>
                        <a:rPr lang="en-US" sz="1800" dirty="0" smtClean="0">
                          <a:latin typeface="Arial"/>
                          <a:cs typeface="Arial"/>
                        </a:rPr>
                        <a:t>Sun.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Mon.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Tues.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Wed.</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Thurs.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Fri.</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Sat.</a:t>
                      </a:r>
                      <a:endParaRPr lang="en-US" sz="1800" dirty="0">
                        <a:latin typeface="Arial"/>
                        <a:cs typeface="Arial"/>
                      </a:endParaRPr>
                    </a:p>
                  </a:txBody>
                  <a:tcPr>
                    <a:solidFill>
                      <a:schemeClr val="bg1"/>
                    </a:solidFill>
                  </a:tcPr>
                </a:tc>
              </a:tr>
              <a:tr h="920355">
                <a:tc>
                  <a:txBody>
                    <a:bodyPr/>
                    <a:lstStyle/>
                    <a:p>
                      <a:pPr algn="ctr"/>
                      <a:r>
                        <a:rPr lang="en-US" b="1" dirty="0" smtClean="0">
                          <a:latin typeface="Arial"/>
                          <a:cs typeface="Arial"/>
                        </a:rPr>
                        <a:t>Instances of watering the orchids</a:t>
                      </a:r>
                      <a:endParaRPr lang="en-US" b="1"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latin typeface="Arial"/>
                          <a:cs typeface="Arial"/>
                        </a:rPr>
                        <a:t>Fourth time</a:t>
                      </a:r>
                    </a:p>
                    <a:p>
                      <a:pPr algn="ct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r>
                        <a:rPr lang="en-US" dirty="0" smtClean="0">
                          <a:latin typeface="Arial"/>
                          <a:cs typeface="Arial"/>
                        </a:rPr>
                        <a:t>Fifth time</a:t>
                      </a: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2528559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00" fill="hold"/>
                                        <p:tgtEl>
                                          <p:spTgt spid="6"/>
                                        </p:tgtEl>
                                        <p:attrNameLst>
                                          <p:attrName>ppt_x</p:attrName>
                                        </p:attrNameLst>
                                      </p:cBhvr>
                                      <p:tavLst>
                                        <p:tav tm="0">
                                          <p:val>
                                            <p:strVal val="1+#ppt_w/2"/>
                                          </p:val>
                                        </p:tav>
                                        <p:tav tm="100000">
                                          <p:val>
                                            <p:strVal val="#ppt_x"/>
                                          </p:val>
                                        </p:tav>
                                      </p:tavLst>
                                    </p:anim>
                                    <p:anim calcmode="lin" valueType="num">
                                      <p:cBhvr additive="base">
                                        <p:cTn id="8" dur="8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10" end="10"/>
                                            </p:txEl>
                                          </p:spTgt>
                                        </p:tgtEl>
                                        <p:attrNameLst>
                                          <p:attrName>style.visibility</p:attrName>
                                        </p:attrNameLst>
                                      </p:cBhvr>
                                      <p:to>
                                        <p:strVal val="visible"/>
                                      </p:to>
                                    </p:set>
                                    <p:anim calcmode="lin" valueType="num">
                                      <p:cBhvr additive="base">
                                        <p:cTn id="13" dur="800" fill="hold"/>
                                        <p:tgtEl>
                                          <p:spTgt spid="2">
                                            <p:txEl>
                                              <p:pRg st="10" end="10"/>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indent="-457200" algn="l">
              <a:buFont typeface="+mj-lt"/>
              <a:buAutoNum type="arabicPeriod" startAt="3"/>
            </a:pPr>
            <a:r>
              <a:rPr lang="en-US" dirty="0"/>
              <a:t>What is the seventh date on which Sophia will need to water the orchids?</a:t>
            </a:r>
          </a:p>
          <a:p>
            <a:pPr marL="800100" lvl="1" indent="-342900" algn="l">
              <a:buFont typeface="Arial"/>
              <a:buChar char="•"/>
            </a:pPr>
            <a:r>
              <a:rPr lang="en-US" sz="2400" dirty="0">
                <a:solidFill>
                  <a:srgbClr val="660066"/>
                </a:solidFill>
              </a:rPr>
              <a:t>Substitute 7 into the formula 3</a:t>
            </a:r>
            <a:r>
              <a:rPr lang="en-US" sz="2400" i="1" dirty="0">
                <a:solidFill>
                  <a:srgbClr val="660066"/>
                </a:solidFill>
              </a:rPr>
              <a:t>n</a:t>
            </a:r>
            <a:r>
              <a:rPr lang="en-US" sz="2400" dirty="0">
                <a:solidFill>
                  <a:srgbClr val="660066"/>
                </a:solidFill>
              </a:rPr>
              <a:t> – 2 = </a:t>
            </a:r>
            <a:r>
              <a:rPr lang="en-US" sz="2400" i="1" dirty="0">
                <a:solidFill>
                  <a:srgbClr val="660066"/>
                </a:solidFill>
              </a:rPr>
              <a:t>x</a:t>
            </a:r>
            <a:r>
              <a:rPr lang="en-US" sz="2400" dirty="0">
                <a:solidFill>
                  <a:srgbClr val="660066"/>
                </a:solidFill>
              </a:rPr>
              <a:t>. </a:t>
            </a:r>
          </a:p>
          <a:p>
            <a:pPr lvl="3" algn="l"/>
            <a:r>
              <a:rPr lang="en-US" sz="2400" dirty="0">
                <a:solidFill>
                  <a:srgbClr val="660066"/>
                </a:solidFill>
              </a:rPr>
              <a:t>3</a:t>
            </a:r>
            <a:r>
              <a:rPr lang="en-US" sz="2400" i="1" dirty="0">
                <a:solidFill>
                  <a:srgbClr val="660066"/>
                </a:solidFill>
              </a:rPr>
              <a:t>n</a:t>
            </a:r>
            <a:r>
              <a:rPr lang="en-US" sz="2400" dirty="0">
                <a:solidFill>
                  <a:srgbClr val="660066"/>
                </a:solidFill>
              </a:rPr>
              <a:t> – 2 = </a:t>
            </a:r>
            <a:r>
              <a:rPr lang="en-US" sz="2400" i="1" dirty="0">
                <a:solidFill>
                  <a:srgbClr val="660066"/>
                </a:solidFill>
              </a:rPr>
              <a:t>x</a:t>
            </a:r>
          </a:p>
          <a:p>
            <a:pPr lvl="3" algn="l"/>
            <a:r>
              <a:rPr lang="en-US" sz="2400" dirty="0">
                <a:solidFill>
                  <a:srgbClr val="660066"/>
                </a:solidFill>
              </a:rPr>
              <a:t>3(7) – 2 = 21 – 2 = 19</a:t>
            </a:r>
          </a:p>
          <a:p>
            <a:pPr marL="800100" lvl="1" indent="-342900" algn="l">
              <a:buFont typeface="Arial"/>
              <a:buChar char="•"/>
            </a:pPr>
            <a:r>
              <a:rPr lang="en-US" sz="2400" dirty="0">
                <a:solidFill>
                  <a:srgbClr val="660066"/>
                </a:solidFill>
              </a:rPr>
              <a:t>The formula predicts that Sophia will water the plants on May 19. Add another week to the calendar and confirm.</a:t>
            </a:r>
          </a:p>
          <a:p>
            <a:pPr algn="l"/>
            <a:endParaRPr lang="en-US"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3.2.1: Sequences As Functions</a:t>
            </a:r>
            <a:endParaRPr lang="en-US" dirty="0"/>
          </a:p>
        </p:txBody>
      </p:sp>
    </p:spTree>
    <p:extLst>
      <p:ext uri="{BB962C8B-B14F-4D97-AF65-F5344CB8AC3E}">
        <p14:creationId xmlns:p14="http://schemas.microsoft.com/office/powerpoint/2010/main" val="10382078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3.2.1: Sequences As Functions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380552303"/>
              </p:ext>
            </p:extLst>
          </p:nvPr>
        </p:nvGraphicFramePr>
        <p:xfrm>
          <a:off x="672205" y="640567"/>
          <a:ext cx="7801694" cy="2002838"/>
        </p:xfrm>
        <a:graphic>
          <a:graphicData uri="http://schemas.openxmlformats.org/drawingml/2006/table">
            <a:tbl>
              <a:tblPr firstRow="1" bandRow="1">
                <a:tableStyleId>{5940675A-B579-460E-94D1-54222C63F5DA}</a:tableStyleId>
              </a:tblPr>
              <a:tblGrid>
                <a:gridCol w="1418171"/>
                <a:gridCol w="892671"/>
                <a:gridCol w="915142"/>
                <a:gridCol w="915142"/>
                <a:gridCol w="915142"/>
                <a:gridCol w="915142"/>
                <a:gridCol w="915142"/>
                <a:gridCol w="915142"/>
              </a:tblGrid>
              <a:tr h="448359">
                <a:tc>
                  <a:txBody>
                    <a:bodyPr/>
                    <a:lstStyle/>
                    <a:p>
                      <a:pPr algn="ctr"/>
                      <a:r>
                        <a:rPr lang="en-US" b="1" dirty="0" smtClean="0">
                          <a:latin typeface="Arial"/>
                          <a:cs typeface="Arial"/>
                        </a:rPr>
                        <a:t>Date</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1</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2</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3</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4</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5</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6</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7</a:t>
                      </a:r>
                      <a:endParaRPr lang="en-US" b="1" dirty="0">
                        <a:latin typeface="Arial"/>
                        <a:cs typeface="Arial"/>
                      </a:endParaRPr>
                    </a:p>
                  </a:txBody>
                  <a:tcPr>
                    <a:solidFill>
                      <a:schemeClr val="bg1">
                        <a:lumMod val="85000"/>
                      </a:schemeClr>
                    </a:solidFill>
                  </a:tcPr>
                </a:tc>
              </a:tr>
              <a:tr h="448359">
                <a:tc>
                  <a:txBody>
                    <a:bodyPr/>
                    <a:lstStyle/>
                    <a:p>
                      <a:pPr algn="ctr"/>
                      <a:r>
                        <a:rPr lang="en-US" b="1" dirty="0" smtClean="0">
                          <a:latin typeface="Arial"/>
                          <a:cs typeface="Arial"/>
                        </a:rPr>
                        <a:t>Day of week</a:t>
                      </a:r>
                      <a:endParaRPr lang="en-US" b="1" dirty="0">
                        <a:latin typeface="Arial"/>
                        <a:cs typeface="Arial"/>
                      </a:endParaRPr>
                    </a:p>
                  </a:txBody>
                  <a:tcPr>
                    <a:solidFill>
                      <a:schemeClr val="bg1"/>
                    </a:solidFill>
                  </a:tcPr>
                </a:tc>
                <a:tc>
                  <a:txBody>
                    <a:bodyPr/>
                    <a:lstStyle/>
                    <a:p>
                      <a:pPr algn="ctr"/>
                      <a:r>
                        <a:rPr lang="en-US" sz="1800" dirty="0" smtClean="0">
                          <a:latin typeface="Arial"/>
                          <a:cs typeface="Arial"/>
                        </a:rPr>
                        <a:t>Sun.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Mon.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Tues.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Wed.</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Thurs.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Fri.</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Sat.</a:t>
                      </a:r>
                      <a:endParaRPr lang="en-US" sz="1800" dirty="0">
                        <a:latin typeface="Arial"/>
                        <a:cs typeface="Arial"/>
                      </a:endParaRPr>
                    </a:p>
                  </a:txBody>
                  <a:tcPr>
                    <a:solidFill>
                      <a:schemeClr val="bg1"/>
                    </a:solidFill>
                  </a:tcPr>
                </a:tc>
              </a:tr>
              <a:tr h="824496">
                <a:tc>
                  <a:txBody>
                    <a:bodyPr/>
                    <a:lstStyle/>
                    <a:p>
                      <a:pPr algn="ctr"/>
                      <a:r>
                        <a:rPr lang="en-US" b="1" dirty="0" smtClean="0">
                          <a:latin typeface="Arial"/>
                          <a:cs typeface="Arial"/>
                        </a:rPr>
                        <a:t>Instances of watering the orchids</a:t>
                      </a:r>
                      <a:endParaRPr lang="en-US" b="1" dirty="0">
                        <a:latin typeface="Arial"/>
                        <a:cs typeface="Arial"/>
                      </a:endParaRPr>
                    </a:p>
                  </a:txBody>
                  <a:tcPr>
                    <a:solidFill>
                      <a:schemeClr val="bg1"/>
                    </a:solidFill>
                  </a:tcPr>
                </a:tc>
                <a:tc>
                  <a:txBody>
                    <a:bodyPr/>
                    <a:lstStyle/>
                    <a:p>
                      <a:pPr algn="ctr"/>
                      <a:r>
                        <a:rPr lang="en-US" dirty="0" smtClean="0">
                          <a:latin typeface="Arial"/>
                          <a:cs typeface="Arial"/>
                        </a:rPr>
                        <a:t>First time</a:t>
                      </a:r>
                      <a:endParaRPr lang="en-US" dirty="0">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r>
                        <a:rPr lang="en-US" spc="-150" dirty="0" smtClean="0">
                          <a:latin typeface="Arial"/>
                          <a:cs typeface="Arial"/>
                        </a:rPr>
                        <a:t>Second</a:t>
                      </a:r>
                      <a:r>
                        <a:rPr lang="en-US" dirty="0" smtClean="0">
                          <a:latin typeface="Arial"/>
                          <a:cs typeface="Arial"/>
                        </a:rPr>
                        <a:t> time</a:t>
                      </a: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r>
                        <a:rPr lang="en-US" dirty="0" smtClean="0">
                          <a:latin typeface="Arial"/>
                          <a:cs typeface="Arial"/>
                        </a:rPr>
                        <a:t>Third time</a:t>
                      </a:r>
                      <a:endParaRPr lang="en-US" dirty="0">
                        <a:latin typeface="Arial"/>
                        <a:cs typeface="Arial"/>
                      </a:endParaRPr>
                    </a:p>
                  </a:txBody>
                  <a:tcPr>
                    <a:solidFill>
                      <a:schemeClr val="bg1"/>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974385428"/>
              </p:ext>
            </p:extLst>
          </p:nvPr>
        </p:nvGraphicFramePr>
        <p:xfrm>
          <a:off x="672205" y="2928442"/>
          <a:ext cx="7801694" cy="2008794"/>
        </p:xfrm>
        <a:graphic>
          <a:graphicData uri="http://schemas.openxmlformats.org/drawingml/2006/table">
            <a:tbl>
              <a:tblPr firstRow="1" bandRow="1">
                <a:tableStyleId>{5940675A-B579-460E-94D1-54222C63F5DA}</a:tableStyleId>
              </a:tblPr>
              <a:tblGrid>
                <a:gridCol w="1418171"/>
                <a:gridCol w="892671"/>
                <a:gridCol w="915142"/>
                <a:gridCol w="915142"/>
                <a:gridCol w="915142"/>
                <a:gridCol w="915142"/>
                <a:gridCol w="915142"/>
                <a:gridCol w="915142"/>
              </a:tblGrid>
              <a:tr h="448359">
                <a:tc>
                  <a:txBody>
                    <a:bodyPr/>
                    <a:lstStyle/>
                    <a:p>
                      <a:pPr algn="ctr"/>
                      <a:r>
                        <a:rPr lang="en-US" b="1" dirty="0" smtClean="0">
                          <a:latin typeface="Arial"/>
                          <a:cs typeface="Arial"/>
                        </a:rPr>
                        <a:t>Date</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8</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9</a:t>
                      </a:r>
                      <a:endParaRPr lang="en-US" b="1"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10</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11</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12</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13</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14</a:t>
                      </a:r>
                      <a:endParaRPr lang="en-US" b="1" spc="-40" dirty="0">
                        <a:latin typeface="Arial"/>
                        <a:cs typeface="Arial"/>
                      </a:endParaRPr>
                    </a:p>
                  </a:txBody>
                  <a:tcPr>
                    <a:solidFill>
                      <a:schemeClr val="bg1">
                        <a:lumMod val="85000"/>
                      </a:schemeClr>
                    </a:solidFill>
                  </a:tcPr>
                </a:tc>
              </a:tr>
              <a:tr h="448359">
                <a:tc>
                  <a:txBody>
                    <a:bodyPr/>
                    <a:lstStyle/>
                    <a:p>
                      <a:pPr algn="ctr"/>
                      <a:r>
                        <a:rPr lang="en-US" b="1" dirty="0" smtClean="0">
                          <a:latin typeface="Arial"/>
                          <a:cs typeface="Arial"/>
                        </a:rPr>
                        <a:t>Day of week</a:t>
                      </a:r>
                      <a:endParaRPr lang="en-US" b="1" dirty="0">
                        <a:latin typeface="Arial"/>
                        <a:cs typeface="Arial"/>
                      </a:endParaRPr>
                    </a:p>
                  </a:txBody>
                  <a:tcPr>
                    <a:solidFill>
                      <a:schemeClr val="bg1"/>
                    </a:solidFill>
                  </a:tcPr>
                </a:tc>
                <a:tc>
                  <a:txBody>
                    <a:bodyPr/>
                    <a:lstStyle/>
                    <a:p>
                      <a:pPr algn="ctr"/>
                      <a:r>
                        <a:rPr lang="en-US" sz="1800" dirty="0" smtClean="0">
                          <a:latin typeface="Arial"/>
                          <a:cs typeface="Arial"/>
                        </a:rPr>
                        <a:t>Sun.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Mon.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Tues.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Wed.</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Thurs.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Fri.</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Sat.</a:t>
                      </a:r>
                      <a:endParaRPr lang="en-US" sz="1800" dirty="0">
                        <a:latin typeface="Arial"/>
                        <a:cs typeface="Arial"/>
                      </a:endParaRPr>
                    </a:p>
                  </a:txBody>
                  <a:tcPr>
                    <a:solidFill>
                      <a:schemeClr val="bg1"/>
                    </a:solidFill>
                  </a:tcPr>
                </a:tc>
              </a:tr>
              <a:tr h="920355">
                <a:tc>
                  <a:txBody>
                    <a:bodyPr/>
                    <a:lstStyle/>
                    <a:p>
                      <a:pPr algn="ctr"/>
                      <a:r>
                        <a:rPr lang="en-US" b="1" dirty="0" smtClean="0">
                          <a:latin typeface="Arial"/>
                          <a:cs typeface="Arial"/>
                        </a:rPr>
                        <a:t>Instances of watering the orchids</a:t>
                      </a:r>
                      <a:endParaRPr lang="en-US" b="1"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latin typeface="Arial"/>
                          <a:cs typeface="Arial"/>
                        </a:rPr>
                        <a:t>Fourth time</a:t>
                      </a:r>
                    </a:p>
                    <a:p>
                      <a:pPr algn="ct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r>
                        <a:rPr lang="en-US" dirty="0" smtClean="0">
                          <a:latin typeface="Arial"/>
                          <a:cs typeface="Arial"/>
                        </a:rPr>
                        <a:t>Fifth time</a:t>
                      </a: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20266509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800" fill="hold"/>
                                        <p:tgtEl>
                                          <p:spTgt spid="7"/>
                                        </p:tgtEl>
                                        <p:attrNameLst>
                                          <p:attrName>ppt_x</p:attrName>
                                        </p:attrNameLst>
                                      </p:cBhvr>
                                      <p:tavLst>
                                        <p:tav tm="0">
                                          <p:val>
                                            <p:strVal val="1+#ppt_w/2"/>
                                          </p:val>
                                        </p:tav>
                                        <p:tav tm="100000">
                                          <p:val>
                                            <p:strVal val="#ppt_x"/>
                                          </p:val>
                                        </p:tav>
                                      </p:tavLst>
                                    </p:anim>
                                    <p:anim calcmode="lin" valueType="num">
                                      <p:cBhvr additive="base">
                                        <p:cTn id="8" dur="8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startAt="3"/>
            </a:pPr>
            <a:endParaRPr lang="en-US" dirty="0" smtClean="0"/>
          </a:p>
          <a:p>
            <a:pPr marL="457200" indent="-457200" algn="l">
              <a:buFont typeface="+mj-lt"/>
              <a:buAutoNum type="arabicPeriod" startAt="3"/>
            </a:pPr>
            <a:endParaRPr lang="en-US" dirty="0"/>
          </a:p>
          <a:p>
            <a:pPr marL="457200" indent="-457200" algn="l">
              <a:buFont typeface="+mj-lt"/>
              <a:buAutoNum type="arabicPeriod" startAt="3"/>
            </a:pPr>
            <a:endParaRPr lang="en-US" dirty="0" smtClean="0"/>
          </a:p>
          <a:p>
            <a:pPr marL="457200" indent="-457200" algn="l">
              <a:buFont typeface="+mj-lt"/>
              <a:buAutoNum type="arabicPeriod" startAt="3"/>
            </a:pPr>
            <a:endParaRPr lang="en-US" dirty="0"/>
          </a:p>
          <a:p>
            <a:pPr marL="457200" indent="-457200" algn="l">
              <a:buFont typeface="+mj-lt"/>
              <a:buAutoNum type="arabicPeriod" startAt="3"/>
            </a:pPr>
            <a:endParaRPr lang="en-US" dirty="0" smtClean="0"/>
          </a:p>
          <a:p>
            <a:pPr marL="800100" lvl="1" indent="-342900" algn="l">
              <a:buFont typeface="Arial"/>
              <a:buChar char="•"/>
            </a:pPr>
            <a:r>
              <a:rPr lang="en-US" sz="2400" dirty="0">
                <a:solidFill>
                  <a:srgbClr val="660066"/>
                </a:solidFill>
              </a:rPr>
              <a:t>We see the formula 3</a:t>
            </a:r>
            <a:r>
              <a:rPr lang="en-US" sz="2400" i="1" dirty="0">
                <a:solidFill>
                  <a:srgbClr val="660066"/>
                </a:solidFill>
              </a:rPr>
              <a:t>n</a:t>
            </a:r>
            <a:r>
              <a:rPr lang="en-US" sz="2400" dirty="0">
                <a:solidFill>
                  <a:srgbClr val="660066"/>
                </a:solidFill>
              </a:rPr>
              <a:t> – 2 = </a:t>
            </a:r>
            <a:r>
              <a:rPr lang="en-US" sz="2400" i="1" dirty="0">
                <a:solidFill>
                  <a:srgbClr val="660066"/>
                </a:solidFill>
              </a:rPr>
              <a:t>x </a:t>
            </a:r>
            <a:r>
              <a:rPr lang="en-US" sz="2400" dirty="0">
                <a:solidFill>
                  <a:srgbClr val="660066"/>
                </a:solidFill>
              </a:rPr>
              <a:t>is able to predict the watering dates for Sophia.</a:t>
            </a:r>
          </a:p>
          <a:p>
            <a:pPr marL="800100" lvl="1" indent="-342900" algn="l">
              <a:buFont typeface="Arial"/>
              <a:buChar char="•"/>
            </a:pPr>
            <a:r>
              <a:rPr lang="en-US" sz="2400" dirty="0">
                <a:solidFill>
                  <a:srgbClr val="660066"/>
                </a:solidFill>
              </a:rPr>
              <a:t>The third, fifth, and seventh dates on which Sophia must water the orchids are May 7, May 13, and May 19.</a:t>
            </a:r>
          </a:p>
          <a:p>
            <a:pPr marL="457200" indent="-457200" algn="l">
              <a:buFont typeface="+mj-lt"/>
              <a:buAutoNum type="arabicPeriod" startAt="3"/>
            </a:pPr>
            <a:endParaRPr lang="en-US" dirty="0"/>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3.2.1: Sequences As Functions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971103249"/>
              </p:ext>
            </p:extLst>
          </p:nvPr>
        </p:nvGraphicFramePr>
        <p:xfrm>
          <a:off x="672205" y="692077"/>
          <a:ext cx="7801694" cy="2008794"/>
        </p:xfrm>
        <a:graphic>
          <a:graphicData uri="http://schemas.openxmlformats.org/drawingml/2006/table">
            <a:tbl>
              <a:tblPr firstRow="1" bandRow="1">
                <a:tableStyleId>{5940675A-B579-460E-94D1-54222C63F5DA}</a:tableStyleId>
              </a:tblPr>
              <a:tblGrid>
                <a:gridCol w="1418171"/>
                <a:gridCol w="892671"/>
                <a:gridCol w="915142"/>
                <a:gridCol w="915142"/>
                <a:gridCol w="915142"/>
                <a:gridCol w="915142"/>
                <a:gridCol w="915142"/>
                <a:gridCol w="915142"/>
              </a:tblGrid>
              <a:tr h="448359">
                <a:tc>
                  <a:txBody>
                    <a:bodyPr/>
                    <a:lstStyle/>
                    <a:p>
                      <a:pPr algn="ctr"/>
                      <a:r>
                        <a:rPr lang="en-US" b="1" dirty="0" smtClean="0">
                          <a:latin typeface="Arial"/>
                          <a:cs typeface="Arial"/>
                        </a:rPr>
                        <a:t>Date</a:t>
                      </a:r>
                      <a:endParaRPr lang="en-US" b="1" dirty="0">
                        <a:latin typeface="Arial"/>
                        <a:cs typeface="Arial"/>
                      </a:endParaRPr>
                    </a:p>
                  </a:txBody>
                  <a:tcPr>
                    <a:solidFill>
                      <a:schemeClr val="bg1">
                        <a:lumMod val="85000"/>
                      </a:schemeClr>
                    </a:solidFill>
                  </a:tcPr>
                </a:tc>
                <a:tc>
                  <a:txBody>
                    <a:bodyPr/>
                    <a:lstStyle/>
                    <a:p>
                      <a:pPr algn="ctr"/>
                      <a:r>
                        <a:rPr lang="en-US" b="1" spc="-80" dirty="0" smtClean="0">
                          <a:latin typeface="Arial"/>
                          <a:cs typeface="Arial"/>
                        </a:rPr>
                        <a:t>May 15</a:t>
                      </a:r>
                      <a:endParaRPr lang="en-US" b="1" spc="-80" dirty="0">
                        <a:latin typeface="Arial"/>
                        <a:cs typeface="Arial"/>
                      </a:endParaRPr>
                    </a:p>
                  </a:txBody>
                  <a:tcPr>
                    <a:solidFill>
                      <a:schemeClr val="bg1">
                        <a:lumMod val="85000"/>
                      </a:schemeClr>
                    </a:solidFill>
                  </a:tcPr>
                </a:tc>
                <a:tc>
                  <a:txBody>
                    <a:bodyPr/>
                    <a:lstStyle/>
                    <a:p>
                      <a:pPr algn="ctr"/>
                      <a:r>
                        <a:rPr lang="en-US" b="1" spc="-80" dirty="0" smtClean="0">
                          <a:latin typeface="Arial"/>
                          <a:cs typeface="Arial"/>
                        </a:rPr>
                        <a:t>May 16</a:t>
                      </a:r>
                      <a:endParaRPr lang="en-US" b="1" spc="-8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17</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18</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19</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20</a:t>
                      </a:r>
                      <a:endParaRPr lang="en-US" b="1" spc="-40" dirty="0">
                        <a:latin typeface="Arial"/>
                        <a:cs typeface="Arial"/>
                      </a:endParaRPr>
                    </a:p>
                  </a:txBody>
                  <a:tcPr>
                    <a:solidFill>
                      <a:schemeClr val="bg1">
                        <a:lumMod val="85000"/>
                      </a:schemeClr>
                    </a:solidFill>
                  </a:tcPr>
                </a:tc>
                <a:tc>
                  <a:txBody>
                    <a:bodyPr/>
                    <a:lstStyle/>
                    <a:p>
                      <a:pPr algn="ctr"/>
                      <a:r>
                        <a:rPr lang="en-US" b="1" spc="-40" dirty="0" smtClean="0">
                          <a:latin typeface="Arial"/>
                          <a:cs typeface="Arial"/>
                        </a:rPr>
                        <a:t>May 21</a:t>
                      </a:r>
                      <a:endParaRPr lang="en-US" b="1" spc="-40" dirty="0">
                        <a:latin typeface="Arial"/>
                        <a:cs typeface="Arial"/>
                      </a:endParaRPr>
                    </a:p>
                  </a:txBody>
                  <a:tcPr>
                    <a:solidFill>
                      <a:schemeClr val="bg1">
                        <a:lumMod val="85000"/>
                      </a:schemeClr>
                    </a:solidFill>
                  </a:tcPr>
                </a:tc>
              </a:tr>
              <a:tr h="448359">
                <a:tc>
                  <a:txBody>
                    <a:bodyPr/>
                    <a:lstStyle/>
                    <a:p>
                      <a:pPr algn="ctr"/>
                      <a:r>
                        <a:rPr lang="en-US" b="1" dirty="0" smtClean="0">
                          <a:latin typeface="Arial"/>
                          <a:cs typeface="Arial"/>
                        </a:rPr>
                        <a:t>Day of week</a:t>
                      </a:r>
                      <a:endParaRPr lang="en-US" b="1" dirty="0">
                        <a:latin typeface="Arial"/>
                        <a:cs typeface="Arial"/>
                      </a:endParaRPr>
                    </a:p>
                  </a:txBody>
                  <a:tcPr>
                    <a:solidFill>
                      <a:schemeClr val="bg1"/>
                    </a:solidFill>
                  </a:tcPr>
                </a:tc>
                <a:tc>
                  <a:txBody>
                    <a:bodyPr/>
                    <a:lstStyle/>
                    <a:p>
                      <a:pPr algn="ctr"/>
                      <a:r>
                        <a:rPr lang="en-US" sz="1800" dirty="0" smtClean="0">
                          <a:latin typeface="Arial"/>
                          <a:cs typeface="Arial"/>
                        </a:rPr>
                        <a:t>Sun.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Mon.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Tues.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Wed.</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Thurs.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Fri.</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Sat.</a:t>
                      </a:r>
                      <a:endParaRPr lang="en-US" sz="1800" dirty="0">
                        <a:latin typeface="Arial"/>
                        <a:cs typeface="Arial"/>
                      </a:endParaRPr>
                    </a:p>
                  </a:txBody>
                  <a:tcPr>
                    <a:solidFill>
                      <a:schemeClr val="bg1"/>
                    </a:solidFill>
                  </a:tcPr>
                </a:tc>
              </a:tr>
              <a:tr h="920355">
                <a:tc>
                  <a:txBody>
                    <a:bodyPr/>
                    <a:lstStyle/>
                    <a:p>
                      <a:pPr algn="ctr"/>
                      <a:r>
                        <a:rPr lang="en-US" b="1" dirty="0" smtClean="0">
                          <a:latin typeface="Arial"/>
                          <a:cs typeface="Arial"/>
                        </a:rPr>
                        <a:t>Instances of watering the orchids</a:t>
                      </a:r>
                      <a:endParaRPr lang="en-US" b="1"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r>
                        <a:rPr lang="en-US" dirty="0" smtClean="0">
                          <a:latin typeface="Arial"/>
                          <a:cs typeface="Arial"/>
                        </a:rPr>
                        <a:t>Sixth time</a:t>
                      </a: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r>
                        <a:rPr lang="en-US" spc="-150" dirty="0" smtClean="0">
                          <a:latin typeface="Arial"/>
                          <a:cs typeface="Arial"/>
                        </a:rPr>
                        <a:t>Seventh</a:t>
                      </a:r>
                      <a:r>
                        <a:rPr lang="en-US" dirty="0" smtClean="0">
                          <a:latin typeface="Arial"/>
                          <a:cs typeface="Arial"/>
                        </a:rPr>
                        <a:t> time</a:t>
                      </a: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r>
            </a:tbl>
          </a:graphicData>
        </a:graphic>
      </p:graphicFrame>
    </p:spTree>
    <p:extLst>
      <p:ext uri="{BB962C8B-B14F-4D97-AF65-F5344CB8AC3E}">
        <p14:creationId xmlns:p14="http://schemas.microsoft.com/office/powerpoint/2010/main" val="22893667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additive="base">
                                        <p:cTn id="7"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anim calcmode="lin" valueType="num">
                                      <p:cBhvr additive="base">
                                        <p:cTn id="13" dur="8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855854"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Sophia has a greenhouse. She’s trying to grow a demanding species of orchid that requires water every 3 days—no more, no less. The first day Sophia waters the orchids is Sunday, May 1. Use this information to answer the questions.</a:t>
            </a: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smtClean="0"/>
              <a:t>3.2.1: Sequences As Functions</a:t>
            </a:r>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marL="457200" indent="-457200" algn="l">
              <a:buFont typeface="+mj-lt"/>
              <a:buAutoNum type="arabicPeriod"/>
            </a:pPr>
            <a:r>
              <a:rPr lang="en-US" dirty="0"/>
              <a:t>What is the third date on which Sophia will need to water the orchids</a:t>
            </a:r>
            <a:r>
              <a:rPr lang="en-US" dirty="0" smtClean="0"/>
              <a:t>?</a:t>
            </a:r>
          </a:p>
          <a:p>
            <a:pPr marL="457200" indent="-457200" algn="l">
              <a:buFont typeface="+mj-lt"/>
              <a:buAutoNum type="arabicPeriod"/>
            </a:pPr>
            <a:endParaRPr lang="en-US" dirty="0"/>
          </a:p>
          <a:p>
            <a:pPr marL="457200" indent="-457200" algn="l">
              <a:buFont typeface="+mj-lt"/>
              <a:buAutoNum type="arabicPeriod"/>
            </a:pPr>
            <a:r>
              <a:rPr lang="en-US" dirty="0"/>
              <a:t>What is the fifth date on which Sophia will need to water the orchids</a:t>
            </a:r>
            <a:r>
              <a:rPr lang="en-US" dirty="0" smtClean="0"/>
              <a:t>?</a:t>
            </a:r>
          </a:p>
          <a:p>
            <a:pPr marL="457200" indent="-457200" algn="l">
              <a:buFont typeface="+mj-lt"/>
              <a:buAutoNum type="arabicPeriod"/>
            </a:pPr>
            <a:endParaRPr lang="en-US" dirty="0"/>
          </a:p>
          <a:p>
            <a:pPr marL="457200" indent="-457200" algn="l">
              <a:buFont typeface="+mj-lt"/>
              <a:buAutoNum type="arabicPeriod"/>
            </a:pPr>
            <a:r>
              <a:rPr lang="en-US" dirty="0"/>
              <a:t>What is the seventh date on which Sophia will need to water the orchids?</a:t>
            </a:r>
          </a:p>
        </p:txBody>
      </p:sp>
      <p:sp>
        <p:nvSpPr>
          <p:cNvPr id="4" name="Slide Number Placeholder 3"/>
          <p:cNvSpPr>
            <a:spLocks noGrp="1"/>
          </p:cNvSpPr>
          <p:nvPr>
            <p:ph type="sldNum" sz="quarter" idx="11"/>
          </p:nvPr>
        </p:nvSpPr>
        <p:spPr/>
        <p:txBody>
          <a:bodyPr/>
          <a:lstStyle/>
          <a:p>
            <a:pPr>
              <a:defRPr/>
            </a:pPr>
            <a:fld id="{9F1B4337-BFC0-4740-BFA4-D4AB9F70F9C9}" type="slidenum">
              <a:rPr lang="en-US" smtClean="0"/>
              <a:pPr>
                <a:defRPr/>
              </a:pPr>
              <a:t>3</a:t>
            </a:fld>
            <a:endParaRPr lang="en-US" dirty="0"/>
          </a:p>
        </p:txBody>
      </p:sp>
      <p:sp>
        <p:nvSpPr>
          <p:cNvPr id="5" name="Footer Placeholder 4"/>
          <p:cNvSpPr>
            <a:spLocks noGrp="1"/>
          </p:cNvSpPr>
          <p:nvPr>
            <p:ph type="ftr" sz="quarter" idx="13"/>
          </p:nvPr>
        </p:nvSpPr>
        <p:spPr/>
        <p:txBody>
          <a:bodyPr/>
          <a:lstStyle/>
          <a:p>
            <a:pPr>
              <a:defRPr/>
            </a:pPr>
            <a:r>
              <a:rPr lang="en-US" smtClean="0"/>
              <a:t>3.2.1: Sequences As Functions</a:t>
            </a:r>
            <a:endParaRPr lang="en-US"/>
          </a:p>
        </p:txBody>
      </p:sp>
    </p:spTree>
    <p:extLst>
      <p:ext uri="{BB962C8B-B14F-4D97-AF65-F5344CB8AC3E}">
        <p14:creationId xmlns:p14="http://schemas.microsoft.com/office/powerpoint/2010/main" val="2612725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7930974" cy="4997450"/>
          </a:xfrm>
        </p:spPr>
        <p:txBody>
          <a:bodyPr/>
          <a:lstStyle/>
          <a:p>
            <a:pPr marL="457200" indent="-457200" algn="l">
              <a:buFont typeface="+mj-lt"/>
              <a:buAutoNum type="arabicPeriod"/>
            </a:pPr>
            <a:r>
              <a:rPr lang="en-US" dirty="0"/>
              <a:t>What is the third date on which Sophia will need to water the orchids?</a:t>
            </a:r>
          </a:p>
          <a:p>
            <a:pPr marL="800100" lvl="1" indent="-342900" algn="l">
              <a:buFont typeface="Arial"/>
              <a:buChar char="•"/>
            </a:pPr>
            <a:r>
              <a:rPr lang="en-US" sz="2400" dirty="0">
                <a:solidFill>
                  <a:srgbClr val="660066"/>
                </a:solidFill>
              </a:rPr>
              <a:t>Set up a calendar using what we know to find </a:t>
            </a:r>
            <a:r>
              <a:rPr lang="en-US" sz="2400" dirty="0" smtClean="0">
                <a:solidFill>
                  <a:srgbClr val="660066"/>
                </a:solidFill>
              </a:rPr>
              <a:t/>
            </a:r>
            <a:br>
              <a:rPr lang="en-US" sz="2400" dirty="0" smtClean="0">
                <a:solidFill>
                  <a:srgbClr val="660066"/>
                </a:solidFill>
              </a:rPr>
            </a:br>
            <a:r>
              <a:rPr lang="en-US" sz="2400" dirty="0" smtClean="0">
                <a:solidFill>
                  <a:srgbClr val="660066"/>
                </a:solidFill>
              </a:rPr>
              <a:t>the </a:t>
            </a:r>
            <a:r>
              <a:rPr lang="en-US" sz="2400" dirty="0">
                <a:solidFill>
                  <a:srgbClr val="660066"/>
                </a:solidFill>
              </a:rPr>
              <a:t>date.</a:t>
            </a:r>
          </a:p>
          <a:p>
            <a:pPr marL="800100" lvl="1" indent="-342900" algn="l">
              <a:buFont typeface="Arial"/>
              <a:buChar char="•"/>
            </a:pPr>
            <a:r>
              <a:rPr lang="en-US" sz="2400" dirty="0">
                <a:solidFill>
                  <a:srgbClr val="660066"/>
                </a:solidFill>
              </a:rPr>
              <a:t>The first day Sophia waters the orchids is May 1. Fill in the calendar with this information.</a:t>
            </a:r>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4</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3.2.1: Sequences As Functions</a:t>
            </a:r>
            <a:endParaRPr lang="en-US"/>
          </a:p>
        </p:txBody>
      </p:sp>
      <p:graphicFrame>
        <p:nvGraphicFramePr>
          <p:cNvPr id="7" name="Table 6"/>
          <p:cNvGraphicFramePr>
            <a:graphicFrameLocks noGrp="1"/>
          </p:cNvGraphicFramePr>
          <p:nvPr>
            <p:extLst>
              <p:ext uri="{D42A27DB-BD31-4B8C-83A1-F6EECF244321}">
                <p14:modId xmlns:p14="http://schemas.microsoft.com/office/powerpoint/2010/main" val="986097650"/>
              </p:ext>
            </p:extLst>
          </p:nvPr>
        </p:nvGraphicFramePr>
        <p:xfrm>
          <a:off x="672205" y="3284987"/>
          <a:ext cx="7801694" cy="2008794"/>
        </p:xfrm>
        <a:graphic>
          <a:graphicData uri="http://schemas.openxmlformats.org/drawingml/2006/table">
            <a:tbl>
              <a:tblPr firstRow="1" bandRow="1">
                <a:tableStyleId>{5940675A-B579-460E-94D1-54222C63F5DA}</a:tableStyleId>
              </a:tblPr>
              <a:tblGrid>
                <a:gridCol w="1418171"/>
                <a:gridCol w="892671"/>
                <a:gridCol w="915142"/>
                <a:gridCol w="915142"/>
                <a:gridCol w="915142"/>
                <a:gridCol w="915142"/>
                <a:gridCol w="915142"/>
                <a:gridCol w="915142"/>
              </a:tblGrid>
              <a:tr h="448359">
                <a:tc>
                  <a:txBody>
                    <a:bodyPr/>
                    <a:lstStyle/>
                    <a:p>
                      <a:pPr algn="ctr"/>
                      <a:r>
                        <a:rPr lang="en-US" b="1" dirty="0" smtClean="0">
                          <a:latin typeface="Arial"/>
                          <a:cs typeface="Arial"/>
                        </a:rPr>
                        <a:t>Date</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1</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2</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3</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4</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5</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6</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7</a:t>
                      </a:r>
                      <a:endParaRPr lang="en-US" b="1" dirty="0">
                        <a:latin typeface="Arial"/>
                        <a:cs typeface="Arial"/>
                      </a:endParaRPr>
                    </a:p>
                  </a:txBody>
                  <a:tcPr>
                    <a:solidFill>
                      <a:schemeClr val="bg1">
                        <a:lumMod val="85000"/>
                      </a:schemeClr>
                    </a:solidFill>
                  </a:tcPr>
                </a:tc>
              </a:tr>
              <a:tr h="448359">
                <a:tc>
                  <a:txBody>
                    <a:bodyPr/>
                    <a:lstStyle/>
                    <a:p>
                      <a:pPr algn="ctr"/>
                      <a:r>
                        <a:rPr lang="en-US" b="1" dirty="0" smtClean="0">
                          <a:latin typeface="Arial"/>
                          <a:cs typeface="Arial"/>
                        </a:rPr>
                        <a:t>Day of week</a:t>
                      </a:r>
                      <a:endParaRPr lang="en-US" b="1" dirty="0">
                        <a:latin typeface="Arial"/>
                        <a:cs typeface="Arial"/>
                      </a:endParaRPr>
                    </a:p>
                  </a:txBody>
                  <a:tcPr>
                    <a:solidFill>
                      <a:schemeClr val="bg1"/>
                    </a:solidFill>
                  </a:tcPr>
                </a:tc>
                <a:tc>
                  <a:txBody>
                    <a:bodyPr/>
                    <a:lstStyle/>
                    <a:p>
                      <a:pPr algn="ctr"/>
                      <a:r>
                        <a:rPr lang="en-US" sz="1800" dirty="0" smtClean="0">
                          <a:latin typeface="Arial"/>
                          <a:cs typeface="Arial"/>
                        </a:rPr>
                        <a:t>Sun.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Mon.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Tues.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Wed.</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Thurs.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Fri.</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Sat.</a:t>
                      </a:r>
                      <a:endParaRPr lang="en-US" sz="1800" dirty="0">
                        <a:latin typeface="Arial"/>
                        <a:cs typeface="Arial"/>
                      </a:endParaRPr>
                    </a:p>
                  </a:txBody>
                  <a:tcPr>
                    <a:solidFill>
                      <a:schemeClr val="bg1"/>
                    </a:solidFill>
                  </a:tcPr>
                </a:tc>
              </a:tr>
              <a:tr h="920355">
                <a:tc>
                  <a:txBody>
                    <a:bodyPr/>
                    <a:lstStyle/>
                    <a:p>
                      <a:pPr algn="ctr"/>
                      <a:r>
                        <a:rPr lang="en-US" b="1" dirty="0" smtClean="0">
                          <a:latin typeface="Arial"/>
                          <a:cs typeface="Arial"/>
                        </a:rPr>
                        <a:t>Instances of watering the orchids</a:t>
                      </a:r>
                      <a:endParaRPr lang="en-US" b="1" dirty="0">
                        <a:latin typeface="Arial"/>
                        <a:cs typeface="Arial"/>
                      </a:endParaRPr>
                    </a:p>
                  </a:txBody>
                  <a:tcPr>
                    <a:solidFill>
                      <a:schemeClr val="bg1"/>
                    </a:solidFill>
                  </a:tcPr>
                </a:tc>
                <a:tc>
                  <a:txBody>
                    <a:bodyPr/>
                    <a:lstStyle/>
                    <a:p>
                      <a:pPr algn="ctr"/>
                      <a:r>
                        <a:rPr lang="en-US" dirty="0" smtClean="0">
                          <a:latin typeface="Arial"/>
                          <a:cs typeface="Arial"/>
                        </a:rPr>
                        <a:t>First time</a:t>
                      </a:r>
                      <a:endParaRPr lang="en-US" dirty="0">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endParaRPr lang="en-US"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800" fill="hold"/>
                                        <p:tgtEl>
                                          <p:spTgt spid="7"/>
                                        </p:tgtEl>
                                        <p:attrNameLst>
                                          <p:attrName>ppt_x</p:attrName>
                                        </p:attrNameLst>
                                      </p:cBhvr>
                                      <p:tavLst>
                                        <p:tav tm="0">
                                          <p:val>
                                            <p:strVal val="1+#ppt_w/2"/>
                                          </p:val>
                                        </p:tav>
                                        <p:tav tm="100000">
                                          <p:val>
                                            <p:strVal val="#ppt_x"/>
                                          </p:val>
                                        </p:tav>
                                      </p:tavLst>
                                    </p:anim>
                                    <p:anim calcmode="lin" valueType="num">
                                      <p:cBhvr additive="base">
                                        <p:cTn id="20" dur="8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marL="800100" lvl="1" indent="-342900" algn="l">
              <a:buFont typeface="Arial"/>
              <a:buChar char="•"/>
            </a:pPr>
            <a:r>
              <a:rPr lang="en-US" sz="2400" dirty="0">
                <a:solidFill>
                  <a:srgbClr val="660066"/>
                </a:solidFill>
              </a:rPr>
              <a:t>The problem tells us that Sophia waters the orchids every three days. Three days from May 1 is Wednesday, May 4, so the second time Sophia waters is May 4. Three days after May 4 is May 7.</a:t>
            </a:r>
          </a:p>
        </p:txBody>
      </p:sp>
      <p:sp>
        <p:nvSpPr>
          <p:cNvPr id="4" name="Slide Number Placeholder 3"/>
          <p:cNvSpPr>
            <a:spLocks noGrp="1"/>
          </p:cNvSpPr>
          <p:nvPr>
            <p:ph type="sldNum" sz="quarter" idx="11"/>
          </p:nvPr>
        </p:nvSpPr>
        <p:spPr/>
        <p:txBody>
          <a:bodyPr/>
          <a:lstStyle/>
          <a:p>
            <a:pPr>
              <a:defRPr/>
            </a:pPr>
            <a:fld id="{BEC76204-E9DE-EB49-AF45-448339670D40}" type="slidenum">
              <a:rPr lang="en-US" smtClean="0"/>
              <a:pPr>
                <a:defRPr/>
              </a:pPr>
              <a:t>5</a:t>
            </a:fld>
            <a:endParaRPr lang="en-US" dirty="0"/>
          </a:p>
        </p:txBody>
      </p:sp>
      <p:sp>
        <p:nvSpPr>
          <p:cNvPr id="5" name="Footer Placeholder 4"/>
          <p:cNvSpPr>
            <a:spLocks noGrp="1"/>
          </p:cNvSpPr>
          <p:nvPr>
            <p:ph type="ftr" sz="quarter" idx="13"/>
          </p:nvPr>
        </p:nvSpPr>
        <p:spPr/>
        <p:txBody>
          <a:bodyPr/>
          <a:lstStyle/>
          <a:p>
            <a:pPr>
              <a:defRPr/>
            </a:pPr>
            <a:r>
              <a:rPr lang="en-US" smtClean="0"/>
              <a:t>3.2.1: Sequences As Functions</a:t>
            </a:r>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308968326"/>
              </p:ext>
            </p:extLst>
          </p:nvPr>
        </p:nvGraphicFramePr>
        <p:xfrm>
          <a:off x="672205" y="2424603"/>
          <a:ext cx="7801694" cy="2008794"/>
        </p:xfrm>
        <a:graphic>
          <a:graphicData uri="http://schemas.openxmlformats.org/drawingml/2006/table">
            <a:tbl>
              <a:tblPr firstRow="1" bandRow="1">
                <a:tableStyleId>{5940675A-B579-460E-94D1-54222C63F5DA}</a:tableStyleId>
              </a:tblPr>
              <a:tblGrid>
                <a:gridCol w="1418171"/>
                <a:gridCol w="892671"/>
                <a:gridCol w="915142"/>
                <a:gridCol w="915142"/>
                <a:gridCol w="915142"/>
                <a:gridCol w="915142"/>
                <a:gridCol w="915142"/>
                <a:gridCol w="915142"/>
              </a:tblGrid>
              <a:tr h="448359">
                <a:tc>
                  <a:txBody>
                    <a:bodyPr/>
                    <a:lstStyle/>
                    <a:p>
                      <a:pPr algn="ctr"/>
                      <a:r>
                        <a:rPr lang="en-US" b="1" dirty="0" smtClean="0">
                          <a:latin typeface="Arial"/>
                          <a:cs typeface="Arial"/>
                        </a:rPr>
                        <a:t>Date</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1</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2</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3</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4</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5</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6</a:t>
                      </a:r>
                      <a:endParaRPr lang="en-US" b="1" dirty="0">
                        <a:latin typeface="Arial"/>
                        <a:cs typeface="Arial"/>
                      </a:endParaRPr>
                    </a:p>
                  </a:txBody>
                  <a:tcPr>
                    <a:solidFill>
                      <a:schemeClr val="bg1">
                        <a:lumMod val="85000"/>
                      </a:schemeClr>
                    </a:solidFill>
                  </a:tcPr>
                </a:tc>
                <a:tc>
                  <a:txBody>
                    <a:bodyPr/>
                    <a:lstStyle/>
                    <a:p>
                      <a:pPr algn="ctr"/>
                      <a:r>
                        <a:rPr lang="en-US" b="1" dirty="0" smtClean="0">
                          <a:latin typeface="Arial"/>
                          <a:cs typeface="Arial"/>
                        </a:rPr>
                        <a:t>May 7</a:t>
                      </a:r>
                      <a:endParaRPr lang="en-US" b="1" dirty="0">
                        <a:latin typeface="Arial"/>
                        <a:cs typeface="Arial"/>
                      </a:endParaRPr>
                    </a:p>
                  </a:txBody>
                  <a:tcPr>
                    <a:solidFill>
                      <a:schemeClr val="bg1">
                        <a:lumMod val="85000"/>
                      </a:schemeClr>
                    </a:solidFill>
                  </a:tcPr>
                </a:tc>
              </a:tr>
              <a:tr h="448359">
                <a:tc>
                  <a:txBody>
                    <a:bodyPr/>
                    <a:lstStyle/>
                    <a:p>
                      <a:pPr algn="ctr"/>
                      <a:r>
                        <a:rPr lang="en-US" b="1" dirty="0" smtClean="0">
                          <a:latin typeface="Arial"/>
                          <a:cs typeface="Arial"/>
                        </a:rPr>
                        <a:t>Day of week</a:t>
                      </a:r>
                      <a:endParaRPr lang="en-US" b="1" dirty="0">
                        <a:latin typeface="Arial"/>
                        <a:cs typeface="Arial"/>
                      </a:endParaRPr>
                    </a:p>
                  </a:txBody>
                  <a:tcPr>
                    <a:solidFill>
                      <a:schemeClr val="bg1"/>
                    </a:solidFill>
                  </a:tcPr>
                </a:tc>
                <a:tc>
                  <a:txBody>
                    <a:bodyPr/>
                    <a:lstStyle/>
                    <a:p>
                      <a:pPr algn="ctr"/>
                      <a:r>
                        <a:rPr lang="en-US" sz="1800" dirty="0" smtClean="0">
                          <a:latin typeface="Arial"/>
                          <a:cs typeface="Arial"/>
                        </a:rPr>
                        <a:t>Sun.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Mon.</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Tues.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Wed.</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Thurs.</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Fri.</a:t>
                      </a:r>
                      <a:endParaRPr lang="en-US" sz="1800" dirty="0">
                        <a:latin typeface="Arial"/>
                        <a:cs typeface="Arial"/>
                      </a:endParaRPr>
                    </a:p>
                  </a:txBody>
                  <a:tcPr>
                    <a:solidFill>
                      <a:schemeClr val="bg1"/>
                    </a:solidFill>
                  </a:tcPr>
                </a:tc>
                <a:tc>
                  <a:txBody>
                    <a:bodyPr/>
                    <a:lstStyle/>
                    <a:p>
                      <a:pPr algn="ctr"/>
                      <a:r>
                        <a:rPr lang="en-US" sz="1800" dirty="0" smtClean="0">
                          <a:latin typeface="Arial"/>
                          <a:cs typeface="Arial"/>
                        </a:rPr>
                        <a:t>Sat.</a:t>
                      </a:r>
                      <a:endParaRPr lang="en-US" sz="1800" dirty="0">
                        <a:latin typeface="Arial"/>
                        <a:cs typeface="Arial"/>
                      </a:endParaRPr>
                    </a:p>
                  </a:txBody>
                  <a:tcPr>
                    <a:solidFill>
                      <a:schemeClr val="bg1"/>
                    </a:solidFill>
                  </a:tcPr>
                </a:tc>
              </a:tr>
              <a:tr h="920355">
                <a:tc>
                  <a:txBody>
                    <a:bodyPr/>
                    <a:lstStyle/>
                    <a:p>
                      <a:pPr algn="ctr"/>
                      <a:r>
                        <a:rPr lang="en-US" b="1" dirty="0" smtClean="0">
                          <a:latin typeface="Arial"/>
                          <a:cs typeface="Arial"/>
                        </a:rPr>
                        <a:t>Instances of watering the orchids</a:t>
                      </a:r>
                      <a:endParaRPr lang="en-US" b="1" dirty="0">
                        <a:latin typeface="Arial"/>
                        <a:cs typeface="Arial"/>
                      </a:endParaRPr>
                    </a:p>
                  </a:txBody>
                  <a:tcPr>
                    <a:solidFill>
                      <a:schemeClr val="bg1"/>
                    </a:solidFill>
                  </a:tcPr>
                </a:tc>
                <a:tc>
                  <a:txBody>
                    <a:bodyPr/>
                    <a:lstStyle/>
                    <a:p>
                      <a:pPr algn="ctr"/>
                      <a:r>
                        <a:rPr lang="en-US" dirty="0" smtClean="0">
                          <a:latin typeface="Arial"/>
                          <a:cs typeface="Arial"/>
                        </a:rPr>
                        <a:t>First time</a:t>
                      </a:r>
                      <a:endParaRPr lang="en-US" dirty="0">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r>
                        <a:rPr lang="en-US" spc="-150" dirty="0" smtClean="0">
                          <a:latin typeface="Arial"/>
                          <a:cs typeface="Arial"/>
                        </a:rPr>
                        <a:t>Second</a:t>
                      </a:r>
                      <a:r>
                        <a:rPr lang="en-US" dirty="0" smtClean="0">
                          <a:latin typeface="Arial"/>
                          <a:cs typeface="Arial"/>
                        </a:rPr>
                        <a:t> time</a:t>
                      </a:r>
                      <a:endParaRPr lang="en-US" dirty="0">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endParaRPr lang="en-US">
                        <a:latin typeface="Arial"/>
                        <a:cs typeface="Arial"/>
                      </a:endParaRPr>
                    </a:p>
                  </a:txBody>
                  <a:tcPr>
                    <a:solidFill>
                      <a:schemeClr val="bg1"/>
                    </a:solidFill>
                  </a:tcPr>
                </a:tc>
                <a:tc>
                  <a:txBody>
                    <a:bodyPr/>
                    <a:lstStyle/>
                    <a:p>
                      <a:pPr algn="ctr"/>
                      <a:r>
                        <a:rPr lang="en-US" dirty="0" smtClean="0">
                          <a:latin typeface="Arial"/>
                          <a:cs typeface="Arial"/>
                        </a:rPr>
                        <a:t>Third time</a:t>
                      </a:r>
                      <a:endParaRPr lang="en-US" dirty="0">
                        <a:latin typeface="Arial"/>
                        <a:cs typeface="Arial"/>
                      </a:endParaRPr>
                    </a:p>
                  </a:txBody>
                  <a:tcPr>
                    <a:solidFill>
                      <a:schemeClr val="bg1"/>
                    </a:solidFill>
                  </a:tcPr>
                </a:tc>
              </a:tr>
            </a:tbl>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00" fill="hold"/>
                                        <p:tgtEl>
                                          <p:spTgt spid="6"/>
                                        </p:tgtEl>
                                        <p:attrNameLst>
                                          <p:attrName>ppt_x</p:attrName>
                                        </p:attrNameLst>
                                      </p:cBhvr>
                                      <p:tavLst>
                                        <p:tav tm="0">
                                          <p:val>
                                            <p:strVal val="1+#ppt_w/2"/>
                                          </p:val>
                                        </p:tav>
                                        <p:tav tm="100000">
                                          <p:val>
                                            <p:strVal val="#ppt_x"/>
                                          </p:val>
                                        </p:tav>
                                      </p:tavLst>
                                    </p:anim>
                                    <p:anim calcmode="lin" valueType="num">
                                      <p:cBhvr additive="base">
                                        <p:cTn id="8" dur="8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800100" lvl="1" indent="-342900" algn="l">
              <a:buFont typeface="Arial"/>
              <a:buChar char="•"/>
            </a:pPr>
            <a:r>
              <a:rPr lang="en-US" sz="2400" dirty="0">
                <a:solidFill>
                  <a:srgbClr val="660066"/>
                </a:solidFill>
              </a:rPr>
              <a:t>The third time Sophia waters the orchids is May 7. How can we use this information to find the fifth and seventh dates? What connection can we make between the third instance of watering and the date being May 7?</a:t>
            </a:r>
          </a:p>
          <a:p>
            <a:pPr marL="800100" lvl="1" indent="-342900" algn="l">
              <a:buFont typeface="Arial"/>
              <a:buChar char="•"/>
            </a:pPr>
            <a:r>
              <a:rPr lang="en-US" sz="2400" dirty="0">
                <a:solidFill>
                  <a:srgbClr val="660066"/>
                </a:solidFill>
              </a:rPr>
              <a:t>From the calendar, we see that at each instance of watering, the date has increased by 3 days. The first watering day is on May 1, the second is on May 4, and the third is on May 7. So we can say the number associated with the date should be 3 times the number associated with the instance of watering, or 3</a:t>
            </a:r>
            <a:r>
              <a:rPr lang="en-US" sz="2400" i="1" dirty="0">
                <a:solidFill>
                  <a:srgbClr val="660066"/>
                </a:solidFill>
              </a:rPr>
              <a:t>n</a:t>
            </a:r>
            <a:r>
              <a:rPr lang="en-US" sz="2400" dirty="0">
                <a:solidFill>
                  <a:srgbClr val="660066"/>
                </a:solidFill>
              </a:rPr>
              <a:t>, where </a:t>
            </a:r>
            <a:r>
              <a:rPr lang="en-US" sz="2400" i="1" dirty="0">
                <a:solidFill>
                  <a:srgbClr val="660066"/>
                </a:solidFill>
              </a:rPr>
              <a:t>n</a:t>
            </a:r>
            <a:r>
              <a:rPr lang="en-US" sz="2400" dirty="0">
                <a:solidFill>
                  <a:srgbClr val="660066"/>
                </a:solidFill>
              </a:rPr>
              <a:t> is the</a:t>
            </a:r>
            <a:r>
              <a:rPr lang="en-US" sz="2400" i="1" dirty="0">
                <a:solidFill>
                  <a:srgbClr val="660066"/>
                </a:solidFill>
              </a:rPr>
              <a:t> n</a:t>
            </a:r>
            <a:r>
              <a:rPr lang="en-US" sz="2400" dirty="0">
                <a:solidFill>
                  <a:srgbClr val="660066"/>
                </a:solidFill>
              </a:rPr>
              <a:t>th time Sophia needs to water the orchids.</a:t>
            </a: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3.2.1: Sequences As Functions</a:t>
            </a:r>
            <a:endParaRPr lang="en-US" dirty="0"/>
          </a:p>
        </p:txBody>
      </p:sp>
    </p:spTree>
    <p:extLst>
      <p:ext uri="{BB962C8B-B14F-4D97-AF65-F5344CB8AC3E}">
        <p14:creationId xmlns:p14="http://schemas.microsoft.com/office/powerpoint/2010/main" val="18873611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800100" lvl="1" indent="-342900" algn="l">
              <a:buFont typeface="Arial"/>
              <a:buChar char="•"/>
            </a:pPr>
            <a:r>
              <a:rPr lang="en-US" sz="2400" dirty="0">
                <a:solidFill>
                  <a:srgbClr val="660066"/>
                </a:solidFill>
              </a:rPr>
              <a:t>Check the formula by substituting values for </a:t>
            </a:r>
            <a:r>
              <a:rPr lang="en-US" sz="2400" i="1" dirty="0">
                <a:solidFill>
                  <a:srgbClr val="660066"/>
                </a:solidFill>
              </a:rPr>
              <a:t>n</a:t>
            </a:r>
            <a:r>
              <a:rPr lang="en-US" sz="2400" dirty="0">
                <a:solidFill>
                  <a:srgbClr val="660066"/>
                </a:solidFill>
              </a:rPr>
              <a:t>. Use 1, 2, and 3 for the first, second, and third times Sophia waters the orchids.</a:t>
            </a:r>
          </a:p>
          <a:p>
            <a:pPr lvl="3" algn="l"/>
            <a:r>
              <a:rPr lang="en-US" sz="2400" dirty="0">
                <a:solidFill>
                  <a:srgbClr val="660066"/>
                </a:solidFill>
              </a:rPr>
              <a:t>3</a:t>
            </a:r>
            <a:r>
              <a:rPr lang="en-US" sz="2400" i="1" dirty="0">
                <a:solidFill>
                  <a:srgbClr val="660066"/>
                </a:solidFill>
              </a:rPr>
              <a:t>n </a:t>
            </a:r>
            <a:r>
              <a:rPr lang="en-US" sz="2400" dirty="0">
                <a:solidFill>
                  <a:srgbClr val="660066"/>
                </a:solidFill>
              </a:rPr>
              <a:t>=</a:t>
            </a:r>
            <a:r>
              <a:rPr lang="en-US" sz="2400" i="1" dirty="0">
                <a:solidFill>
                  <a:srgbClr val="660066"/>
                </a:solidFill>
              </a:rPr>
              <a:t> x</a:t>
            </a:r>
          </a:p>
          <a:p>
            <a:pPr lvl="3" algn="l"/>
            <a:r>
              <a:rPr lang="en-US" sz="2400" dirty="0">
                <a:solidFill>
                  <a:srgbClr val="660066"/>
                </a:solidFill>
              </a:rPr>
              <a:t>3(1) = 3 = May 3</a:t>
            </a:r>
          </a:p>
          <a:p>
            <a:pPr lvl="3" algn="l"/>
            <a:r>
              <a:rPr lang="en-US" sz="2400" dirty="0">
                <a:solidFill>
                  <a:srgbClr val="660066"/>
                </a:solidFill>
              </a:rPr>
              <a:t>3(2) = 6 = May 6</a:t>
            </a:r>
          </a:p>
          <a:p>
            <a:pPr marL="1371600" lvl="1" algn="l"/>
            <a:r>
              <a:rPr lang="en-US" sz="2400" dirty="0">
                <a:solidFill>
                  <a:srgbClr val="660066"/>
                </a:solidFill>
              </a:rPr>
              <a:t>3(3) = 9 = May 9</a:t>
            </a: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3.2.1: Sequences As Functions</a:t>
            </a:r>
            <a:endParaRPr lang="en-US" dirty="0"/>
          </a:p>
        </p:txBody>
      </p:sp>
    </p:spTree>
    <p:extLst>
      <p:ext uri="{BB962C8B-B14F-4D97-AF65-F5344CB8AC3E}">
        <p14:creationId xmlns:p14="http://schemas.microsoft.com/office/powerpoint/2010/main" val="28611494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800100" lvl="1" indent="-342900" algn="l">
              <a:buFont typeface="Arial"/>
              <a:buChar char="•"/>
            </a:pPr>
            <a:r>
              <a:rPr lang="en-US" sz="2400" dirty="0">
                <a:solidFill>
                  <a:srgbClr val="660066"/>
                </a:solidFill>
              </a:rPr>
              <a:t>These dates don’t match what we see on the calendar. We need to adjust our formula so that the first watering is on May 1. </a:t>
            </a:r>
          </a:p>
          <a:p>
            <a:pPr marL="800100" lvl="1" indent="-342900" algn="l">
              <a:buFont typeface="Arial"/>
              <a:buChar char="•"/>
            </a:pPr>
            <a:r>
              <a:rPr lang="en-US" sz="2400" dirty="0">
                <a:solidFill>
                  <a:srgbClr val="660066"/>
                </a:solidFill>
              </a:rPr>
              <a:t>If we subtract 2 from 3</a:t>
            </a:r>
            <a:r>
              <a:rPr lang="en-US" sz="2400" i="1" dirty="0">
                <a:solidFill>
                  <a:srgbClr val="660066"/>
                </a:solidFill>
              </a:rPr>
              <a:t>n</a:t>
            </a:r>
            <a:r>
              <a:rPr lang="en-US" sz="2400" dirty="0">
                <a:solidFill>
                  <a:srgbClr val="660066"/>
                </a:solidFill>
              </a:rPr>
              <a:t>, we get the following:</a:t>
            </a:r>
          </a:p>
          <a:p>
            <a:pPr lvl="3" algn="l"/>
            <a:r>
              <a:rPr lang="en-US" sz="2400" dirty="0">
                <a:solidFill>
                  <a:srgbClr val="660066"/>
                </a:solidFill>
              </a:rPr>
              <a:t>3</a:t>
            </a:r>
            <a:r>
              <a:rPr lang="en-US" sz="2400" i="1" dirty="0">
                <a:solidFill>
                  <a:srgbClr val="660066"/>
                </a:solidFill>
              </a:rPr>
              <a:t>n</a:t>
            </a:r>
            <a:r>
              <a:rPr lang="en-US" sz="2400" dirty="0">
                <a:solidFill>
                  <a:srgbClr val="660066"/>
                </a:solidFill>
              </a:rPr>
              <a:t> – 2 = </a:t>
            </a:r>
            <a:r>
              <a:rPr lang="en-US" sz="2400" i="1" dirty="0">
                <a:solidFill>
                  <a:srgbClr val="660066"/>
                </a:solidFill>
              </a:rPr>
              <a:t>x</a:t>
            </a:r>
          </a:p>
          <a:p>
            <a:pPr lvl="3" algn="l"/>
            <a:r>
              <a:rPr lang="en-US" sz="2400" dirty="0">
                <a:solidFill>
                  <a:srgbClr val="660066"/>
                </a:solidFill>
              </a:rPr>
              <a:t>3(1) – 2 = 1 = May 1</a:t>
            </a:r>
          </a:p>
          <a:p>
            <a:pPr lvl="3" algn="l"/>
            <a:r>
              <a:rPr lang="en-US" sz="2400" dirty="0">
                <a:solidFill>
                  <a:srgbClr val="660066"/>
                </a:solidFill>
              </a:rPr>
              <a:t>3(2) – 2 = 4 = May 4</a:t>
            </a:r>
          </a:p>
          <a:p>
            <a:pPr lvl="3" algn="l"/>
            <a:r>
              <a:rPr lang="en-US" sz="2400" dirty="0">
                <a:solidFill>
                  <a:srgbClr val="660066"/>
                </a:solidFill>
              </a:rPr>
              <a:t>3(3) – 2 = 7 = May 7</a:t>
            </a:r>
          </a:p>
          <a:p>
            <a:pPr marL="800100" lvl="1" indent="-342900" algn="l">
              <a:buFont typeface="Arial"/>
              <a:buChar char="•"/>
            </a:pPr>
            <a:r>
              <a:rPr lang="en-US" sz="2400" dirty="0">
                <a:solidFill>
                  <a:srgbClr val="660066"/>
                </a:solidFill>
              </a:rPr>
              <a:t>The formula 3</a:t>
            </a:r>
            <a:r>
              <a:rPr lang="en-US" sz="2400" i="1" dirty="0">
                <a:solidFill>
                  <a:srgbClr val="660066"/>
                </a:solidFill>
              </a:rPr>
              <a:t>n</a:t>
            </a:r>
            <a:r>
              <a:rPr lang="en-US" sz="2400" dirty="0">
                <a:solidFill>
                  <a:srgbClr val="660066"/>
                </a:solidFill>
              </a:rPr>
              <a:t> – 2 = </a:t>
            </a:r>
            <a:r>
              <a:rPr lang="en-US" sz="2400" i="1" dirty="0">
                <a:solidFill>
                  <a:srgbClr val="660066"/>
                </a:solidFill>
              </a:rPr>
              <a:t>x</a:t>
            </a:r>
            <a:r>
              <a:rPr lang="en-US" sz="2400" dirty="0">
                <a:solidFill>
                  <a:srgbClr val="660066"/>
                </a:solidFill>
              </a:rPr>
              <a:t>, where </a:t>
            </a:r>
            <a:r>
              <a:rPr lang="en-US" sz="2400" i="1" dirty="0">
                <a:solidFill>
                  <a:srgbClr val="660066"/>
                </a:solidFill>
              </a:rPr>
              <a:t>n</a:t>
            </a:r>
            <a:r>
              <a:rPr lang="en-US" sz="2400" dirty="0">
                <a:solidFill>
                  <a:srgbClr val="660066"/>
                </a:solidFill>
              </a:rPr>
              <a:t> is the </a:t>
            </a:r>
            <a:r>
              <a:rPr lang="en-US" sz="2400" i="1" dirty="0">
                <a:solidFill>
                  <a:srgbClr val="660066"/>
                </a:solidFill>
              </a:rPr>
              <a:t>n</a:t>
            </a:r>
            <a:r>
              <a:rPr lang="en-US" sz="2400" dirty="0">
                <a:solidFill>
                  <a:srgbClr val="660066"/>
                </a:solidFill>
              </a:rPr>
              <a:t>th watering and </a:t>
            </a:r>
            <a:r>
              <a:rPr lang="en-US" sz="2400" i="1" dirty="0">
                <a:solidFill>
                  <a:srgbClr val="660066"/>
                </a:solidFill>
              </a:rPr>
              <a:t>x</a:t>
            </a:r>
            <a:r>
              <a:rPr lang="en-US" sz="2400" dirty="0">
                <a:solidFill>
                  <a:srgbClr val="660066"/>
                </a:solidFill>
              </a:rPr>
              <a:t> is the </a:t>
            </a:r>
            <a:r>
              <a:rPr lang="en-US" sz="2400" dirty="0" smtClean="0">
                <a:solidFill>
                  <a:srgbClr val="660066"/>
                </a:solidFill>
              </a:rPr>
              <a:t>date, </a:t>
            </a:r>
            <a:r>
              <a:rPr lang="en-US" sz="2400" dirty="0">
                <a:solidFill>
                  <a:srgbClr val="660066"/>
                </a:solidFill>
              </a:rPr>
              <a:t>is correct for the first, second, and third times Sophia needs to water the orchids. </a:t>
            </a:r>
          </a:p>
          <a:p>
            <a:pPr lvl="1" algn="l"/>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3.2.1: Sequences As Functions</a:t>
            </a:r>
            <a:endParaRPr lang="en-US" dirty="0"/>
          </a:p>
        </p:txBody>
      </p:sp>
    </p:spTree>
    <p:extLst>
      <p:ext uri="{BB962C8B-B14F-4D97-AF65-F5344CB8AC3E}">
        <p14:creationId xmlns:p14="http://schemas.microsoft.com/office/powerpoint/2010/main" val="38725525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2" dur="8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8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38" dur="8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indent="-457200" algn="l">
              <a:buFont typeface="+mj-lt"/>
              <a:buAutoNum type="arabicPeriod" startAt="2"/>
            </a:pPr>
            <a:r>
              <a:rPr lang="en-US" dirty="0"/>
              <a:t>What is the fifth date on which Sophia will need to water the orchids?</a:t>
            </a:r>
          </a:p>
          <a:p>
            <a:pPr marL="800100" lvl="1" indent="-342900" algn="l">
              <a:buFont typeface="Arial"/>
              <a:buChar char="•"/>
            </a:pPr>
            <a:r>
              <a:rPr lang="en-US" sz="2400" dirty="0">
                <a:solidFill>
                  <a:srgbClr val="660066"/>
                </a:solidFill>
              </a:rPr>
              <a:t>Substitute 5 into the formula 3</a:t>
            </a:r>
            <a:r>
              <a:rPr lang="en-US" sz="2400" i="1" dirty="0">
                <a:solidFill>
                  <a:srgbClr val="660066"/>
                </a:solidFill>
              </a:rPr>
              <a:t>n</a:t>
            </a:r>
            <a:r>
              <a:rPr lang="en-US" sz="2400" dirty="0">
                <a:solidFill>
                  <a:srgbClr val="660066"/>
                </a:solidFill>
              </a:rPr>
              <a:t> – 2 = </a:t>
            </a:r>
            <a:r>
              <a:rPr lang="en-US" sz="2400" i="1" dirty="0">
                <a:solidFill>
                  <a:srgbClr val="660066"/>
                </a:solidFill>
              </a:rPr>
              <a:t>x</a:t>
            </a:r>
            <a:r>
              <a:rPr lang="en-US" sz="2400" dirty="0">
                <a:solidFill>
                  <a:srgbClr val="660066"/>
                </a:solidFill>
              </a:rPr>
              <a:t>. </a:t>
            </a:r>
          </a:p>
          <a:p>
            <a:pPr lvl="3" algn="l"/>
            <a:r>
              <a:rPr lang="en-US" sz="2400" dirty="0">
                <a:solidFill>
                  <a:srgbClr val="660066"/>
                </a:solidFill>
              </a:rPr>
              <a:t>3</a:t>
            </a:r>
            <a:r>
              <a:rPr lang="en-US" sz="2400" i="1" dirty="0">
                <a:solidFill>
                  <a:srgbClr val="660066"/>
                </a:solidFill>
              </a:rPr>
              <a:t>n</a:t>
            </a:r>
            <a:r>
              <a:rPr lang="en-US" sz="2400" dirty="0">
                <a:solidFill>
                  <a:srgbClr val="660066"/>
                </a:solidFill>
              </a:rPr>
              <a:t> – 2 = </a:t>
            </a:r>
            <a:r>
              <a:rPr lang="en-US" sz="2400" i="1" dirty="0">
                <a:solidFill>
                  <a:srgbClr val="660066"/>
                </a:solidFill>
              </a:rPr>
              <a:t>x</a:t>
            </a:r>
          </a:p>
          <a:p>
            <a:pPr lvl="3" algn="l"/>
            <a:r>
              <a:rPr lang="en-US" sz="2400" dirty="0">
                <a:solidFill>
                  <a:srgbClr val="660066"/>
                </a:solidFill>
              </a:rPr>
              <a:t>3(5) – 2 = 15 – 2 = 13 </a:t>
            </a:r>
          </a:p>
          <a:p>
            <a:pPr marL="800100" lvl="1" indent="-342900" algn="l">
              <a:buFont typeface="Arial"/>
              <a:buChar char="•"/>
            </a:pPr>
            <a:r>
              <a:rPr lang="en-US" sz="2400" dirty="0">
                <a:solidFill>
                  <a:srgbClr val="660066"/>
                </a:solidFill>
              </a:rPr>
              <a:t>The fifth time Sophia needs to water the orchids is on May 13. Check this using the calendar.</a:t>
            </a:r>
          </a:p>
          <a:p>
            <a:pPr marL="800100" lvl="1" indent="-342900" algn="l">
              <a:buFont typeface="Arial"/>
              <a:buChar char="•"/>
            </a:pPr>
            <a:r>
              <a:rPr lang="en-US" sz="2400" dirty="0">
                <a:solidFill>
                  <a:srgbClr val="660066"/>
                </a:solidFill>
              </a:rPr>
              <a:t>We need to expand our calendar table for another week. </a:t>
            </a:r>
            <a:endParaRPr lang="en-US" sz="2400" dirty="0" smtClean="0">
              <a:solidFill>
                <a:srgbClr val="660066"/>
              </a:solidFill>
            </a:endParaRPr>
          </a:p>
          <a:p>
            <a:pPr marL="800100" lvl="1" indent="-342900" algn="l">
              <a:buFont typeface="Arial"/>
              <a:buChar char="•"/>
            </a:pPr>
            <a:r>
              <a:rPr lang="en-US" sz="2400" dirty="0">
                <a:solidFill>
                  <a:srgbClr val="660066"/>
                </a:solidFill>
              </a:rPr>
              <a:t>Add a week to the calendar and fill it out to check what we’ve found.</a:t>
            </a:r>
          </a:p>
          <a:p>
            <a:pPr marL="800100" lvl="1" indent="-342900" algn="l">
              <a:buFont typeface="Arial"/>
              <a:buChar char="•"/>
            </a:pPr>
            <a:endParaRPr lang="en-US" sz="2400"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3.2.1: Sequences As Functions</a:t>
            </a:r>
            <a:endParaRPr lang="en-US" dirty="0"/>
          </a:p>
        </p:txBody>
      </p:sp>
    </p:spTree>
    <p:extLst>
      <p:ext uri="{BB962C8B-B14F-4D97-AF65-F5344CB8AC3E}">
        <p14:creationId xmlns:p14="http://schemas.microsoft.com/office/powerpoint/2010/main" val="15291472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2" dur="8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8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38" dur="8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913</TotalTime>
  <Words>1128</Words>
  <Application>Microsoft Macintosh PowerPoint</Application>
  <PresentationFormat>On-screen Show (4:3)</PresentationFormat>
  <Paragraphs>227</Paragraphs>
  <Slides>13</Slides>
  <Notes>5</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Coordinate Algebra WarmUp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85</cp:revision>
  <dcterms:created xsi:type="dcterms:W3CDTF">2012-02-22T19:14:19Z</dcterms:created>
  <dcterms:modified xsi:type="dcterms:W3CDTF">2012-09-20T16:21:07Z</dcterms:modified>
  <cp:category/>
</cp:coreProperties>
</file>