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355" r:id="rId3"/>
    <p:sldId id="258" r:id="rId4"/>
    <p:sldId id="259" r:id="rId5"/>
    <p:sldId id="291" r:id="rId6"/>
    <p:sldId id="260" r:id="rId7"/>
    <p:sldId id="349" r:id="rId8"/>
    <p:sldId id="350" r:id="rId9"/>
    <p:sldId id="367" r:id="rId10"/>
    <p:sldId id="290" r:id="rId11"/>
    <p:sldId id="294" r:id="rId12"/>
    <p:sldId id="295" r:id="rId13"/>
    <p:sldId id="296" r:id="rId14"/>
    <p:sldId id="368" r:id="rId15"/>
    <p:sldId id="336" r:id="rId16"/>
    <p:sldId id="338" r:id="rId17"/>
    <p:sldId id="359" r:id="rId18"/>
    <p:sldId id="360" r:id="rId19"/>
    <p:sldId id="361" r:id="rId20"/>
    <p:sldId id="370" r:id="rId2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65" d="100"/>
          <a:sy n="65" d="100"/>
        </p:scale>
        <p:origin x="-1144" y="-96"/>
      </p:cViewPr>
      <p:guideLst>
        <p:guide orient="horz" pos="1789"/>
        <p:guide pos="28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Relationship Id="rId2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D5EDD0BC-854B-5546-A8FF-AF6B249B6AF5}" type="datetimeFigureOut">
              <a:rPr lang="en-US">
                <a:latin typeface="Arial"/>
              </a:rPr>
              <a:pPr>
                <a:defRPr/>
              </a:pPr>
              <a:t>6/4/12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892397C2-5B49-104A-B1D7-DDE182C52C34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74672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B485999A-F397-D44F-A9CA-C8E36A937B72}" type="datetimeFigureOut">
              <a:rPr lang="en-US" smtClean="0"/>
              <a:pPr>
                <a:defRPr/>
              </a:pPr>
              <a:t>6/4/12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2642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2D5D9F8-D567-244F-880C-4BB4785F1C4C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dirty="0" smtClean="0"/>
              <a:t>/CAU3L2S1Recurs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926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smtClean="0"/>
              <a:t>/CAU3L2S1GraphTerms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490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15283" y="6246670"/>
            <a:ext cx="5567837" cy="264965"/>
          </a:xfrm>
        </p:spPr>
        <p:txBody>
          <a:bodyPr/>
          <a:lstStyle>
            <a:lvl1pPr algn="l">
              <a:defRPr sz="1600">
                <a:solidFill>
                  <a:srgbClr val="FF000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3.2.1: Sequences As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86218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3.2.1: Sequences As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E7ABF-EB05-234A-8498-9185976664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147877"/>
      </p:ext>
    </p:extLst>
  </p:cSld>
  <p:clrMapOvr>
    <a:masterClrMapping/>
  </p:clrMapOvr>
  <p:transition xmlns:p14="http://schemas.microsoft.com/office/powerpoint/2010/main"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3.2.1: Sequences As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6E963-ACDC-744B-86C2-FFCE733D19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037113"/>
      </p:ext>
    </p:extLst>
  </p:cSld>
  <p:clrMapOvr>
    <a:masterClrMapping/>
  </p:clrMapOvr>
  <p:transition xmlns:p14="http://schemas.microsoft.com/office/powerpoint/2010/main"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3.2.1: Sequences As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C0496-8925-9B49-9A36-2AB75C5B6B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7652"/>
      </p:ext>
    </p:extLst>
  </p:cSld>
  <p:clrMapOvr>
    <a:masterClrMapping/>
  </p:clrMapOvr>
  <p:transition xmlns:p14="http://schemas.microsoft.com/office/powerpoint/2010/main"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3.2.1: Sequences As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D554C-E08A-124E-968F-066B418B9B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707087"/>
      </p:ext>
    </p:extLst>
  </p:cSld>
  <p:clrMapOvr>
    <a:masterClrMapping/>
  </p:clrMapOvr>
  <p:transition xmlns:p14="http://schemas.microsoft.com/office/powerpoint/2010/main"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3.2.1: Sequences As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05915-779A-F84F-8270-F51C7E0824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242066"/>
      </p:ext>
    </p:extLst>
  </p:cSld>
  <p:clrMapOvr>
    <a:masterClrMapping/>
  </p:clrMapOvr>
  <p:transition xmlns:p14="http://schemas.microsoft.com/office/powerpoint/2010/main"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3.2.1: Sequences As Functions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51A5C-C537-5E42-89C8-8618689A1B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074556"/>
      </p:ext>
    </p:extLst>
  </p:cSld>
  <p:clrMapOvr>
    <a:masterClrMapping/>
  </p:clrMapOvr>
  <p:transition xmlns:p14="http://schemas.microsoft.com/office/powerpoint/2010/main"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3.2.1: Sequences As Functions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4FE27-A5F0-4149-82C0-F615F6C49B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812631"/>
      </p:ext>
    </p:extLst>
  </p:cSld>
  <p:clrMapOvr>
    <a:masterClrMapping/>
  </p:clrMapOvr>
  <p:transition xmlns:p14="http://schemas.microsoft.com/office/powerpoint/2010/main"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3.2.1: Sequences As Functions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837AB-05C7-D840-8202-554EAFDF83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794557"/>
      </p:ext>
    </p:extLst>
  </p:cSld>
  <p:clrMapOvr>
    <a:masterClrMapping/>
  </p:clrMapOvr>
  <p:transition xmlns:p14="http://schemas.microsoft.com/office/powerpoint/2010/main"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3.2.1: Sequences As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1F648-7553-1544-915A-A9E1DE8B2D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58428"/>
      </p:ext>
    </p:extLst>
  </p:cSld>
  <p:clrMapOvr>
    <a:masterClrMapping/>
  </p:clrMapOvr>
  <p:transition xmlns:p14="http://schemas.microsoft.com/office/powerpoint/2010/main"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3.2.1: Sequences As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F453E-5832-004C-88FD-D188459EB6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589039"/>
      </p:ext>
    </p:extLst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3.2.1: Sequences As Functions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1B293FF8-CD88-C24E-B901-491EE6C88A2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3L2S1Recurs" TargetMode="External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3L2S1GraphTerms" TargetMode="External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6" Type="http://schemas.openxmlformats.org/officeDocument/2006/relationships/oleObject" Target="../embeddings/oleObject3.bin"/><Relationship Id="rId7" Type="http://schemas.openxmlformats.org/officeDocument/2006/relationships/oleObject" Target="../embeddings/oleObject4.bin"/><Relationship Id="rId8" Type="http://schemas.openxmlformats.org/officeDocument/2006/relationships/oleObject" Target="../embeddings/oleObject5.bin"/><Relationship Id="rId9" Type="http://schemas.openxmlformats.org/officeDocument/2006/relationships/oleObject" Target="../embeddings/oleObject6.bin"/><Relationship Id="rId10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3.emf"/><Relationship Id="rId5" Type="http://schemas.openxmlformats.org/officeDocument/2006/relationships/oleObject" Target="../embeddings/oleObject9.bin"/><Relationship Id="rId6" Type="http://schemas.openxmlformats.org/officeDocument/2006/relationships/image" Target="../media/image4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emf"/><Relationship Id="rId3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49" y="595582"/>
            <a:ext cx="820710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Introduction</a:t>
            </a:r>
            <a:endParaRPr lang="en-US" sz="2800" b="1" dirty="0">
              <a:ea typeface="+mn-ea"/>
            </a:endParaRPr>
          </a:p>
          <a:p>
            <a:r>
              <a:rPr lang="en-US" dirty="0"/>
              <a:t>A </a:t>
            </a:r>
            <a:r>
              <a:rPr lang="en-US" b="1" dirty="0"/>
              <a:t>sequence</a:t>
            </a:r>
            <a:r>
              <a:rPr lang="en-US" dirty="0"/>
              <a:t> is an ordered list of numbers. The numbers,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or </a:t>
            </a:r>
            <a:r>
              <a:rPr lang="en-US" dirty="0"/>
              <a:t>terms, in the ordered list are determined by a formula that is a function of the position of the term in the list. So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if </a:t>
            </a:r>
            <a:r>
              <a:rPr lang="en-US" dirty="0"/>
              <a:t>we have a sequence </a:t>
            </a:r>
            <a:r>
              <a:rPr lang="en-US" i="1" dirty="0"/>
              <a:t>A</a:t>
            </a:r>
            <a:r>
              <a:rPr lang="en-US" dirty="0"/>
              <a:t> determined by a function </a:t>
            </a:r>
            <a:r>
              <a:rPr lang="en-US" i="1" dirty="0"/>
              <a:t>f</a:t>
            </a:r>
            <a:r>
              <a:rPr lang="en-US" dirty="0"/>
              <a:t>, the terms of the sequence will be:</a:t>
            </a:r>
          </a:p>
          <a:p>
            <a:pPr>
              <a:lnSpc>
                <a:spcPct val="130000"/>
              </a:lnSpc>
            </a:pPr>
            <a:r>
              <a:rPr lang="en-US" sz="2000" i="1" dirty="0"/>
              <a:t>A </a:t>
            </a:r>
            <a:r>
              <a:rPr lang="en-US" sz="2000" dirty="0"/>
              <a:t>= </a:t>
            </a:r>
            <a:r>
              <a:rPr lang="en-US" sz="2000" i="1" dirty="0"/>
              <a:t>a</a:t>
            </a:r>
            <a:r>
              <a:rPr lang="en-US" sz="2000" baseline="-25000" dirty="0"/>
              <a:t>1</a:t>
            </a:r>
            <a:r>
              <a:rPr lang="en-US" sz="2000" dirty="0"/>
              <a:t>, </a:t>
            </a:r>
            <a:r>
              <a:rPr lang="en-US" sz="2000" i="1" dirty="0"/>
              <a:t>a</a:t>
            </a:r>
            <a:r>
              <a:rPr lang="en-US" sz="2000" baseline="-25000" dirty="0"/>
              <a:t>2</a:t>
            </a:r>
            <a:r>
              <a:rPr lang="en-US" sz="2000" dirty="0"/>
              <a:t>, </a:t>
            </a:r>
            <a:r>
              <a:rPr lang="en-US" sz="2000" i="1" dirty="0"/>
              <a:t>a</a:t>
            </a:r>
            <a:r>
              <a:rPr lang="en-US" sz="2000" baseline="-25000" dirty="0"/>
              <a:t>3</a:t>
            </a:r>
            <a:r>
              <a:rPr lang="en-US" sz="2000" dirty="0"/>
              <a:t>, …, </a:t>
            </a:r>
            <a:r>
              <a:rPr lang="en-US" sz="2000" i="1" dirty="0"/>
              <a:t>a</a:t>
            </a:r>
            <a:r>
              <a:rPr lang="en-US" sz="2000" i="1" baseline="-25000" dirty="0"/>
              <a:t>n</a:t>
            </a:r>
            <a:r>
              <a:rPr lang="en-US" sz="2000" dirty="0"/>
              <a:t>, where </a:t>
            </a:r>
            <a:r>
              <a:rPr lang="en-US" sz="2000" i="1" dirty="0"/>
              <a:t>a</a:t>
            </a:r>
            <a:r>
              <a:rPr lang="en-US" sz="2000" baseline="-25000" dirty="0"/>
              <a:t>1</a:t>
            </a:r>
            <a:r>
              <a:rPr lang="en-US" sz="2000" dirty="0"/>
              <a:t> = </a:t>
            </a:r>
            <a:r>
              <a:rPr lang="en-US" sz="2000" i="1" dirty="0"/>
              <a:t>f</a:t>
            </a:r>
            <a:r>
              <a:rPr lang="en-US" sz="2000" dirty="0"/>
              <a:t>(1), </a:t>
            </a:r>
            <a:r>
              <a:rPr lang="en-US" sz="2000" i="1" dirty="0"/>
              <a:t>a</a:t>
            </a:r>
            <a:r>
              <a:rPr lang="en-US" sz="2000" baseline="-25000" dirty="0"/>
              <a:t>2</a:t>
            </a:r>
            <a:r>
              <a:rPr lang="en-US" sz="2000" dirty="0"/>
              <a:t> = </a:t>
            </a:r>
            <a:r>
              <a:rPr lang="en-US" sz="2000" i="1" dirty="0"/>
              <a:t>f</a:t>
            </a:r>
            <a:r>
              <a:rPr lang="en-US" sz="2000" dirty="0"/>
              <a:t>(2), </a:t>
            </a:r>
            <a:r>
              <a:rPr lang="en-US" sz="2000" i="1" dirty="0"/>
              <a:t>a</a:t>
            </a:r>
            <a:r>
              <a:rPr lang="en-US" sz="2000" baseline="-25000" dirty="0"/>
              <a:t>3</a:t>
            </a:r>
            <a:r>
              <a:rPr lang="en-US" sz="2000" dirty="0"/>
              <a:t> = </a:t>
            </a:r>
            <a:r>
              <a:rPr lang="en-US" sz="2000" i="1" dirty="0"/>
              <a:t>f</a:t>
            </a:r>
            <a:r>
              <a:rPr lang="en-US" sz="2000" dirty="0"/>
              <a:t>(3), …, </a:t>
            </a:r>
            <a:r>
              <a:rPr lang="en-US" sz="2000" i="1" dirty="0"/>
              <a:t>a</a:t>
            </a:r>
            <a:r>
              <a:rPr lang="en-US" sz="2000" i="1" baseline="-25000" dirty="0"/>
              <a:t>n</a:t>
            </a:r>
            <a:r>
              <a:rPr lang="en-US" sz="2000" i="1" dirty="0"/>
              <a:t> </a:t>
            </a:r>
            <a:r>
              <a:rPr lang="en-US" sz="2000" dirty="0"/>
              <a:t>= </a:t>
            </a:r>
            <a:r>
              <a:rPr lang="en-US" sz="2000" i="1" dirty="0"/>
              <a:t>f</a:t>
            </a:r>
            <a:r>
              <a:rPr lang="en-US" sz="2000" dirty="0"/>
              <a:t>(</a:t>
            </a:r>
            <a:r>
              <a:rPr lang="en-US" sz="2000" i="1" dirty="0"/>
              <a:t>n</a:t>
            </a:r>
            <a:r>
              <a:rPr lang="en-US" sz="2000" dirty="0"/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0A64BF-F1FF-FE46-8566-4B9C9A787A7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3.2.1: Sequences As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Common Errors/Misconceptions</a:t>
            </a:r>
            <a:endParaRPr lang="en-US" sz="2000" dirty="0" smtClean="0">
              <a:ea typeface="+mn-ea"/>
            </a:endParaRPr>
          </a:p>
          <a:p>
            <a:pPr marL="342900" indent="-342900">
              <a:buFont typeface="Arial"/>
              <a:buChar char="•"/>
            </a:pPr>
            <a:r>
              <a:rPr lang="en-US" dirty="0"/>
              <a:t>not realizing that a sequence is not a </a:t>
            </a:r>
            <a:r>
              <a:rPr lang="en-US" dirty="0" smtClean="0"/>
              <a:t>function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/>
              <a:t>not understanding that a sequence is graphed without a line connecting the points</a:t>
            </a:r>
          </a:p>
        </p:txBody>
      </p:sp>
      <p:sp>
        <p:nvSpPr>
          <p:cNvPr id="21507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61CA2CB-5E55-4944-A924-36ED15748A88}" type="slidenum">
              <a:rPr lang="en-US" sz="1800">
                <a:solidFill>
                  <a:srgbClr val="000000"/>
                </a:solidFill>
                <a:latin typeface="Arial"/>
                <a:ea typeface="MS PGothic" charset="0"/>
                <a:cs typeface="MS PGothic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z="1800" dirty="0">
              <a:solidFill>
                <a:srgbClr val="000000"/>
              </a:solidFill>
              <a:latin typeface="Arial"/>
              <a:ea typeface="MS PGothic" charset="0"/>
              <a:cs typeface="MS PGothic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3.2.1: Sequences As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061885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/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</a:t>
            </a:r>
            <a:endParaRPr lang="en-US" sz="1100" b="1" dirty="0">
              <a:solidFill>
                <a:srgbClr val="558ED5"/>
              </a:solidFill>
            </a:endParaRPr>
          </a:p>
          <a:p>
            <a:r>
              <a:rPr lang="en-US" dirty="0"/>
              <a:t>Find the missing terms in the sequence using recursion.</a:t>
            </a:r>
          </a:p>
          <a:p>
            <a:pPr lvl="1" algn="l"/>
            <a:r>
              <a:rPr lang="en-US" i="1" dirty="0">
                <a:solidFill>
                  <a:srgbClr val="000000"/>
                </a:solidFill>
              </a:rPr>
              <a:t>A</a:t>
            </a:r>
            <a:r>
              <a:rPr lang="en-US" dirty="0">
                <a:solidFill>
                  <a:srgbClr val="000000"/>
                </a:solidFill>
              </a:rPr>
              <a:t> = {8, 13, 18, 23, </a:t>
            </a:r>
            <a:r>
              <a:rPr lang="en-US" i="1" dirty="0">
                <a:solidFill>
                  <a:srgbClr val="000000"/>
                </a:solidFill>
              </a:rPr>
              <a:t>a</a:t>
            </a:r>
            <a:r>
              <a:rPr lang="en-US" baseline="-25000" dirty="0">
                <a:solidFill>
                  <a:srgbClr val="000000"/>
                </a:solidFill>
              </a:rPr>
              <a:t>5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i="1" dirty="0">
                <a:solidFill>
                  <a:srgbClr val="000000"/>
                </a:solidFill>
              </a:rPr>
              <a:t>a</a:t>
            </a:r>
            <a:r>
              <a:rPr lang="en-US" baseline="-25000" dirty="0">
                <a:solidFill>
                  <a:srgbClr val="000000"/>
                </a:solidFill>
              </a:rPr>
              <a:t>6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i="1" dirty="0">
                <a:solidFill>
                  <a:srgbClr val="000000"/>
                </a:solidFill>
              </a:rPr>
              <a:t>a</a:t>
            </a:r>
            <a:r>
              <a:rPr lang="en-US" baseline="-25000" dirty="0">
                <a:solidFill>
                  <a:srgbClr val="000000"/>
                </a:solidFill>
              </a:rPr>
              <a:t>7</a:t>
            </a:r>
            <a:r>
              <a:rPr lang="en-US" dirty="0">
                <a:solidFill>
                  <a:srgbClr val="000000"/>
                </a:solidFill>
              </a:rPr>
              <a:t>}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98F616-E243-784C-ADDB-FC1FAF54274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3.2.1: Sequences As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031577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14350">
              <a:buFont typeface="+mj-lt"/>
              <a:buAutoNum type="arabicPeriod"/>
            </a:pPr>
            <a:r>
              <a:rPr lang="en-US" sz="2800" b="1" dirty="0" smtClean="0">
                <a:solidFill>
                  <a:srgbClr val="660066"/>
                </a:solidFill>
              </a:rPr>
              <a:t>First </a:t>
            </a:r>
            <a:r>
              <a:rPr lang="en-US" sz="2800" b="1" dirty="0">
                <a:solidFill>
                  <a:srgbClr val="660066"/>
                </a:solidFill>
              </a:rPr>
              <a:t>look for the pattern. </a:t>
            </a:r>
            <a:endParaRPr lang="en-US" sz="2800" b="1" dirty="0" smtClean="0">
              <a:solidFill>
                <a:srgbClr val="660066"/>
              </a:solidFill>
            </a:endParaRPr>
          </a:p>
          <a:p>
            <a:pPr lvl="1" algn="l"/>
            <a:r>
              <a:rPr lang="en-US" dirty="0" smtClean="0">
                <a:solidFill>
                  <a:srgbClr val="000000"/>
                </a:solidFill>
              </a:rPr>
              <a:t>Is </a:t>
            </a:r>
            <a:r>
              <a:rPr lang="en-US" dirty="0">
                <a:solidFill>
                  <a:srgbClr val="000000"/>
                </a:solidFill>
              </a:rPr>
              <a:t>there a common difference or common ratio?</a:t>
            </a:r>
          </a:p>
          <a:p>
            <a:pPr lvl="2" algn="l"/>
            <a:r>
              <a:rPr lang="en-US" i="1" dirty="0">
                <a:solidFill>
                  <a:srgbClr val="000000"/>
                </a:solidFill>
              </a:rPr>
              <a:t>a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 – </a:t>
            </a:r>
            <a:r>
              <a:rPr lang="en-US" i="1" dirty="0">
                <a:solidFill>
                  <a:srgbClr val="000000"/>
                </a:solidFill>
              </a:rPr>
              <a:t>a</a:t>
            </a:r>
            <a:r>
              <a:rPr lang="en-US" baseline="-25000" dirty="0">
                <a:solidFill>
                  <a:srgbClr val="000000"/>
                </a:solidFill>
              </a:rPr>
              <a:t>1</a:t>
            </a:r>
            <a:r>
              <a:rPr lang="en-US" dirty="0">
                <a:solidFill>
                  <a:srgbClr val="000000"/>
                </a:solidFill>
              </a:rPr>
              <a:t> = 5</a:t>
            </a:r>
          </a:p>
          <a:p>
            <a:pPr lvl="2" algn="l"/>
            <a:r>
              <a:rPr lang="en-US" i="1" dirty="0" smtClean="0">
                <a:solidFill>
                  <a:srgbClr val="000000"/>
                </a:solidFill>
              </a:rPr>
              <a:t>a</a:t>
            </a:r>
            <a:r>
              <a:rPr lang="en-US" baseline="-25000" dirty="0" smtClean="0">
                <a:solidFill>
                  <a:srgbClr val="000000"/>
                </a:solidFill>
              </a:rPr>
              <a:t>3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– </a:t>
            </a:r>
            <a:r>
              <a:rPr lang="en-US" i="1" dirty="0" smtClean="0">
                <a:solidFill>
                  <a:srgbClr val="000000"/>
                </a:solidFill>
              </a:rPr>
              <a:t>a</a:t>
            </a:r>
            <a:r>
              <a:rPr lang="en-US" baseline="-25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= 5</a:t>
            </a:r>
          </a:p>
          <a:p>
            <a:pPr lvl="2" algn="l"/>
            <a:r>
              <a:rPr lang="en-US" i="1" dirty="0" smtClean="0">
                <a:solidFill>
                  <a:srgbClr val="000000"/>
                </a:solidFill>
              </a:rPr>
              <a:t>a</a:t>
            </a:r>
            <a:r>
              <a:rPr lang="en-US" baseline="-25000" dirty="0" smtClean="0">
                <a:solidFill>
                  <a:srgbClr val="000000"/>
                </a:solidFill>
              </a:rPr>
              <a:t>4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– </a:t>
            </a:r>
            <a:r>
              <a:rPr lang="en-US" i="1" dirty="0" smtClean="0">
                <a:solidFill>
                  <a:srgbClr val="000000"/>
                </a:solidFill>
              </a:rPr>
              <a:t>a</a:t>
            </a:r>
            <a:r>
              <a:rPr lang="en-US" baseline="-25000" dirty="0" smtClean="0">
                <a:solidFill>
                  <a:srgbClr val="000000"/>
                </a:solidFill>
              </a:rPr>
              <a:t>3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= </a:t>
            </a:r>
            <a:r>
              <a:rPr lang="en-US" dirty="0" smtClean="0">
                <a:solidFill>
                  <a:srgbClr val="000000"/>
                </a:solidFill>
              </a:rPr>
              <a:t>5</a:t>
            </a:r>
          </a:p>
          <a:p>
            <a:pPr lvl="2" algn="l"/>
            <a:endParaRPr lang="en-US" dirty="0">
              <a:solidFill>
                <a:srgbClr val="000000"/>
              </a:solidFill>
            </a:endParaRPr>
          </a:p>
          <a:p>
            <a:pPr lvl="1" algn="l"/>
            <a:r>
              <a:rPr lang="en-US" dirty="0">
                <a:solidFill>
                  <a:srgbClr val="000000"/>
                </a:solidFill>
              </a:rPr>
              <a:t>The terms are separated by a common difference of 5. </a:t>
            </a:r>
            <a:endParaRPr lang="en-US" dirty="0" smtClean="0">
              <a:solidFill>
                <a:srgbClr val="000000"/>
              </a:solidFill>
            </a:endParaRPr>
          </a:p>
          <a:p>
            <a:pPr lvl="1" algn="l"/>
            <a:endParaRPr lang="en-US" dirty="0">
              <a:solidFill>
                <a:srgbClr val="000000"/>
              </a:solidFill>
            </a:endParaRPr>
          </a:p>
          <a:p>
            <a:pPr lvl="1" algn="l"/>
            <a:r>
              <a:rPr lang="en-US" dirty="0">
                <a:solidFill>
                  <a:srgbClr val="000000"/>
                </a:solidFill>
              </a:rPr>
              <a:t>From this, we can deduce </a:t>
            </a:r>
            <a:r>
              <a:rPr lang="en-US" i="1" dirty="0">
                <a:solidFill>
                  <a:srgbClr val="000000"/>
                </a:solidFill>
              </a:rPr>
              <a:t>a</a:t>
            </a:r>
            <a:r>
              <a:rPr lang="en-US" i="1" baseline="-25000" dirty="0">
                <a:solidFill>
                  <a:srgbClr val="000000"/>
                </a:solidFill>
              </a:rPr>
              <a:t>n</a:t>
            </a:r>
            <a:r>
              <a:rPr lang="en-US" i="1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= </a:t>
            </a:r>
            <a:r>
              <a:rPr lang="en-US" i="1" dirty="0">
                <a:solidFill>
                  <a:srgbClr val="000000"/>
                </a:solidFill>
              </a:rPr>
              <a:t>a</a:t>
            </a:r>
            <a:r>
              <a:rPr lang="en-US" i="1" baseline="-25000" dirty="0">
                <a:solidFill>
                  <a:srgbClr val="000000"/>
                </a:solidFill>
              </a:rPr>
              <a:t>n </a:t>
            </a:r>
            <a:r>
              <a:rPr lang="en-US" baseline="-25000" dirty="0">
                <a:solidFill>
                  <a:srgbClr val="000000"/>
                </a:solidFill>
              </a:rPr>
              <a:t>– 1</a:t>
            </a:r>
            <a:r>
              <a:rPr lang="en-US" dirty="0">
                <a:solidFill>
                  <a:srgbClr val="000000"/>
                </a:solidFill>
              </a:rPr>
              <a:t> + 5.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3.2.1: Sequences As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14350">
              <a:buFont typeface="+mj-lt"/>
              <a:buAutoNum type="arabicPeriod" startAt="2"/>
            </a:pPr>
            <a:r>
              <a:rPr lang="en-US" sz="2800" b="1" dirty="0">
                <a:solidFill>
                  <a:srgbClr val="660066"/>
                </a:solidFill>
              </a:rPr>
              <a:t>Use the formula to find the missing terms.</a:t>
            </a:r>
          </a:p>
          <a:p>
            <a:pPr lvl="2" algn="l"/>
            <a:r>
              <a:rPr lang="de-DE" i="1" dirty="0">
                <a:solidFill>
                  <a:schemeClr val="tx1"/>
                </a:solidFill>
              </a:rPr>
              <a:t>a</a:t>
            </a:r>
            <a:r>
              <a:rPr lang="de-DE" i="1" baseline="-25000" dirty="0">
                <a:solidFill>
                  <a:schemeClr val="tx1"/>
                </a:solidFill>
              </a:rPr>
              <a:t>n</a:t>
            </a:r>
            <a:r>
              <a:rPr lang="de-DE" i="1" dirty="0">
                <a:solidFill>
                  <a:schemeClr val="tx1"/>
                </a:solidFill>
              </a:rPr>
              <a:t> </a:t>
            </a:r>
            <a:r>
              <a:rPr lang="de-DE" dirty="0">
                <a:solidFill>
                  <a:schemeClr val="tx1"/>
                </a:solidFill>
              </a:rPr>
              <a:t>= </a:t>
            </a:r>
            <a:r>
              <a:rPr lang="de-DE" i="1" dirty="0">
                <a:solidFill>
                  <a:schemeClr val="tx1"/>
                </a:solidFill>
              </a:rPr>
              <a:t>a</a:t>
            </a:r>
            <a:r>
              <a:rPr lang="de-DE" i="1" baseline="-25000" dirty="0">
                <a:solidFill>
                  <a:schemeClr val="tx1"/>
                </a:solidFill>
              </a:rPr>
              <a:t>n </a:t>
            </a:r>
            <a:r>
              <a:rPr lang="de-DE" baseline="-25000" dirty="0">
                <a:solidFill>
                  <a:schemeClr val="tx1"/>
                </a:solidFill>
              </a:rPr>
              <a:t>– 1</a:t>
            </a:r>
            <a:r>
              <a:rPr lang="de-DE" dirty="0">
                <a:solidFill>
                  <a:schemeClr val="tx1"/>
                </a:solidFill>
              </a:rPr>
              <a:t> + 5</a:t>
            </a:r>
          </a:p>
          <a:p>
            <a:pPr lvl="2" algn="l"/>
            <a:r>
              <a:rPr lang="de-DE" i="1" dirty="0">
                <a:solidFill>
                  <a:schemeClr val="tx1"/>
                </a:solidFill>
              </a:rPr>
              <a:t>a</a:t>
            </a:r>
            <a:r>
              <a:rPr lang="de-DE" baseline="-25000" dirty="0">
                <a:solidFill>
                  <a:schemeClr val="tx1"/>
                </a:solidFill>
              </a:rPr>
              <a:t>5</a:t>
            </a:r>
            <a:r>
              <a:rPr lang="de-DE" dirty="0">
                <a:solidFill>
                  <a:schemeClr val="tx1"/>
                </a:solidFill>
              </a:rPr>
              <a:t> = </a:t>
            </a:r>
            <a:r>
              <a:rPr lang="de-DE" i="1" dirty="0" smtClean="0">
                <a:solidFill>
                  <a:schemeClr val="tx1"/>
                </a:solidFill>
              </a:rPr>
              <a:t>a</a:t>
            </a:r>
            <a:r>
              <a:rPr lang="de-DE" baseline="-25000" dirty="0" smtClean="0">
                <a:solidFill>
                  <a:schemeClr val="tx1"/>
                </a:solidFill>
              </a:rPr>
              <a:t>4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>
                <a:solidFill>
                  <a:schemeClr val="tx1"/>
                </a:solidFill>
              </a:rPr>
              <a:t>+ 5 = 23 + 5 = 28</a:t>
            </a:r>
          </a:p>
          <a:p>
            <a:pPr lvl="2" algn="l"/>
            <a:r>
              <a:rPr lang="de-DE" i="1" dirty="0" smtClean="0">
                <a:solidFill>
                  <a:schemeClr val="tx1"/>
                </a:solidFill>
              </a:rPr>
              <a:t>a</a:t>
            </a:r>
            <a:r>
              <a:rPr lang="de-DE" baseline="-25000" dirty="0" smtClean="0">
                <a:solidFill>
                  <a:schemeClr val="tx1"/>
                </a:solidFill>
              </a:rPr>
              <a:t>6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>
                <a:solidFill>
                  <a:schemeClr val="tx1"/>
                </a:solidFill>
              </a:rPr>
              <a:t>=</a:t>
            </a:r>
            <a:r>
              <a:rPr lang="de-DE" i="1" dirty="0">
                <a:solidFill>
                  <a:schemeClr val="tx1"/>
                </a:solidFill>
              </a:rPr>
              <a:t> </a:t>
            </a:r>
            <a:r>
              <a:rPr lang="de-DE" i="1" dirty="0" smtClean="0">
                <a:solidFill>
                  <a:schemeClr val="tx1"/>
                </a:solidFill>
              </a:rPr>
              <a:t>a</a:t>
            </a:r>
            <a:r>
              <a:rPr lang="de-DE" baseline="-25000" dirty="0">
                <a:solidFill>
                  <a:schemeClr val="tx1"/>
                </a:solidFill>
              </a:rPr>
              <a:t>5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>
                <a:solidFill>
                  <a:schemeClr val="tx1"/>
                </a:solidFill>
              </a:rPr>
              <a:t>+ 5 = 28 + 5 = 33</a:t>
            </a:r>
          </a:p>
          <a:p>
            <a:pPr lvl="2" algn="l"/>
            <a:r>
              <a:rPr lang="de-DE" i="1" dirty="0" smtClean="0">
                <a:solidFill>
                  <a:schemeClr val="tx1"/>
                </a:solidFill>
              </a:rPr>
              <a:t>a</a:t>
            </a:r>
            <a:r>
              <a:rPr lang="de-DE" baseline="-25000" dirty="0" smtClean="0">
                <a:solidFill>
                  <a:schemeClr val="tx1"/>
                </a:solidFill>
              </a:rPr>
              <a:t>7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>
                <a:solidFill>
                  <a:schemeClr val="tx1"/>
                </a:solidFill>
              </a:rPr>
              <a:t>=</a:t>
            </a:r>
            <a:r>
              <a:rPr lang="de-DE" i="1" dirty="0">
                <a:solidFill>
                  <a:schemeClr val="tx1"/>
                </a:solidFill>
              </a:rPr>
              <a:t> </a:t>
            </a:r>
            <a:r>
              <a:rPr lang="de-DE" i="1" dirty="0" smtClean="0">
                <a:solidFill>
                  <a:schemeClr val="tx1"/>
                </a:solidFill>
              </a:rPr>
              <a:t>a</a:t>
            </a:r>
            <a:r>
              <a:rPr lang="de-DE" baseline="-25000" dirty="0">
                <a:solidFill>
                  <a:schemeClr val="tx1"/>
                </a:solidFill>
              </a:rPr>
              <a:t>6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>
                <a:solidFill>
                  <a:schemeClr val="tx1"/>
                </a:solidFill>
              </a:rPr>
              <a:t>+ 5 = 33 + 5 = </a:t>
            </a:r>
            <a:r>
              <a:rPr lang="de-DE" dirty="0" smtClean="0">
                <a:solidFill>
                  <a:schemeClr val="tx1"/>
                </a:solidFill>
              </a:rPr>
              <a:t>38</a:t>
            </a:r>
          </a:p>
          <a:p>
            <a:pPr lvl="2" algn="l"/>
            <a:endParaRPr lang="de-DE" dirty="0">
              <a:solidFill>
                <a:schemeClr val="tx1"/>
              </a:solidFill>
            </a:endParaRPr>
          </a:p>
          <a:p>
            <a:pPr lvl="1" algn="l"/>
            <a:r>
              <a:rPr lang="de-DE" dirty="0">
                <a:solidFill>
                  <a:schemeClr val="tx1"/>
                </a:solidFill>
              </a:rPr>
              <a:t>The </a:t>
            </a:r>
            <a:r>
              <a:rPr lang="de-DE" dirty="0" err="1">
                <a:solidFill>
                  <a:schemeClr val="tx1"/>
                </a:solidFill>
              </a:rPr>
              <a:t>missing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terms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are</a:t>
            </a:r>
            <a:r>
              <a:rPr lang="de-DE" dirty="0">
                <a:solidFill>
                  <a:schemeClr val="tx1"/>
                </a:solidFill>
              </a:rPr>
              <a:t> 28, 33, </a:t>
            </a:r>
            <a:r>
              <a:rPr lang="de-DE" dirty="0" err="1">
                <a:solidFill>
                  <a:schemeClr val="tx1"/>
                </a:solidFill>
              </a:rPr>
              <a:t>and</a:t>
            </a:r>
            <a:r>
              <a:rPr lang="de-DE" dirty="0">
                <a:solidFill>
                  <a:schemeClr val="tx1"/>
                </a:solidFill>
              </a:rPr>
              <a:t> 38.</a:t>
            </a:r>
          </a:p>
          <a:p>
            <a:endParaRPr lang="en-US" sz="2800" b="1" dirty="0" smtClean="0">
              <a:solidFill>
                <a:srgbClr val="660066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836CCA9-1D01-9245-AFDA-6E49C04915D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3.2.1: Sequences As Functions</a:t>
            </a:r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ea typeface="MS PGothic" charset="0"/>
                <a:cs typeface="MS PGothic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3.2.1: Sequences As Functions</a:t>
            </a:r>
            <a:endParaRPr lang="en-US" dirty="0"/>
          </a:p>
        </p:txBody>
      </p:sp>
      <p:sp>
        <p:nvSpPr>
          <p:cNvPr id="5" name="Subtitle 1"/>
          <p:cNvSpPr txBox="1">
            <a:spLocks/>
          </p:cNvSpPr>
          <p:nvPr/>
        </p:nvSpPr>
        <p:spPr bwMode="auto">
          <a:xfrm>
            <a:off x="641350" y="629790"/>
            <a:ext cx="7854950" cy="5009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Example 2, </a:t>
            </a:r>
            <a:r>
              <a:rPr lang="en-US" sz="2800" b="1" i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 smtClean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endParaRPr lang="en-US" dirty="0" smtClean="0"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6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1"/>
          <p:cNvSpPr txBox="1">
            <a:spLocks/>
          </p:cNvSpPr>
          <p:nvPr/>
        </p:nvSpPr>
        <p:spPr>
          <a:xfrm>
            <a:off x="8297863" y="5497513"/>
            <a:ext cx="728662" cy="2825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defTabSz="457200" rtl="0" fontAlgn="auto">
              <a:spcBef>
                <a:spcPts val="0"/>
              </a:spcBef>
              <a:spcAft>
                <a:spcPts val="0"/>
              </a:spcAft>
              <a:defRPr sz="1800" b="1" i="0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083B6D6-545E-0746-921E-4688BEC884F2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1003524" y="6221014"/>
            <a:ext cx="5530850" cy="26496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49504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5138738"/>
          </a:xfrm>
        </p:spPr>
        <p:txBody>
          <a:bodyPr/>
          <a:lstStyle/>
          <a:p>
            <a:pPr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/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5</a:t>
            </a:r>
            <a:endParaRPr lang="en-US" sz="1100" b="1" dirty="0">
              <a:solidFill>
                <a:srgbClr val="558ED5"/>
              </a:solidFill>
            </a:endParaRPr>
          </a:p>
          <a:p>
            <a:r>
              <a:rPr lang="en-US" dirty="0"/>
              <a:t>Find the seventh term in the sequence given by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a</a:t>
            </a:r>
            <a:r>
              <a:rPr lang="en-US" i="1" baseline="-25000" dirty="0" smtClean="0"/>
              <a:t>n</a:t>
            </a:r>
            <a:r>
              <a:rPr lang="en-US" dirty="0" smtClean="0"/>
              <a:t> </a:t>
            </a:r>
            <a:r>
              <a:rPr lang="en-US" dirty="0"/>
              <a:t>= 3 • 2</a:t>
            </a:r>
            <a:r>
              <a:rPr lang="en-US" i="1" baseline="30000" dirty="0"/>
              <a:t>n</a:t>
            </a:r>
            <a:r>
              <a:rPr lang="en-US" baseline="30000" dirty="0"/>
              <a:t> – 1</a:t>
            </a:r>
            <a:r>
              <a:rPr lang="en-US" dirty="0"/>
              <a:t>. Then, graph the first 5 terms in </a:t>
            </a:r>
            <a:r>
              <a:rPr lang="en-US" dirty="0" smtClean="0"/>
              <a:t>the </a:t>
            </a:r>
            <a:r>
              <a:rPr lang="en-US" dirty="0"/>
              <a:t>sequence.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2B3BEF-4DF1-7647-BAC3-0F660BB2E16C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3.2.1: Sequences As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5,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solidFill>
                  <a:srgbClr val="660066"/>
                </a:solidFill>
              </a:rPr>
              <a:t>Substitute 7 for </a:t>
            </a:r>
            <a:r>
              <a:rPr lang="en-US" sz="2800" b="1" i="1" dirty="0">
                <a:solidFill>
                  <a:srgbClr val="660066"/>
                </a:solidFill>
              </a:rPr>
              <a:t>n</a:t>
            </a:r>
            <a:r>
              <a:rPr lang="en-US" sz="2800" b="1" dirty="0" smtClean="0">
                <a:solidFill>
                  <a:srgbClr val="660066"/>
                </a:solidFill>
              </a:rPr>
              <a:t>.</a:t>
            </a:r>
          </a:p>
          <a:p>
            <a:pPr lvl="2" algn="l"/>
            <a:r>
              <a:rPr lang="en-US" i="1" dirty="0">
                <a:solidFill>
                  <a:schemeClr val="tx1"/>
                </a:solidFill>
              </a:rPr>
              <a:t>a</a:t>
            </a:r>
            <a:r>
              <a:rPr lang="en-US" i="1" baseline="-25000" dirty="0">
                <a:solidFill>
                  <a:schemeClr val="tx1"/>
                </a:solidFill>
              </a:rPr>
              <a:t>n</a:t>
            </a:r>
            <a:r>
              <a:rPr lang="en-US" dirty="0">
                <a:solidFill>
                  <a:schemeClr val="tx1"/>
                </a:solidFill>
              </a:rPr>
              <a:t> = 3 • 2</a:t>
            </a:r>
            <a:r>
              <a:rPr lang="en-US" i="1" baseline="30000" dirty="0">
                <a:solidFill>
                  <a:schemeClr val="tx1"/>
                </a:solidFill>
              </a:rPr>
              <a:t>n</a:t>
            </a:r>
            <a:r>
              <a:rPr lang="en-US" baseline="30000" dirty="0">
                <a:solidFill>
                  <a:schemeClr val="tx1"/>
                </a:solidFill>
              </a:rPr>
              <a:t> – 1</a:t>
            </a:r>
          </a:p>
          <a:p>
            <a:pPr lvl="2" algn="l"/>
            <a:r>
              <a:rPr lang="en-US" i="1" dirty="0">
                <a:solidFill>
                  <a:schemeClr val="tx1"/>
                </a:solidFill>
              </a:rPr>
              <a:t>a</a:t>
            </a:r>
            <a:r>
              <a:rPr lang="en-US" baseline="-25000" dirty="0">
                <a:solidFill>
                  <a:schemeClr val="tx1"/>
                </a:solidFill>
              </a:rPr>
              <a:t>7</a:t>
            </a:r>
            <a:r>
              <a:rPr lang="en-US" dirty="0">
                <a:solidFill>
                  <a:schemeClr val="tx1"/>
                </a:solidFill>
              </a:rPr>
              <a:t> = 3 • 2</a:t>
            </a:r>
            <a:r>
              <a:rPr lang="en-US" baseline="30000" dirty="0">
                <a:solidFill>
                  <a:schemeClr val="tx1"/>
                </a:solidFill>
              </a:rPr>
              <a:t>(7) – 1</a:t>
            </a:r>
            <a:r>
              <a:rPr lang="en-US" dirty="0">
                <a:solidFill>
                  <a:schemeClr val="tx1"/>
                </a:solidFill>
              </a:rPr>
              <a:t> = 3 • 2</a:t>
            </a:r>
            <a:r>
              <a:rPr lang="en-US" baseline="30000" dirty="0">
                <a:solidFill>
                  <a:schemeClr val="tx1"/>
                </a:solidFill>
              </a:rPr>
              <a:t>6</a:t>
            </a:r>
            <a:r>
              <a:rPr lang="en-US" dirty="0">
                <a:solidFill>
                  <a:schemeClr val="tx1"/>
                </a:solidFill>
              </a:rPr>
              <a:t> = 3 • 64 = 192</a:t>
            </a:r>
            <a:endParaRPr lang="en-US" b="1" dirty="0">
              <a:solidFill>
                <a:schemeClr val="tx1"/>
              </a:solidFill>
            </a:endParaRPr>
          </a:p>
          <a:p>
            <a:pPr lvl="1"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869DFF-1916-A94A-9BAF-6747184CDDD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3.2.1: Sequences As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5,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14350">
              <a:buFont typeface="+mj-lt"/>
              <a:buAutoNum type="arabicPeriod" startAt="2"/>
            </a:pPr>
            <a:r>
              <a:rPr lang="en-US" sz="2800" b="1" dirty="0">
                <a:solidFill>
                  <a:srgbClr val="660066"/>
                </a:solidFill>
              </a:rPr>
              <a:t>Generate the first 5 terms of the sequence.</a:t>
            </a:r>
          </a:p>
          <a:p>
            <a:pPr lvl="2" algn="l"/>
            <a:r>
              <a:rPr lang="en-US" i="1" dirty="0">
                <a:solidFill>
                  <a:srgbClr val="000000"/>
                </a:solidFill>
              </a:rPr>
              <a:t>a</a:t>
            </a:r>
            <a:r>
              <a:rPr lang="en-US" i="1" baseline="-25000" dirty="0">
                <a:solidFill>
                  <a:srgbClr val="000000"/>
                </a:solidFill>
              </a:rPr>
              <a:t>n</a:t>
            </a:r>
            <a:r>
              <a:rPr lang="en-US" dirty="0">
                <a:solidFill>
                  <a:srgbClr val="000000"/>
                </a:solidFill>
              </a:rPr>
              <a:t> = 3 • 2</a:t>
            </a:r>
            <a:r>
              <a:rPr lang="en-US" i="1" baseline="30000" dirty="0">
                <a:solidFill>
                  <a:srgbClr val="000000"/>
                </a:solidFill>
              </a:rPr>
              <a:t>n</a:t>
            </a:r>
            <a:r>
              <a:rPr lang="en-US" baseline="30000" dirty="0">
                <a:solidFill>
                  <a:srgbClr val="000000"/>
                </a:solidFill>
              </a:rPr>
              <a:t> – 1</a:t>
            </a:r>
          </a:p>
          <a:p>
            <a:pPr lvl="2" algn="l"/>
            <a:r>
              <a:rPr lang="en-US" i="1" dirty="0">
                <a:solidFill>
                  <a:srgbClr val="000000"/>
                </a:solidFill>
              </a:rPr>
              <a:t>a</a:t>
            </a:r>
            <a:r>
              <a:rPr lang="en-US" baseline="-25000" dirty="0">
                <a:solidFill>
                  <a:srgbClr val="000000"/>
                </a:solidFill>
              </a:rPr>
              <a:t>1</a:t>
            </a:r>
            <a:r>
              <a:rPr lang="en-US" dirty="0">
                <a:solidFill>
                  <a:srgbClr val="000000"/>
                </a:solidFill>
              </a:rPr>
              <a:t> = 3 • 2</a:t>
            </a:r>
            <a:r>
              <a:rPr lang="en-US" baseline="30000" dirty="0">
                <a:solidFill>
                  <a:srgbClr val="000000"/>
                </a:solidFill>
              </a:rPr>
              <a:t>(1) – 1</a:t>
            </a:r>
            <a:r>
              <a:rPr lang="en-US" dirty="0">
                <a:solidFill>
                  <a:srgbClr val="000000"/>
                </a:solidFill>
              </a:rPr>
              <a:t> = 3 • 2</a:t>
            </a:r>
            <a:r>
              <a:rPr lang="en-US" baseline="30000" dirty="0">
                <a:solidFill>
                  <a:srgbClr val="000000"/>
                </a:solidFill>
              </a:rPr>
              <a:t>0</a:t>
            </a:r>
            <a:r>
              <a:rPr lang="en-US" dirty="0">
                <a:solidFill>
                  <a:srgbClr val="000000"/>
                </a:solidFill>
              </a:rPr>
              <a:t> = 3 • 1 = 3</a:t>
            </a:r>
          </a:p>
          <a:p>
            <a:pPr lvl="2" algn="l"/>
            <a:r>
              <a:rPr lang="en-US" i="1" dirty="0" smtClean="0">
                <a:solidFill>
                  <a:srgbClr val="000000"/>
                </a:solidFill>
              </a:rPr>
              <a:t>a</a:t>
            </a:r>
            <a:r>
              <a:rPr lang="en-US" baseline="-25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= 3 • 2</a:t>
            </a:r>
            <a:r>
              <a:rPr lang="en-US" baseline="30000" dirty="0">
                <a:solidFill>
                  <a:srgbClr val="000000"/>
                </a:solidFill>
              </a:rPr>
              <a:t>(2) – 1</a:t>
            </a:r>
            <a:r>
              <a:rPr lang="en-US" dirty="0">
                <a:solidFill>
                  <a:srgbClr val="000000"/>
                </a:solidFill>
              </a:rPr>
              <a:t> = 3 • 2</a:t>
            </a:r>
            <a:r>
              <a:rPr lang="en-US" baseline="30000" dirty="0">
                <a:solidFill>
                  <a:srgbClr val="000000"/>
                </a:solidFill>
              </a:rPr>
              <a:t>1</a:t>
            </a:r>
            <a:r>
              <a:rPr lang="en-US" dirty="0">
                <a:solidFill>
                  <a:srgbClr val="000000"/>
                </a:solidFill>
              </a:rPr>
              <a:t> = 3 • 2 = 6</a:t>
            </a:r>
          </a:p>
          <a:p>
            <a:pPr lvl="2" algn="l"/>
            <a:r>
              <a:rPr lang="en-US" i="1" dirty="0" smtClean="0">
                <a:solidFill>
                  <a:srgbClr val="000000"/>
                </a:solidFill>
              </a:rPr>
              <a:t>a</a:t>
            </a:r>
            <a:r>
              <a:rPr lang="en-US" baseline="-25000" dirty="0" smtClean="0">
                <a:solidFill>
                  <a:srgbClr val="000000"/>
                </a:solidFill>
              </a:rPr>
              <a:t>3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= 3 • 2</a:t>
            </a:r>
            <a:r>
              <a:rPr lang="en-US" baseline="30000" dirty="0">
                <a:solidFill>
                  <a:srgbClr val="000000"/>
                </a:solidFill>
              </a:rPr>
              <a:t>(3) – 1</a:t>
            </a:r>
            <a:r>
              <a:rPr lang="en-US" dirty="0">
                <a:solidFill>
                  <a:srgbClr val="000000"/>
                </a:solidFill>
              </a:rPr>
              <a:t> = 3 • 2</a:t>
            </a:r>
            <a:r>
              <a:rPr lang="en-US" baseline="30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 = 3 • 4 = 12</a:t>
            </a:r>
          </a:p>
          <a:p>
            <a:pPr lvl="2" algn="l"/>
            <a:r>
              <a:rPr lang="en-US" i="1" dirty="0" smtClean="0">
                <a:solidFill>
                  <a:srgbClr val="000000"/>
                </a:solidFill>
              </a:rPr>
              <a:t>a</a:t>
            </a:r>
            <a:r>
              <a:rPr lang="en-US" baseline="-25000" dirty="0" smtClean="0">
                <a:solidFill>
                  <a:srgbClr val="000000"/>
                </a:solidFill>
              </a:rPr>
              <a:t>4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= 3 • 2</a:t>
            </a:r>
            <a:r>
              <a:rPr lang="en-US" baseline="30000" dirty="0">
                <a:solidFill>
                  <a:srgbClr val="000000"/>
                </a:solidFill>
              </a:rPr>
              <a:t>(4) – 1</a:t>
            </a:r>
            <a:r>
              <a:rPr lang="en-US" dirty="0">
                <a:solidFill>
                  <a:srgbClr val="000000"/>
                </a:solidFill>
              </a:rPr>
              <a:t> = 3 • 2</a:t>
            </a:r>
            <a:r>
              <a:rPr lang="en-US" baseline="30000" dirty="0">
                <a:solidFill>
                  <a:srgbClr val="000000"/>
                </a:solidFill>
              </a:rPr>
              <a:t>3</a:t>
            </a:r>
            <a:r>
              <a:rPr lang="en-US" dirty="0">
                <a:solidFill>
                  <a:srgbClr val="000000"/>
                </a:solidFill>
              </a:rPr>
              <a:t> = 3 • 8 = 24</a:t>
            </a:r>
          </a:p>
          <a:p>
            <a:pPr lvl="2" algn="l"/>
            <a:r>
              <a:rPr lang="en-US" i="1" dirty="0" smtClean="0">
                <a:solidFill>
                  <a:srgbClr val="000000"/>
                </a:solidFill>
              </a:rPr>
              <a:t>a</a:t>
            </a:r>
            <a:r>
              <a:rPr lang="en-US" baseline="-25000" dirty="0" smtClean="0">
                <a:solidFill>
                  <a:srgbClr val="000000"/>
                </a:solidFill>
              </a:rPr>
              <a:t>5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= 3 • 2</a:t>
            </a:r>
            <a:r>
              <a:rPr lang="en-US" baseline="30000" dirty="0">
                <a:solidFill>
                  <a:srgbClr val="000000"/>
                </a:solidFill>
              </a:rPr>
              <a:t>(5) – 1</a:t>
            </a:r>
            <a:r>
              <a:rPr lang="en-US" dirty="0">
                <a:solidFill>
                  <a:srgbClr val="000000"/>
                </a:solidFill>
              </a:rPr>
              <a:t> = 3 • 2</a:t>
            </a:r>
            <a:r>
              <a:rPr lang="en-US" baseline="30000" dirty="0">
                <a:solidFill>
                  <a:srgbClr val="000000"/>
                </a:solidFill>
              </a:rPr>
              <a:t>4</a:t>
            </a:r>
            <a:r>
              <a:rPr lang="en-US" dirty="0">
                <a:solidFill>
                  <a:srgbClr val="000000"/>
                </a:solidFill>
              </a:rPr>
              <a:t> = 3 • 16 = 48	</a:t>
            </a:r>
          </a:p>
          <a:p>
            <a:pPr marL="514350" indent="-514350">
              <a:buFont typeface="+mj-lt"/>
              <a:buAutoNum type="arabicPeriod" startAt="2"/>
            </a:pPr>
            <a:endParaRPr lang="en-US" dirty="0"/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3.2.1: Sequences As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49495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599" y="640567"/>
            <a:ext cx="8017098" cy="4998233"/>
          </a:xfrm>
        </p:spPr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5,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57784">
              <a:buFont typeface="+mj-lt"/>
              <a:buAutoNum type="arabicPeriod" startAt="3"/>
            </a:pPr>
            <a:r>
              <a:rPr lang="en-US" sz="2800" b="1" dirty="0">
                <a:solidFill>
                  <a:srgbClr val="660066"/>
                </a:solidFill>
              </a:rPr>
              <a:t>Create the ordered pairs from the sequence.</a:t>
            </a:r>
          </a:p>
          <a:p>
            <a:pPr marL="512064" lvl="1" algn="l"/>
            <a:r>
              <a:rPr lang="en-US" i="1" dirty="0">
                <a:solidFill>
                  <a:schemeClr val="tx1"/>
                </a:solidFill>
              </a:rPr>
              <a:t>n</a:t>
            </a:r>
            <a:r>
              <a:rPr lang="en-US" dirty="0">
                <a:solidFill>
                  <a:schemeClr val="tx1"/>
                </a:solidFill>
              </a:rPr>
              <a:t> corresponds to 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, and </a:t>
            </a:r>
            <a:r>
              <a:rPr lang="en-US" i="1" dirty="0">
                <a:solidFill>
                  <a:schemeClr val="tx1"/>
                </a:solidFill>
              </a:rPr>
              <a:t>a</a:t>
            </a:r>
            <a:r>
              <a:rPr lang="en-US" i="1" baseline="-25000" dirty="0">
                <a:solidFill>
                  <a:schemeClr val="tx1"/>
                </a:solidFill>
              </a:rPr>
              <a:t>n</a:t>
            </a:r>
            <a:r>
              <a:rPr lang="en-US" dirty="0">
                <a:solidFill>
                  <a:schemeClr val="tx1"/>
                </a:solidFill>
              </a:rPr>
              <a:t> corresponds to </a:t>
            </a:r>
            <a:r>
              <a:rPr lang="en-US" i="1" dirty="0">
                <a:solidFill>
                  <a:schemeClr val="tx1"/>
                </a:solidFill>
              </a:rPr>
              <a:t>y.</a:t>
            </a:r>
          </a:p>
          <a:p>
            <a:pPr lvl="2" algn="l"/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n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i="1" dirty="0">
                <a:solidFill>
                  <a:schemeClr val="tx1"/>
                </a:solidFill>
              </a:rPr>
              <a:t>a</a:t>
            </a:r>
            <a:r>
              <a:rPr lang="en-US" i="1" baseline="-25000" dirty="0">
                <a:solidFill>
                  <a:schemeClr val="tx1"/>
                </a:solidFill>
              </a:rPr>
              <a:t>n</a:t>
            </a:r>
            <a:r>
              <a:rPr lang="en-US" i="1" dirty="0">
                <a:solidFill>
                  <a:schemeClr val="tx1"/>
                </a:solidFill>
              </a:rPr>
              <a:t> 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  <a:p>
            <a:pPr lvl="2" algn="l"/>
            <a:r>
              <a:rPr lang="en-US" dirty="0">
                <a:solidFill>
                  <a:schemeClr val="tx1"/>
                </a:solidFill>
              </a:rPr>
              <a:t>(1, 3)</a:t>
            </a:r>
          </a:p>
          <a:p>
            <a:pPr lvl="2" algn="l"/>
            <a:r>
              <a:rPr lang="en-US" dirty="0">
                <a:solidFill>
                  <a:schemeClr val="tx1"/>
                </a:solidFill>
              </a:rPr>
              <a:t>(2, 6)</a:t>
            </a:r>
          </a:p>
          <a:p>
            <a:pPr lvl="2" algn="l"/>
            <a:r>
              <a:rPr lang="en-US" dirty="0">
                <a:solidFill>
                  <a:schemeClr val="tx1"/>
                </a:solidFill>
              </a:rPr>
              <a:t>(3, 12)</a:t>
            </a:r>
          </a:p>
          <a:p>
            <a:pPr lvl="2" algn="l"/>
            <a:r>
              <a:rPr lang="en-US" dirty="0">
                <a:solidFill>
                  <a:schemeClr val="tx1"/>
                </a:solidFill>
              </a:rPr>
              <a:t>(4, 24)</a:t>
            </a:r>
          </a:p>
          <a:p>
            <a:pPr lvl="2" algn="l"/>
            <a:r>
              <a:rPr lang="en-US" dirty="0">
                <a:solidFill>
                  <a:schemeClr val="tx1"/>
                </a:solidFill>
              </a:rPr>
              <a:t>(5, 48)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3.2.1: Sequences As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67438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599" y="640567"/>
            <a:ext cx="7936467" cy="499823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4,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</a:p>
          <a:p>
            <a:pPr marL="514350" indent="-557784">
              <a:buFont typeface="+mj-lt"/>
              <a:buAutoNum type="arabicPeriod" startAt="4"/>
            </a:pPr>
            <a:r>
              <a:rPr lang="en-US" sz="2800" b="1" dirty="0">
                <a:solidFill>
                  <a:srgbClr val="660066"/>
                </a:solidFill>
              </a:rPr>
              <a:t>Plot the ordered </a:t>
            </a:r>
            <a:r>
              <a:rPr lang="en-US" sz="2800" b="1" dirty="0" smtClean="0">
                <a:solidFill>
                  <a:srgbClr val="660066"/>
                </a:solidFill>
              </a:rPr>
              <a:t/>
            </a:r>
            <a:br>
              <a:rPr lang="en-US" sz="2800" b="1" dirty="0" smtClean="0">
                <a:solidFill>
                  <a:srgbClr val="660066"/>
                </a:solidFill>
              </a:rPr>
            </a:br>
            <a:r>
              <a:rPr lang="en-US" sz="2800" b="1" dirty="0" smtClean="0">
                <a:solidFill>
                  <a:srgbClr val="660066"/>
                </a:solidFill>
              </a:rPr>
              <a:t>pairs</a:t>
            </a:r>
            <a:r>
              <a:rPr lang="en-US" sz="2800" b="1" dirty="0">
                <a:solidFill>
                  <a:srgbClr val="660066"/>
                </a:solidFill>
              </a:rPr>
              <a:t>. </a:t>
            </a:r>
            <a:r>
              <a:rPr lang="en-US" sz="2800" b="1" dirty="0" smtClean="0">
                <a:solidFill>
                  <a:srgbClr val="660066"/>
                </a:solidFill>
              </a:rPr>
              <a:t>Do </a:t>
            </a:r>
            <a:r>
              <a:rPr lang="en-US" sz="2800" b="1" dirty="0">
                <a:solidFill>
                  <a:srgbClr val="660066"/>
                </a:solidFill>
              </a:rPr>
              <a:t>not </a:t>
            </a:r>
            <a:r>
              <a:rPr lang="en-US" sz="2800" b="1" dirty="0" smtClean="0">
                <a:solidFill>
                  <a:srgbClr val="660066"/>
                </a:solidFill>
              </a:rPr>
              <a:t/>
            </a:r>
            <a:br>
              <a:rPr lang="en-US" sz="2800" b="1" dirty="0" smtClean="0">
                <a:solidFill>
                  <a:srgbClr val="660066"/>
                </a:solidFill>
              </a:rPr>
            </a:br>
            <a:r>
              <a:rPr lang="en-US" sz="2800" b="1" dirty="0" smtClean="0">
                <a:solidFill>
                  <a:srgbClr val="660066"/>
                </a:solidFill>
              </a:rPr>
              <a:t>connect </a:t>
            </a:r>
            <a:r>
              <a:rPr lang="en-US" sz="2800" b="1" dirty="0">
                <a:solidFill>
                  <a:srgbClr val="660066"/>
                </a:solidFill>
              </a:rPr>
              <a:t>the points.</a:t>
            </a:r>
          </a:p>
          <a:p>
            <a:pPr lvl="1" algn="l">
              <a:spcAft>
                <a:spcPts val="1200"/>
              </a:spcAft>
            </a:pP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3.2.1: Sequences As Functions</a:t>
            </a:r>
            <a:endParaRPr lang="en-US" dirty="0"/>
          </a:p>
        </p:txBody>
      </p:sp>
      <p:pic>
        <p:nvPicPr>
          <p:cNvPr id="5" name="Picture 4" descr="U3L2_004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9" t="3160" r="6837" b="3500"/>
          <a:stretch/>
        </p:blipFill>
        <p:spPr>
          <a:xfrm>
            <a:off x="4902916" y="1219201"/>
            <a:ext cx="2109118" cy="4572000"/>
          </a:xfrm>
          <a:prstGeom prst="rect">
            <a:avLst/>
          </a:prstGeom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ea typeface="MS PGothic" charset="0"/>
                <a:cs typeface="MS PGothic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1777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600" y="594799"/>
            <a:ext cx="7855776" cy="4998233"/>
          </a:xfrm>
        </p:spPr>
        <p:txBody>
          <a:bodyPr/>
          <a:lstStyle/>
          <a:p>
            <a:r>
              <a:rPr lang="en-US" sz="2800" b="1" dirty="0" smtClean="0"/>
              <a:t>Introduction, </a:t>
            </a:r>
            <a:r>
              <a:rPr lang="en-US" sz="2800" b="1" i="1" dirty="0" smtClean="0"/>
              <a:t>continued</a:t>
            </a:r>
            <a:endParaRPr lang="en-US" sz="2800" b="1" dirty="0" smtClean="0"/>
          </a:p>
          <a:p>
            <a:r>
              <a:rPr lang="en-US" dirty="0"/>
              <a:t>Unlike a typical function on a variable, there are no fractional terms between the first and second term, between the second and third term, etc. Each term is a whole number. Just like no one can </a:t>
            </a:r>
            <a:r>
              <a:rPr lang="en-US" dirty="0" smtClean="0"/>
              <a:t>place </a:t>
            </a:r>
            <a:r>
              <a:rPr lang="en-US" dirty="0"/>
              <a:t>1.23rd in a race, there is no 1.23rd term in a sequence. Therefore, the domain of </a:t>
            </a:r>
            <a:r>
              <a:rPr lang="en-US" i="1" dirty="0"/>
              <a:t>f</a:t>
            </a:r>
            <a:r>
              <a:rPr lang="en-US" dirty="0"/>
              <a:t>  is at most </a:t>
            </a:r>
            <a:r>
              <a:rPr lang="en-US" dirty="0" smtClean="0"/>
              <a:t>{</a:t>
            </a:r>
            <a:r>
              <a:rPr lang="en-US" dirty="0"/>
              <a:t>1, 2, 3, …, </a:t>
            </a:r>
            <a:r>
              <a:rPr lang="en-US" i="1" dirty="0"/>
              <a:t>n</a:t>
            </a:r>
            <a:r>
              <a:rPr lang="en-US" dirty="0"/>
              <a:t>}. This sub-set of the integers is called the </a:t>
            </a:r>
            <a:r>
              <a:rPr lang="en-US" b="1" dirty="0"/>
              <a:t>natural number </a:t>
            </a:r>
            <a:r>
              <a:rPr lang="en-US" dirty="0"/>
              <a:t>system. Natural numbers are the numbers we use for counting. Because every element of the domain of a sequence is individually separate and distinct, we say a sequence is a </a:t>
            </a:r>
            <a:r>
              <a:rPr lang="en-US" b="1" dirty="0"/>
              <a:t>discrete</a:t>
            </a:r>
            <a:r>
              <a:rPr lang="en-US" dirty="0"/>
              <a:t> function.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3.2.1: Sequences As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31895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>
          <a:xfrm>
            <a:off x="1015283" y="6246670"/>
            <a:ext cx="5567837" cy="264965"/>
          </a:xfrm>
        </p:spPr>
        <p:txBody>
          <a:bodyPr/>
          <a:lstStyle/>
          <a:p>
            <a:pPr>
              <a:defRPr/>
            </a:pPr>
            <a:r>
              <a:rPr lang="en-US" smtClean="0"/>
              <a:t>3.2.1: Sequences As Functions</a:t>
            </a:r>
            <a:endParaRPr lang="en-US" dirty="0"/>
          </a:p>
        </p:txBody>
      </p:sp>
      <p:sp>
        <p:nvSpPr>
          <p:cNvPr id="6" name="Subtitle 1"/>
          <p:cNvSpPr txBox="1">
            <a:spLocks/>
          </p:cNvSpPr>
          <p:nvPr/>
        </p:nvSpPr>
        <p:spPr bwMode="auto">
          <a:xfrm>
            <a:off x="641350" y="629790"/>
            <a:ext cx="7854950" cy="5009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Example 5, </a:t>
            </a:r>
            <a:r>
              <a:rPr lang="en-US" sz="2800" b="1" i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 smtClean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endParaRPr lang="en-US" dirty="0" smtClean="0"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7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877002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595582"/>
            <a:ext cx="7854950" cy="49974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Key Concepts</a:t>
            </a:r>
            <a:endParaRPr lang="en-US" sz="2000" b="1" dirty="0" smtClean="0">
              <a:ea typeface="+mn-ea"/>
            </a:endParaRP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Sequences are ordered lists determined by functions.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The domain of the function that generates a sequence is all natural numbers.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A sequence is itself a function.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There are two ways sequences are generally defined—recursively and explicitly</a:t>
            </a:r>
            <a:r>
              <a:rPr lang="en-US" dirty="0" smtClean="0"/>
              <a:t>.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An</a:t>
            </a:r>
            <a:r>
              <a:rPr lang="en-US" b="1" dirty="0" smtClean="0"/>
              <a:t> </a:t>
            </a:r>
            <a:r>
              <a:rPr lang="en-US" b="1" dirty="0"/>
              <a:t>explicit formula </a:t>
            </a:r>
            <a:r>
              <a:rPr lang="en-US" dirty="0"/>
              <a:t>is a formula used to find the</a:t>
            </a:r>
            <a:r>
              <a:rPr lang="en-US" i="1" dirty="0"/>
              <a:t> n</a:t>
            </a:r>
            <a:r>
              <a:rPr lang="en-US" dirty="0"/>
              <a:t>th term of a sequence. If a sequence is defined explicitly (that is, with an explicit formula), the function is given.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6270E78-E23D-7748-ACDE-2A48DE59FD1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3.2.1: Sequences As Functions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5523680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26" name="Equation" r:id="rId3" imgW="190500" imgH="330200" progId="Equation.DSMT4">
                  <p:embed/>
                </p:oleObj>
              </mc:Choice>
              <mc:Fallback>
                <p:oleObj name="Equation" r:id="rId3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154718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27" name="Equation" r:id="rId5" imgW="190500" imgH="330200" progId="Equation.DSMT4">
                  <p:embed/>
                </p:oleObj>
              </mc:Choice>
              <mc:Fallback>
                <p:oleObj name="Equation" r:id="rId5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149953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28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328643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29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321012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30" name="Equation" r:id="rId8" imgW="190500" imgH="330200" progId="Equation.DSMT4">
                  <p:embed/>
                </p:oleObj>
              </mc:Choice>
              <mc:Fallback>
                <p:oleObj name="Equation" r:id="rId8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5729612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31" name="Equation" r:id="rId9" imgW="190500" imgH="330200" progId="Equation.DSMT4">
                  <p:embed/>
                </p:oleObj>
              </mc:Choice>
              <mc:Fallback>
                <p:oleObj name="Equation" r:id="rId9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34681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32" name="Equation" r:id="rId10" imgW="190500" imgH="330200" progId="Equation.DSMT4">
                  <p:embed/>
                </p:oleObj>
              </mc:Choice>
              <mc:Fallback>
                <p:oleObj name="Equation" r:id="rId10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595582"/>
            <a:ext cx="7969626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>
                <a:ea typeface="+mn-ea"/>
              </a:rPr>
              <a:t>Key </a:t>
            </a:r>
            <a:r>
              <a:rPr lang="en-US" sz="2800" b="1" dirty="0" smtClean="0">
                <a:ea typeface="+mn-ea"/>
              </a:rPr>
              <a:t>Concepts, </a:t>
            </a:r>
            <a:r>
              <a:rPr lang="en-US" sz="2800" b="1" i="1" dirty="0" smtClean="0">
                <a:ea typeface="+mn-ea"/>
              </a:rPr>
              <a:t>continued</a:t>
            </a:r>
            <a:endParaRPr lang="en-US" sz="2000" dirty="0" smtClean="0">
              <a:ea typeface="+mn-ea"/>
            </a:endParaRP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A </a:t>
            </a:r>
            <a:r>
              <a:rPr lang="en-US" b="1" dirty="0"/>
              <a:t>recursive formula</a:t>
            </a:r>
            <a:r>
              <a:rPr lang="en-US" dirty="0"/>
              <a:t> is a formula used to find the next term of a sequence when the previous term or terms are known. If the sequence is defined recursively (that is, with a recursive formula), the next term is based on the term before it and the commonality between terms</a:t>
            </a:r>
            <a:r>
              <a:rPr lang="en-US" dirty="0" smtClean="0"/>
              <a:t>.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For this lesson, sequences have a common difference or a common ratio. 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To </a:t>
            </a:r>
            <a:r>
              <a:rPr lang="en-US" dirty="0"/>
              <a:t>determine the common difference, subtract the second term from the first term. Then subtract the third term from the second term and so on.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4519B1-7029-6247-A3CF-7DEB78894A9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3.2.1: Sequences As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>
                <a:ea typeface="+mn-ea"/>
              </a:rPr>
              <a:t>Key </a:t>
            </a:r>
            <a:r>
              <a:rPr lang="en-US" sz="2800" b="1" dirty="0" smtClean="0">
                <a:ea typeface="+mn-ea"/>
              </a:rPr>
              <a:t>Concepts, </a:t>
            </a:r>
            <a:r>
              <a:rPr lang="en-US" sz="2800" b="1" i="1" dirty="0" smtClean="0">
                <a:ea typeface="+mn-ea"/>
              </a:rPr>
              <a:t>continued</a:t>
            </a:r>
            <a:endParaRPr lang="en-US" sz="2000" dirty="0" smtClean="0">
              <a:ea typeface="+mn-ea"/>
            </a:endParaRP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If a common difference exists, </a:t>
            </a:r>
            <a:r>
              <a:rPr lang="en-US" i="1" dirty="0"/>
              <a:t>a</a:t>
            </a:r>
            <a:r>
              <a:rPr lang="en-US" i="1" baseline="-25000" dirty="0"/>
              <a:t>n</a:t>
            </a:r>
            <a:r>
              <a:rPr lang="en-US" dirty="0"/>
              <a:t> – </a:t>
            </a:r>
            <a:r>
              <a:rPr lang="en-US" i="1" dirty="0"/>
              <a:t>a</a:t>
            </a:r>
            <a:r>
              <a:rPr lang="en-US" i="1" baseline="-25000" dirty="0"/>
              <a:t>n</a:t>
            </a:r>
            <a:r>
              <a:rPr lang="en-US" baseline="-25000" dirty="0"/>
              <a:t> – 1</a:t>
            </a:r>
            <a:r>
              <a:rPr lang="en-US" dirty="0"/>
              <a:t> = constant. So, </a:t>
            </a:r>
            <a:r>
              <a:rPr lang="en-US" i="1" dirty="0"/>
              <a:t>a</a:t>
            </a:r>
            <a:r>
              <a:rPr lang="en-US" baseline="-25000" dirty="0"/>
              <a:t>4</a:t>
            </a:r>
            <a:r>
              <a:rPr lang="en-US" dirty="0"/>
              <a:t> – </a:t>
            </a:r>
            <a:r>
              <a:rPr lang="en-US" i="1" dirty="0"/>
              <a:t>a</a:t>
            </a:r>
            <a:r>
              <a:rPr lang="en-US" baseline="-25000" dirty="0"/>
              <a:t>3</a:t>
            </a:r>
            <a:r>
              <a:rPr lang="en-US" dirty="0"/>
              <a:t> = </a:t>
            </a:r>
            <a:r>
              <a:rPr lang="en-US" i="1" dirty="0" smtClean="0"/>
              <a:t>a</a:t>
            </a:r>
            <a:r>
              <a:rPr lang="en-US" baseline="-25000" dirty="0"/>
              <a:t>3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i="1" dirty="0"/>
              <a:t>a</a:t>
            </a:r>
            <a:r>
              <a:rPr lang="en-US" baseline="-25000" dirty="0"/>
              <a:t>2</a:t>
            </a:r>
            <a:r>
              <a:rPr lang="en-US" dirty="0"/>
              <a:t> = </a:t>
            </a:r>
            <a:r>
              <a:rPr lang="en-US" i="1" dirty="0" smtClean="0"/>
              <a:t>a</a:t>
            </a:r>
            <a:r>
              <a:rPr lang="en-US" baseline="-25000" dirty="0"/>
              <a:t>2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i="1" dirty="0"/>
              <a:t>a</a:t>
            </a:r>
            <a:r>
              <a:rPr lang="en-US" baseline="-25000" dirty="0"/>
              <a:t>1</a:t>
            </a:r>
            <a:r>
              <a:rPr lang="en-US" dirty="0"/>
              <a:t>.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If </a:t>
            </a:r>
            <a:r>
              <a:rPr lang="en-US" dirty="0"/>
              <a:t>the difference is not constant, then the commonality might be a ratio between terms. To find a common ratio, divide the second term by the first term. Then, divide the third term by the second term, and so on</a:t>
            </a:r>
            <a:r>
              <a:rPr lang="en-US" dirty="0" smtClean="0"/>
              <a:t>.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If a common ratio exists, </a:t>
            </a:r>
            <a:r>
              <a:rPr lang="en-US" dirty="0" smtClean="0"/>
              <a:t>then                        .    </a:t>
            </a:r>
          </a:p>
          <a:p>
            <a:pPr lvl="1" algn="l">
              <a:spcAft>
                <a:spcPts val="1200"/>
              </a:spcAft>
            </a:pPr>
            <a:r>
              <a:rPr lang="en-US" dirty="0" smtClean="0">
                <a:solidFill>
                  <a:schemeClr val="tx1"/>
                </a:solidFill>
              </a:rPr>
              <a:t>So,                   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57745FB-C580-D54B-AC2B-25625DE3781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3.2.1: Sequences As Functions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7441340"/>
              </p:ext>
            </p:extLst>
          </p:nvPr>
        </p:nvGraphicFramePr>
        <p:xfrm>
          <a:off x="5108537" y="3314700"/>
          <a:ext cx="19685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Equation" r:id="rId3" imgW="1968500" imgH="939800" progId="Equation.DSMT4">
                  <p:embed/>
                </p:oleObj>
              </mc:Choice>
              <mc:Fallback>
                <p:oleObj name="Equation" r:id="rId3" imgW="1968500" imgH="93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08537" y="3314700"/>
                        <a:ext cx="1968500" cy="939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0418532"/>
              </p:ext>
            </p:extLst>
          </p:nvPr>
        </p:nvGraphicFramePr>
        <p:xfrm>
          <a:off x="1698278" y="3859683"/>
          <a:ext cx="156210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Equation" r:id="rId5" imgW="1562100" imgH="901700" progId="Equation.DSMT4">
                  <p:embed/>
                </p:oleObj>
              </mc:Choice>
              <mc:Fallback>
                <p:oleObj name="Equation" r:id="rId5" imgW="1562100" imgH="901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98278" y="3859683"/>
                        <a:ext cx="1562100" cy="90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18466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Key Concepts, </a:t>
            </a:r>
            <a:r>
              <a:rPr lang="en-US" sz="2800" b="1" i="1" dirty="0"/>
              <a:t>continued</a:t>
            </a:r>
          </a:p>
          <a:p>
            <a:r>
              <a:rPr lang="en-US" dirty="0">
                <a:solidFill>
                  <a:srgbClr val="000000"/>
                </a:solidFill>
              </a:rPr>
              <a:t>Explicit Sequences</a:t>
            </a:r>
          </a:p>
          <a:p>
            <a:pPr marL="342900" indent="-34290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Explicitly defined sequences provide the function that will generate each term. For example:</a:t>
            </a:r>
          </a:p>
          <a:p>
            <a:pPr lvl="2" algn="l"/>
            <a:r>
              <a:rPr lang="en-US" i="1" dirty="0">
                <a:solidFill>
                  <a:srgbClr val="000000"/>
                </a:solidFill>
              </a:rPr>
              <a:t>a</a:t>
            </a:r>
            <a:r>
              <a:rPr lang="en-US" i="1" baseline="-25000" dirty="0">
                <a:solidFill>
                  <a:srgbClr val="000000"/>
                </a:solidFill>
              </a:rPr>
              <a:t>n</a:t>
            </a:r>
            <a:r>
              <a:rPr lang="en-US" dirty="0">
                <a:solidFill>
                  <a:srgbClr val="000000"/>
                </a:solidFill>
              </a:rPr>
              <a:t> = 2</a:t>
            </a:r>
            <a:r>
              <a:rPr lang="en-US" i="1" dirty="0">
                <a:solidFill>
                  <a:srgbClr val="000000"/>
                </a:solidFill>
              </a:rPr>
              <a:t>n</a:t>
            </a:r>
            <a:r>
              <a:rPr lang="en-US" dirty="0">
                <a:solidFill>
                  <a:srgbClr val="000000"/>
                </a:solidFill>
              </a:rPr>
              <a:t> + 3 or </a:t>
            </a:r>
            <a:r>
              <a:rPr lang="en-US" i="1" dirty="0" err="1">
                <a:solidFill>
                  <a:srgbClr val="000000"/>
                </a:solidFill>
              </a:rPr>
              <a:t>b</a:t>
            </a:r>
            <a:r>
              <a:rPr lang="en-US" i="1" baseline="-25000" dirty="0" err="1">
                <a:solidFill>
                  <a:srgbClr val="000000"/>
                </a:solidFill>
              </a:rPr>
              <a:t>n</a:t>
            </a:r>
            <a:r>
              <a:rPr lang="en-US" dirty="0">
                <a:solidFill>
                  <a:srgbClr val="000000"/>
                </a:solidFill>
              </a:rPr>
              <a:t> = 5(3)</a:t>
            </a:r>
            <a:r>
              <a:rPr lang="en-US" i="1" baseline="30000" dirty="0">
                <a:solidFill>
                  <a:srgbClr val="000000"/>
                </a:solidFill>
              </a:rPr>
              <a:t>n</a:t>
            </a:r>
            <a:r>
              <a:rPr lang="en-US" i="1" dirty="0">
                <a:solidFill>
                  <a:srgbClr val="000000"/>
                </a:solidFill>
              </a:rPr>
              <a:t> .</a:t>
            </a:r>
            <a:r>
              <a:rPr lang="en-US" dirty="0">
                <a:solidFill>
                  <a:srgbClr val="000000"/>
                </a:solidFill>
              </a:rPr>
              <a:t> </a:t>
            </a:r>
          </a:p>
          <a:p>
            <a:pPr marL="342900" indent="-34290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In each case, we simply plug in the </a:t>
            </a:r>
            <a:r>
              <a:rPr lang="en-US" i="1" dirty="0">
                <a:solidFill>
                  <a:srgbClr val="000000"/>
                </a:solidFill>
              </a:rPr>
              <a:t>n</a:t>
            </a:r>
            <a:r>
              <a:rPr lang="en-US" dirty="0">
                <a:solidFill>
                  <a:srgbClr val="000000"/>
                </a:solidFill>
              </a:rPr>
              <a:t> representing the</a:t>
            </a:r>
            <a:r>
              <a:rPr lang="en-US" i="1" dirty="0">
                <a:solidFill>
                  <a:srgbClr val="000000"/>
                </a:solidFill>
              </a:rPr>
              <a:t> n</a:t>
            </a:r>
            <a:r>
              <a:rPr lang="en-US" dirty="0">
                <a:solidFill>
                  <a:srgbClr val="000000"/>
                </a:solidFill>
              </a:rPr>
              <a:t>th term and we get </a:t>
            </a:r>
            <a:r>
              <a:rPr lang="en-US" i="1" dirty="0">
                <a:solidFill>
                  <a:srgbClr val="000000"/>
                </a:solidFill>
              </a:rPr>
              <a:t>a</a:t>
            </a:r>
            <a:r>
              <a:rPr lang="en-US" i="1" baseline="-25000" dirty="0">
                <a:solidFill>
                  <a:srgbClr val="000000"/>
                </a:solidFill>
              </a:rPr>
              <a:t>n</a:t>
            </a:r>
            <a:r>
              <a:rPr lang="en-US" i="1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or </a:t>
            </a:r>
            <a:r>
              <a:rPr lang="en-US" i="1" dirty="0">
                <a:solidFill>
                  <a:srgbClr val="000000"/>
                </a:solidFill>
              </a:rPr>
              <a:t>b</a:t>
            </a:r>
            <a:r>
              <a:rPr lang="en-US" i="1" baseline="-25000" dirty="0">
                <a:solidFill>
                  <a:srgbClr val="000000"/>
                </a:solidFill>
              </a:rPr>
              <a:t>n</a:t>
            </a:r>
            <a:r>
              <a:rPr lang="en-US" i="1" dirty="0">
                <a:solidFill>
                  <a:srgbClr val="000000"/>
                </a:solidFill>
              </a:rPr>
              <a:t>.</a:t>
            </a:r>
          </a:p>
          <a:p>
            <a:pPr marL="800100" lvl="1" indent="-342900">
              <a:buFont typeface="Arial"/>
              <a:buChar char="•"/>
            </a:pPr>
            <a:endParaRPr lang="en-US" dirty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2874A2-F4C7-A94A-BCBD-CEF1185171A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3.2.1: Sequences As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Key Concepts, </a:t>
            </a:r>
            <a:r>
              <a:rPr lang="en-US" sz="2800" b="1" i="1" dirty="0" smtClean="0"/>
              <a:t>continued</a:t>
            </a:r>
          </a:p>
          <a:p>
            <a:r>
              <a:rPr lang="en-US" dirty="0"/>
              <a:t>Recursive Sequences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/>
              <a:t>second way a sequence may be defined is recursively. In a recursive sequence, each term is a function of the term, or terms, that came before it. For example: </a:t>
            </a:r>
            <a:r>
              <a:rPr lang="en-US" i="1" dirty="0"/>
              <a:t>a</a:t>
            </a:r>
            <a:r>
              <a:rPr lang="en-US" i="1" baseline="-25000" dirty="0"/>
              <a:t>n</a:t>
            </a:r>
            <a:r>
              <a:rPr lang="en-US" dirty="0"/>
              <a:t> = </a:t>
            </a:r>
            <a:r>
              <a:rPr lang="en-US" i="1" dirty="0"/>
              <a:t>a</a:t>
            </a:r>
            <a:r>
              <a:rPr lang="en-US" i="1" baseline="-25000" dirty="0"/>
              <a:t>n </a:t>
            </a:r>
            <a:r>
              <a:rPr lang="en-US" baseline="-25000" dirty="0"/>
              <a:t>– 1</a:t>
            </a:r>
            <a:r>
              <a:rPr lang="en-US" dirty="0"/>
              <a:t> + 2 or </a:t>
            </a:r>
            <a:r>
              <a:rPr lang="en-US" i="1" dirty="0"/>
              <a:t>b </a:t>
            </a:r>
            <a:r>
              <a:rPr lang="en-US" i="1" baseline="30000" dirty="0"/>
              <a:t>n</a:t>
            </a:r>
            <a:r>
              <a:rPr lang="en-US" dirty="0"/>
              <a:t> = </a:t>
            </a:r>
            <a:r>
              <a:rPr lang="en-US" i="1" dirty="0" err="1"/>
              <a:t>b</a:t>
            </a:r>
            <a:r>
              <a:rPr lang="en-US" i="1" baseline="30000" dirty="0" err="1"/>
              <a:t>n</a:t>
            </a:r>
            <a:r>
              <a:rPr lang="en-US" i="1" baseline="30000" dirty="0"/>
              <a:t> </a:t>
            </a:r>
            <a:r>
              <a:rPr lang="en-US" baseline="30000" dirty="0"/>
              <a:t>– 1</a:t>
            </a:r>
            <a:r>
              <a:rPr lang="en-US" dirty="0"/>
              <a:t> • 3, where </a:t>
            </a:r>
            <a:r>
              <a:rPr lang="en-US" i="1" dirty="0"/>
              <a:t>n</a:t>
            </a:r>
            <a:r>
              <a:rPr lang="en-US" dirty="0"/>
              <a:t> is the number of the term</a:t>
            </a:r>
            <a:r>
              <a:rPr lang="en-US" dirty="0" smtClean="0"/>
              <a:t>.</a:t>
            </a:r>
            <a:endParaRPr lang="en-US" dirty="0"/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3.2.1: Sequences As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80451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8066520" cy="4998233"/>
          </a:xfrm>
        </p:spPr>
        <p:txBody>
          <a:bodyPr>
            <a:normAutofit/>
          </a:bodyPr>
          <a:lstStyle/>
          <a:p>
            <a:r>
              <a:rPr lang="en-US" sz="2800" b="1" dirty="0"/>
              <a:t>Key Concepts, </a:t>
            </a:r>
            <a:r>
              <a:rPr lang="en-US" sz="2800" b="1" i="1" dirty="0" smtClean="0"/>
              <a:t>continued</a:t>
            </a:r>
          </a:p>
          <a:p>
            <a:r>
              <a:rPr lang="en-US" dirty="0"/>
              <a:t>Graphing Sequences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Sequences can be graphed with a domain of natural numbers. Compare the graphs on the following </a:t>
            </a:r>
            <a:r>
              <a:rPr lang="en-US" dirty="0" smtClean="0"/>
              <a:t>slide. </a:t>
            </a:r>
            <a:r>
              <a:rPr lang="en-US" dirty="0"/>
              <a:t>The first graph is of a sequence, </a:t>
            </a:r>
            <a:r>
              <a:rPr lang="en-US" i="1" dirty="0"/>
              <a:t>a</a:t>
            </a:r>
            <a:r>
              <a:rPr lang="en-US" i="1" baseline="-25000" dirty="0"/>
              <a:t>n</a:t>
            </a:r>
            <a:r>
              <a:rPr lang="en-US" i="1" dirty="0"/>
              <a:t> </a:t>
            </a:r>
            <a:r>
              <a:rPr lang="en-US" dirty="0"/>
              <a:t>= </a:t>
            </a:r>
            <a:r>
              <a:rPr lang="en-US" i="1" dirty="0"/>
              <a:t>n</a:t>
            </a:r>
            <a:r>
              <a:rPr lang="en-US" dirty="0"/>
              <a:t> – 1, while the second graph is of the line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</a:t>
            </a:r>
            <a:r>
              <a:rPr lang="en-US" i="1" dirty="0"/>
              <a:t>x</a:t>
            </a:r>
            <a:r>
              <a:rPr lang="en-US" dirty="0"/>
              <a:t> – 1.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3.2.1: Sequences As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71296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Key Concepts, </a:t>
            </a:r>
            <a:r>
              <a:rPr lang="en-US" sz="2800" b="1" i="1" dirty="0" smtClean="0"/>
              <a:t>continued</a:t>
            </a:r>
          </a:p>
          <a:p>
            <a:endParaRPr lang="en-US" sz="2800" b="1" i="1" dirty="0"/>
          </a:p>
          <a:p>
            <a:endParaRPr lang="en-US" sz="2800" b="1" i="1" dirty="0" smtClean="0"/>
          </a:p>
          <a:p>
            <a:endParaRPr lang="en-US" sz="2800" b="1" i="1" dirty="0"/>
          </a:p>
          <a:p>
            <a:endParaRPr lang="en-US" sz="2800" b="1" i="1" dirty="0" smtClean="0"/>
          </a:p>
          <a:p>
            <a:endParaRPr lang="en-US" sz="2800" b="1" i="1" dirty="0"/>
          </a:p>
          <a:p>
            <a:endParaRPr lang="en-US" sz="2800" b="1" i="1" dirty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Notice </a:t>
            </a:r>
            <a:r>
              <a:rPr lang="en-US" dirty="0"/>
              <a:t>the sequence only has values where </a:t>
            </a:r>
            <a:r>
              <a:rPr lang="en-US" i="1" dirty="0"/>
              <a:t>n </a:t>
            </a:r>
            <a:r>
              <a:rPr lang="en-US" dirty="0"/>
              <a:t>= 1, 2, 3, 4, etc. Also notice the labels on the axes of each graph. The sequence is in terms of </a:t>
            </a:r>
            <a:r>
              <a:rPr lang="en-US" i="1" dirty="0"/>
              <a:t>n</a:t>
            </a:r>
            <a:r>
              <a:rPr lang="en-US" dirty="0"/>
              <a:t> and </a:t>
            </a:r>
            <a:r>
              <a:rPr lang="en-US" i="1" dirty="0"/>
              <a:t>a</a:t>
            </a:r>
            <a:r>
              <a:rPr lang="en-US" i="1" baseline="-25000" dirty="0"/>
              <a:t>n</a:t>
            </a:r>
            <a:r>
              <a:rPr lang="en-US" dirty="0"/>
              <a:t>, while the line is in terms of </a:t>
            </a:r>
            <a:r>
              <a:rPr lang="en-US" i="1" dirty="0"/>
              <a:t>x</a:t>
            </a:r>
            <a:r>
              <a:rPr lang="en-US" dirty="0"/>
              <a:t> and </a:t>
            </a:r>
            <a:r>
              <a:rPr lang="en-US" i="1" dirty="0"/>
              <a:t>y</a:t>
            </a:r>
            <a:r>
              <a:rPr lang="en-US" dirty="0"/>
              <a:t>.</a:t>
            </a:r>
          </a:p>
          <a:p>
            <a:endParaRPr lang="en-US" sz="2800" b="1" i="1" dirty="0"/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3.2.1: Sequences As Functions</a:t>
            </a:r>
            <a:endParaRPr lang="en-US" dirty="0"/>
          </a:p>
        </p:txBody>
      </p:sp>
      <p:pic>
        <p:nvPicPr>
          <p:cNvPr id="5" name="Picture 4" descr="U3L2_00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8" t="3915" r="3857" b="3802"/>
          <a:stretch/>
        </p:blipFill>
        <p:spPr>
          <a:xfrm>
            <a:off x="1212292" y="1682881"/>
            <a:ext cx="2666215" cy="2465028"/>
          </a:xfrm>
          <a:prstGeom prst="rect">
            <a:avLst/>
          </a:prstGeom>
        </p:spPr>
      </p:pic>
      <p:pic>
        <p:nvPicPr>
          <p:cNvPr id="6" name="Picture 5" descr="U3L2_002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0" t="3915" r="3715" b="3952"/>
          <a:stretch/>
        </p:blipFill>
        <p:spPr>
          <a:xfrm>
            <a:off x="5111446" y="1676400"/>
            <a:ext cx="2710837" cy="24946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3720" y="1249258"/>
            <a:ext cx="35833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Sequence graph</a:t>
            </a:r>
            <a:endParaRPr lang="en-US" sz="20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185" y="1249258"/>
            <a:ext cx="35833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Line graph</a:t>
            </a:r>
            <a:endParaRPr lang="en-US" sz="20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1932147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nhanced Instruc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9582</TotalTime>
  <Words>1111</Words>
  <Application>Microsoft Macintosh PowerPoint</Application>
  <PresentationFormat>On-screen Show (4:3)</PresentationFormat>
  <Paragraphs>148</Paragraphs>
  <Slides>20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Enhanced Instruction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155</cp:revision>
  <dcterms:created xsi:type="dcterms:W3CDTF">2012-02-22T19:14:19Z</dcterms:created>
  <dcterms:modified xsi:type="dcterms:W3CDTF">2012-06-04T19:48:14Z</dcterms:modified>
  <cp:category/>
</cp:coreProperties>
</file>