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6" r:id="rId3"/>
    <p:sldId id="281" r:id="rId4"/>
    <p:sldId id="268" r:id="rId5"/>
    <p:sldId id="282" r:id="rId6"/>
    <p:sldId id="283" r:id="rId7"/>
    <p:sldId id="285" r:id="rId8"/>
    <p:sldId id="286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/CAU3L1S4SolarPower</a:t>
            </a: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MCC9–12.F.IF.2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3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5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6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7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ea typeface="+mn-ea"/>
                <a:cs typeface="Arial"/>
              </a:rPr>
              <a:t>Connection to the Lesson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ea typeface="+mn-ea"/>
                <a:cs typeface="Arial"/>
              </a:rPr>
              <a:t>Students will be evaluating functions, which requires substitution, as seen in the warm-up.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ea typeface="+mn-ea"/>
                <a:cs typeface="Arial"/>
              </a:rPr>
              <a:t>Students will learn how to evaluate functions like the ones in the warm-up using function notation, which is an easier method to keep track of multiple functions with varying inputs.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8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1S4SolarPow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3.1.4: Function Notation and Evaluating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95870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A farmer wants to convert 3 greenhouses to solar power. The smallest greenhouse needs 1,500 square feet of solar panels; the middle and largest greenhouses need 2,100 and 2,800 square feet of panels, respectively. The farmer gets bids from 3 different companies, each with different pricing. The prices are as </a:t>
            </a:r>
            <a:r>
              <a:rPr lang="en-US" dirty="0" smtClean="0">
                <a:latin typeface="Arial"/>
                <a:cs typeface="Arial"/>
              </a:rPr>
              <a:t>follows on the next slide: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3.1.4: Function Notation and Evaluating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6358" y="748456"/>
            <a:ext cx="78356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Company A charges $2,000 for installation per building and $2.00 per square foot of panels. The function for this situation is </a:t>
            </a:r>
            <a:r>
              <a:rPr lang="en-US" i="1" dirty="0" err="1">
                <a:latin typeface="Arial"/>
                <a:cs typeface="Arial"/>
              </a:rPr>
              <a:t>y</a:t>
            </a:r>
            <a:r>
              <a:rPr lang="en-US" baseline="-25000" dirty="0" err="1">
                <a:latin typeface="Arial"/>
                <a:cs typeface="Arial"/>
              </a:rPr>
              <a:t>A</a:t>
            </a:r>
            <a:r>
              <a:rPr lang="en-US" dirty="0">
                <a:latin typeface="Arial"/>
                <a:cs typeface="Arial"/>
              </a:rPr>
              <a:t> = 2000 + 2(</a:t>
            </a:r>
            <a:r>
              <a:rPr lang="en-US" i="1" dirty="0">
                <a:latin typeface="Arial"/>
                <a:cs typeface="Arial"/>
              </a:rPr>
              <a:t>x</a:t>
            </a:r>
            <a:r>
              <a:rPr lang="en-US" dirty="0">
                <a:latin typeface="Arial"/>
                <a:cs typeface="Arial"/>
              </a:rPr>
              <a:t>)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Company </a:t>
            </a:r>
            <a:r>
              <a:rPr lang="en-US" dirty="0">
                <a:latin typeface="Arial"/>
                <a:cs typeface="Arial"/>
              </a:rPr>
              <a:t>B charges $3,000 for installation per building and $1.50 per square foot of panels. The function for this situation is </a:t>
            </a:r>
            <a:r>
              <a:rPr lang="en-US" i="1" dirty="0" err="1">
                <a:latin typeface="Arial"/>
                <a:cs typeface="Arial"/>
              </a:rPr>
              <a:t>y</a:t>
            </a:r>
            <a:r>
              <a:rPr lang="en-US" baseline="-25000" dirty="0" err="1">
                <a:latin typeface="Arial"/>
                <a:cs typeface="Arial"/>
              </a:rPr>
              <a:t>B</a:t>
            </a:r>
            <a:r>
              <a:rPr lang="en-US" dirty="0">
                <a:latin typeface="Arial"/>
                <a:cs typeface="Arial"/>
              </a:rPr>
              <a:t> = 3000 + 1.5(</a:t>
            </a:r>
            <a:r>
              <a:rPr lang="en-US" i="1" dirty="0">
                <a:latin typeface="Arial"/>
                <a:cs typeface="Arial"/>
              </a:rPr>
              <a:t>x</a:t>
            </a:r>
            <a:r>
              <a:rPr lang="en-US" dirty="0">
                <a:latin typeface="Arial"/>
                <a:cs typeface="Arial"/>
              </a:rPr>
              <a:t>)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Company C charges $4,200 for installation per building and $1.00 per square foot of panels. The function for this situation is </a:t>
            </a:r>
            <a:r>
              <a:rPr lang="en-US" i="1" dirty="0" err="1">
                <a:latin typeface="Arial"/>
                <a:cs typeface="Arial"/>
              </a:rPr>
              <a:t>y</a:t>
            </a:r>
            <a:r>
              <a:rPr lang="en-US" baseline="-25000" dirty="0" err="1">
                <a:latin typeface="Arial"/>
                <a:cs typeface="Arial"/>
              </a:rPr>
              <a:t>C</a:t>
            </a:r>
            <a:r>
              <a:rPr lang="en-US" dirty="0">
                <a:latin typeface="Arial"/>
                <a:cs typeface="Arial"/>
              </a:rPr>
              <a:t> = 4200 + </a:t>
            </a:r>
            <a:r>
              <a:rPr lang="en-US" i="1" dirty="0">
                <a:latin typeface="Arial"/>
                <a:cs typeface="Arial"/>
              </a:rPr>
              <a:t>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287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Which company will charge the least for the smallest greenhouse?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Which company will charge the least for the middle greenhouse?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Which company will charge the least for the largest greenhouse?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If the farmer goes with one company for all three greenhouses, which company will be the </a:t>
            </a:r>
            <a:br>
              <a:rPr lang="en-US" dirty="0"/>
            </a:br>
            <a:r>
              <a:rPr lang="en-US" dirty="0"/>
              <a:t>least expensive?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Which company will charge the least for the smallest greenhouse?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The smallest greenhouse requires 1,500 square feet of solar panels, so evaluate A, B, and C at 1,500: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A</a:t>
            </a:r>
            <a:r>
              <a:rPr lang="en-US" dirty="0" smtClean="0">
                <a:solidFill>
                  <a:srgbClr val="660066"/>
                </a:solidFill>
              </a:rPr>
              <a:t> = 2000 + 2(1500) = 2000 + 3000 = 5000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B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3000 + 1.5(1500) = 3000 + 2250 = 5250</a:t>
            </a:r>
          </a:p>
          <a:p>
            <a:pPr marL="1097280" algn="l"/>
            <a:r>
              <a:rPr lang="en-US" i="1" dirty="0" err="1">
                <a:solidFill>
                  <a:srgbClr val="660066"/>
                </a:solidFill>
              </a:rPr>
              <a:t>y</a:t>
            </a:r>
            <a:r>
              <a:rPr lang="en-US" baseline="-25000" dirty="0" err="1">
                <a:solidFill>
                  <a:srgbClr val="660066"/>
                </a:solidFill>
              </a:rPr>
              <a:t>C</a:t>
            </a:r>
            <a:r>
              <a:rPr lang="en-US" dirty="0">
                <a:solidFill>
                  <a:srgbClr val="660066"/>
                </a:solidFill>
              </a:rPr>
              <a:t> = 4200 + (1500) = </a:t>
            </a:r>
            <a:r>
              <a:rPr lang="en-US" dirty="0" smtClean="0">
                <a:solidFill>
                  <a:srgbClr val="660066"/>
                </a:solidFill>
              </a:rPr>
              <a:t>5700</a:t>
            </a:r>
            <a:r>
              <a:rPr lang="da-DK" dirty="0">
                <a:solidFill>
                  <a:srgbClr val="660066"/>
                </a:solidFill>
                <a:cs typeface="+mn-cs"/>
              </a:rPr>
              <a:t>	</a:t>
            </a:r>
            <a:endParaRPr lang="da-DK" dirty="0" smtClean="0">
              <a:solidFill>
                <a:srgbClr val="660066"/>
              </a:solidFill>
              <a:cs typeface="+mn-cs"/>
            </a:endParaRPr>
          </a:p>
          <a:p>
            <a:pPr marL="1097280" algn="l"/>
            <a:endParaRPr lang="da-DK" sz="1100" dirty="0">
              <a:solidFill>
                <a:srgbClr val="660066"/>
              </a:solidFill>
              <a:cs typeface="+mn-cs"/>
            </a:endParaRPr>
          </a:p>
          <a:p>
            <a:pPr marL="804672" indent="-342900" algn="l">
              <a:buFont typeface="Arial"/>
              <a:buChar char="•"/>
            </a:pPr>
            <a:r>
              <a:rPr lang="da-DK" dirty="0" smtClean="0">
                <a:solidFill>
                  <a:srgbClr val="660066"/>
                </a:solidFill>
                <a:cs typeface="+mn-cs"/>
              </a:rPr>
              <a:t>Company </a:t>
            </a:r>
            <a:r>
              <a:rPr lang="da-DK" dirty="0">
                <a:solidFill>
                  <a:srgbClr val="660066"/>
                </a:solidFill>
                <a:cs typeface="+mn-cs"/>
              </a:rPr>
              <a:t>A’s bid is the lowest, at $5,000, so it has the least expensive plan for the smallest greenhouse.</a:t>
            </a:r>
          </a:p>
          <a:p>
            <a:pPr marL="804672" lvl="1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5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2351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Which company will charge the least for the middle greenhouse?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middle greenhouse requires 2,100 square feet of solar panels, so evaluate A, B, and C at 2,100: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A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2000 + 2(2100) = 2000 + 4200 = 6200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B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3000 + 1.5(2100) = 3000 + 3150 = </a:t>
            </a:r>
            <a:r>
              <a:rPr lang="en-US" dirty="0" smtClean="0">
                <a:solidFill>
                  <a:srgbClr val="660066"/>
                </a:solidFill>
              </a:rPr>
              <a:t>6150</a:t>
            </a:r>
            <a:endParaRPr lang="en-US" dirty="0">
              <a:solidFill>
                <a:srgbClr val="660066"/>
              </a:solidFill>
            </a:endParaRPr>
          </a:p>
          <a:p>
            <a:pPr marL="1097280" algn="l"/>
            <a:r>
              <a:rPr lang="en-US" i="1" dirty="0" err="1">
                <a:solidFill>
                  <a:srgbClr val="660066"/>
                </a:solidFill>
              </a:rPr>
              <a:t>y</a:t>
            </a:r>
            <a:r>
              <a:rPr lang="en-US" baseline="-25000" dirty="0" err="1">
                <a:solidFill>
                  <a:srgbClr val="660066"/>
                </a:solidFill>
              </a:rPr>
              <a:t>C</a:t>
            </a:r>
            <a:r>
              <a:rPr lang="en-US" dirty="0">
                <a:solidFill>
                  <a:srgbClr val="660066"/>
                </a:solidFill>
              </a:rPr>
              <a:t> = 4200 + (2100) = </a:t>
            </a:r>
            <a:r>
              <a:rPr lang="en-US" dirty="0" smtClean="0">
                <a:solidFill>
                  <a:srgbClr val="660066"/>
                </a:solidFill>
              </a:rPr>
              <a:t>6300</a:t>
            </a:r>
            <a:r>
              <a:rPr lang="da-DK" dirty="0">
                <a:solidFill>
                  <a:srgbClr val="660066"/>
                </a:solidFill>
              </a:rPr>
              <a:t>	</a:t>
            </a:r>
            <a:endParaRPr lang="da-DK" dirty="0" smtClean="0">
              <a:solidFill>
                <a:srgbClr val="660066"/>
              </a:solidFill>
            </a:endParaRPr>
          </a:p>
          <a:p>
            <a:pPr marL="1097280" algn="l"/>
            <a:endParaRPr lang="da-DK" sz="1100" dirty="0">
              <a:solidFill>
                <a:srgbClr val="660066"/>
              </a:solidFill>
            </a:endParaRPr>
          </a:p>
          <a:p>
            <a:pPr marL="804672" indent="-342900" algn="l">
              <a:buFont typeface="Arial"/>
              <a:buChar char="•"/>
            </a:pPr>
            <a:r>
              <a:rPr lang="da-DK" dirty="0">
                <a:solidFill>
                  <a:srgbClr val="660066"/>
                </a:solidFill>
              </a:rPr>
              <a:t>Company B’s bid is the lowest, at $6,150, so it has the least expensive plan for the </a:t>
            </a:r>
            <a:r>
              <a:rPr lang="da-DK" dirty="0" smtClean="0">
                <a:solidFill>
                  <a:srgbClr val="660066"/>
                </a:solidFill>
              </a:rPr>
              <a:t>middle greenhouse</a:t>
            </a:r>
            <a:r>
              <a:rPr lang="da-DK" dirty="0">
                <a:solidFill>
                  <a:srgbClr val="660066"/>
                </a:solidFill>
              </a:rPr>
              <a:t>.</a:t>
            </a:r>
          </a:p>
          <a:p>
            <a:pPr marL="804672" lvl="1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6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772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en-US" dirty="0"/>
              <a:t>Which company will charge the least for the </a:t>
            </a:r>
            <a:r>
              <a:rPr lang="en-US" dirty="0" smtClean="0"/>
              <a:t>largest greenhouse</a:t>
            </a:r>
            <a:r>
              <a:rPr lang="en-US" dirty="0"/>
              <a:t>?</a:t>
            </a:r>
          </a:p>
          <a:p>
            <a:pPr marL="804672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largest greenhouse requires 2,800 square feet of solar panels, so evaluate A, B, and C at 2,800: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A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2000 + 2(2800) = 2000 + 5600 = </a:t>
            </a:r>
            <a:r>
              <a:rPr lang="en-US" dirty="0" smtClean="0">
                <a:solidFill>
                  <a:srgbClr val="660066"/>
                </a:solidFill>
              </a:rPr>
              <a:t>7600</a:t>
            </a:r>
            <a:endParaRPr lang="en-US" dirty="0">
              <a:solidFill>
                <a:srgbClr val="660066"/>
              </a:solidFill>
            </a:endParaRP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B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3000 + 1.5(2800) = 3000 + 4200 = </a:t>
            </a:r>
            <a:r>
              <a:rPr lang="en-US" dirty="0" smtClean="0">
                <a:solidFill>
                  <a:srgbClr val="660066"/>
                </a:solidFill>
              </a:rPr>
              <a:t>7200</a:t>
            </a:r>
            <a:endParaRPr lang="en-US" dirty="0">
              <a:solidFill>
                <a:srgbClr val="660066"/>
              </a:solidFill>
            </a:endParaRPr>
          </a:p>
          <a:p>
            <a:pPr marL="1097280" algn="l"/>
            <a:r>
              <a:rPr lang="en-US" i="1" dirty="0" err="1">
                <a:solidFill>
                  <a:srgbClr val="660066"/>
                </a:solidFill>
              </a:rPr>
              <a:t>y</a:t>
            </a:r>
            <a:r>
              <a:rPr lang="en-US" baseline="-25000" dirty="0" err="1">
                <a:solidFill>
                  <a:srgbClr val="660066"/>
                </a:solidFill>
              </a:rPr>
              <a:t>C</a:t>
            </a:r>
            <a:r>
              <a:rPr lang="en-US" dirty="0">
                <a:solidFill>
                  <a:srgbClr val="660066"/>
                </a:solidFill>
              </a:rPr>
              <a:t> = 4200 + (2800) = </a:t>
            </a:r>
            <a:r>
              <a:rPr lang="en-US" dirty="0" smtClean="0">
                <a:solidFill>
                  <a:srgbClr val="660066"/>
                </a:solidFill>
              </a:rPr>
              <a:t>7000</a:t>
            </a:r>
            <a:r>
              <a:rPr lang="da-DK" dirty="0">
                <a:solidFill>
                  <a:srgbClr val="660066"/>
                </a:solidFill>
              </a:rPr>
              <a:t>	</a:t>
            </a:r>
            <a:endParaRPr lang="da-DK" dirty="0" smtClean="0">
              <a:solidFill>
                <a:srgbClr val="660066"/>
              </a:solidFill>
            </a:endParaRPr>
          </a:p>
          <a:p>
            <a:pPr marL="1097280" algn="l"/>
            <a:endParaRPr lang="da-DK" sz="1100" dirty="0">
              <a:solidFill>
                <a:srgbClr val="660066"/>
              </a:solidFill>
            </a:endParaRPr>
          </a:p>
          <a:p>
            <a:pPr marL="804672" indent="-342900" algn="l">
              <a:buFont typeface="Arial"/>
              <a:buChar char="•"/>
            </a:pPr>
            <a:r>
              <a:rPr lang="da-DK" dirty="0">
                <a:solidFill>
                  <a:srgbClr val="660066"/>
                </a:solidFill>
              </a:rPr>
              <a:t>Company C’s bid is the lowest, at $7,000, so it has the least expensive plan for the largest greenhouse</a:t>
            </a:r>
            <a:r>
              <a:rPr lang="da-DK" dirty="0" smtClean="0">
                <a:solidFill>
                  <a:srgbClr val="660066"/>
                </a:solidFill>
              </a:rPr>
              <a:t>.</a:t>
            </a:r>
            <a:endParaRPr lang="da-DK" dirty="0">
              <a:solidFill>
                <a:srgbClr val="66006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7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35191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4"/>
            </a:pPr>
            <a:r>
              <a:rPr lang="en-US" dirty="0" smtClean="0"/>
              <a:t>If </a:t>
            </a:r>
            <a:r>
              <a:rPr lang="en-US" dirty="0"/>
              <a:t>the farmer goes with one company for all three greenhouses, which company will be the </a:t>
            </a:r>
            <a:r>
              <a:rPr lang="en-US" dirty="0" smtClean="0"/>
              <a:t>least </a:t>
            </a:r>
            <a:r>
              <a:rPr lang="en-US" dirty="0"/>
              <a:t>expensive?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A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5000 + 6200 + 7600 = 18,800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B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5250 + 6150 + 7200 = 18,600</a:t>
            </a:r>
          </a:p>
          <a:p>
            <a:pPr marL="1097280" algn="l"/>
            <a:r>
              <a:rPr lang="en-US" i="1" dirty="0" err="1" smtClean="0">
                <a:solidFill>
                  <a:srgbClr val="660066"/>
                </a:solidFill>
              </a:rPr>
              <a:t>y</a:t>
            </a:r>
            <a:r>
              <a:rPr lang="en-US" baseline="-25000" dirty="0" err="1" smtClean="0">
                <a:solidFill>
                  <a:srgbClr val="660066"/>
                </a:solidFill>
              </a:rPr>
              <a:t>C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>
                <a:solidFill>
                  <a:srgbClr val="660066"/>
                </a:solidFill>
              </a:rPr>
              <a:t>= 5700 + 6300 + 7000 = 19,000</a:t>
            </a:r>
          </a:p>
          <a:p>
            <a:pPr marL="1097280" algn="l"/>
            <a:endParaRPr lang="da-DK" sz="1100" dirty="0">
              <a:solidFill>
                <a:srgbClr val="660066"/>
              </a:solidFill>
            </a:endParaRPr>
          </a:p>
          <a:p>
            <a:pPr marL="804672" indent="-342900" algn="l">
              <a:buFont typeface="Arial"/>
              <a:buChar char="•"/>
            </a:pPr>
            <a:r>
              <a:rPr lang="da-DK" dirty="0">
                <a:solidFill>
                  <a:srgbClr val="660066"/>
                </a:solidFill>
              </a:rPr>
              <a:t>Company B’s total bid is lowest, at $18,600, so it has the least expensive plan to complete the project for all three greenhouses.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8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3.1.4: Function Notation and Evaluating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062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1048</TotalTime>
  <Words>646</Words>
  <Application>Microsoft Macintosh PowerPoint</Application>
  <PresentationFormat>On-screen Show (4:3)</PresentationFormat>
  <Paragraphs>67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102</cp:revision>
  <dcterms:created xsi:type="dcterms:W3CDTF">2012-02-22T19:14:19Z</dcterms:created>
  <dcterms:modified xsi:type="dcterms:W3CDTF">2012-06-05T19:12:07Z</dcterms:modified>
  <cp:category/>
</cp:coreProperties>
</file>