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2.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436" r:id="rId3"/>
    <p:sldId id="258" r:id="rId4"/>
    <p:sldId id="290" r:id="rId5"/>
    <p:sldId id="294" r:id="rId6"/>
    <p:sldId id="295" r:id="rId7"/>
    <p:sldId id="411" r:id="rId8"/>
    <p:sldId id="447" r:id="rId9"/>
    <p:sldId id="448" r:id="rId10"/>
    <p:sldId id="449" r:id="rId11"/>
    <p:sldId id="450" r:id="rId12"/>
    <p:sldId id="368" r:id="rId13"/>
    <p:sldId id="439" r:id="rId14"/>
    <p:sldId id="451" r:id="rId15"/>
    <p:sldId id="452" r:id="rId16"/>
    <p:sldId id="446" r:id="rId17"/>
    <p:sldId id="435" r:id="rId1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varScale="1">
        <p:scale>
          <a:sx n="61" d="100"/>
          <a:sy n="61" d="100"/>
        </p:scale>
        <p:origin x="-1136" y="-120"/>
      </p:cViewPr>
      <p:guideLst>
        <p:guide orient="horz" pos="3159"/>
        <p:guide pos="275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ea typeface="Arial"/>
                <a:cs typeface="Arial"/>
              </a:rPr>
              <a:pPr>
                <a:defRPr/>
              </a:pPr>
              <a:t>6/4/12</a:t>
            </a:fld>
            <a:endParaRPr lang="en-US" dirty="0">
              <a:latin typeface="Arial"/>
              <a:ea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ea typeface="Arial"/>
                <a:cs typeface="Arial"/>
              </a:rPr>
              <a:pPr>
                <a:defRPr/>
              </a:pPr>
              <a:t>‹#›</a:t>
            </a:fld>
            <a:endParaRPr lang="en-US" dirty="0">
              <a:latin typeface="Arial"/>
              <a:ea typeface="Arial"/>
              <a:cs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Arial"/>
                <a:cs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ea typeface="Arial"/>
                <a:cs typeface="Arial"/>
              </a:defRPr>
            </a:lvl1pPr>
          </a:lstStyle>
          <a:p>
            <a:pPr>
              <a:defRPr/>
            </a:pPr>
            <a:fld id="{B485999A-F397-D44F-A9CA-C8E36A937B72}" type="datetimeFigureOut">
              <a:rPr lang="en-US" smtClean="0"/>
              <a:pPr>
                <a:defRPr/>
              </a:pPr>
              <a:t>6/4/12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Arial"/>
                <a:cs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ea typeface="Arial"/>
                <a:cs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Arial"/>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mn-cs"/>
      </a:defRPr>
    </a:lvl2pPr>
    <a:lvl3pPr marL="914400" algn="l" defTabSz="457200" rtl="0" eaLnBrk="0" fontAlgn="base" hangingPunct="0">
      <a:spcBef>
        <a:spcPct val="30000"/>
      </a:spcBef>
      <a:spcAft>
        <a:spcPct val="0"/>
      </a:spcAft>
      <a:defRPr sz="1200" kern="1200">
        <a:solidFill>
          <a:schemeClr val="tx1"/>
        </a:solidFill>
        <a:latin typeface="Arial"/>
        <a:ea typeface="Arial"/>
        <a:cs typeface="+mn-cs"/>
      </a:defRPr>
    </a:lvl3pPr>
    <a:lvl4pPr marL="1371600" algn="l" defTabSz="457200" rtl="0" eaLnBrk="0" fontAlgn="base" hangingPunct="0">
      <a:spcBef>
        <a:spcPct val="30000"/>
      </a:spcBef>
      <a:spcAft>
        <a:spcPct val="0"/>
      </a:spcAft>
      <a:defRPr sz="1200" kern="1200">
        <a:solidFill>
          <a:schemeClr val="tx1"/>
        </a:solidFill>
        <a:latin typeface="Arial"/>
        <a:ea typeface="Arial"/>
        <a:cs typeface="+mn-cs"/>
      </a:defRPr>
    </a:lvl4pPr>
    <a:lvl5pPr marL="1828800" algn="l" defTabSz="457200" rtl="0" eaLnBrk="0" fontAlgn="base" hangingPunct="0">
      <a:spcBef>
        <a:spcPct val="30000"/>
      </a:spcBef>
      <a:spcAft>
        <a:spcPct val="0"/>
      </a:spcAft>
      <a:defRPr sz="1200" kern="1200">
        <a:solidFill>
          <a:schemeClr val="tx1"/>
        </a:solidFill>
        <a:latin typeface="Arial"/>
        <a:ea typeface="Arial"/>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1</a:t>
            </a:fld>
            <a:endParaRPr lang="en-US" sz="1200" dirty="0">
              <a:latin typeface="Arial"/>
              <a:ea typeface="Aria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ea typeface="Arial"/>
                <a:cs typeface="Arial"/>
              </a:rPr>
              <a:pPr eaLnBrk="1" hangingPunct="1"/>
              <a:t>2</a:t>
            </a:fld>
            <a:endParaRPr lang="en-US" sz="1200" dirty="0">
              <a:latin typeface="Arial"/>
              <a:ea typeface="Arial"/>
              <a:cs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/CAU3L1S4EvalFunc1</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12</a:t>
            </a:fld>
            <a:endParaRPr lang="en-US" dirty="0"/>
          </a:p>
        </p:txBody>
      </p:sp>
    </p:spTree>
    <p:extLst>
      <p:ext uri="{BB962C8B-B14F-4D97-AF65-F5344CB8AC3E}">
        <p14:creationId xmlns:p14="http://schemas.microsoft.com/office/powerpoint/2010/main" val="4287359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/CAU3L1S4EvalFunc2</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17</a:t>
            </a:fld>
            <a:endParaRPr lang="en-US" dirty="0"/>
          </a:p>
        </p:txBody>
      </p:sp>
    </p:spTree>
    <p:extLst>
      <p:ext uri="{BB962C8B-B14F-4D97-AF65-F5344CB8AC3E}">
        <p14:creationId xmlns:p14="http://schemas.microsoft.com/office/powerpoint/2010/main" val="454254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smtClean="0"/>
              <a:t>3.1.4: Function Notation and Evaluating Functions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3.1.4: Function Notation and Evaluating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3.1.4: Function Notation and Evaluating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Arial"/>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alch.com/ei/CAU3L1S4EvalFunc1"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s>
</file>

<file path=ppt/slides/_rels/slide17.xml.rels><?xml version="1.0" encoding="UTF-8" standalone="yes"?>
<Relationships xmlns="http://schemas.openxmlformats.org/package/2006/relationships"><Relationship Id="rId3" Type="http://schemas.openxmlformats.org/officeDocument/2006/relationships/hyperlink" Target="http://walch.com/ei/CAU3L1S4EvalFunc2"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1" Type="http://schemas.openxmlformats.org/officeDocument/2006/relationships/oleObject" Target="../embeddings/oleObject14.bin"/><Relationship Id="rId12" Type="http://schemas.openxmlformats.org/officeDocument/2006/relationships/oleObject" Target="../embeddings/oleObject15.bin"/><Relationship Id="rId13" Type="http://schemas.openxmlformats.org/officeDocument/2006/relationships/oleObject" Target="../embeddings/oleObject16.bin"/><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notesSlide" Target="../notesSlides/notesSlide2.xml"/><Relationship Id="rId4" Type="http://schemas.openxmlformats.org/officeDocument/2006/relationships/oleObject" Target="../embeddings/oleObject9.bin"/><Relationship Id="rId5" Type="http://schemas.openxmlformats.org/officeDocument/2006/relationships/image" Target="../media/image2.emf"/><Relationship Id="rId6" Type="http://schemas.openxmlformats.org/officeDocument/2006/relationships/oleObject" Target="../embeddings/oleObject10.bin"/><Relationship Id="rId7" Type="http://schemas.openxmlformats.org/officeDocument/2006/relationships/oleObject" Target="../embeddings/oleObject11.bin"/><Relationship Id="rId8" Type="http://schemas.openxmlformats.org/officeDocument/2006/relationships/oleObject" Target="../embeddings/oleObject12.bin"/><Relationship Id="rId9" Type="http://schemas.openxmlformats.org/officeDocument/2006/relationships/image" Target="../media/image3.emf"/><Relationship Id="rId10" Type="http://schemas.openxmlformats.org/officeDocument/2006/relationships/oleObject" Target="../embeddings/oleObject13.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4.emf"/><Relationship Id="rId5" Type="http://schemas.openxmlformats.org/officeDocument/2006/relationships/oleObject" Target="../embeddings/oleObject18.bin"/><Relationship Id="rId6" Type="http://schemas.openxmlformats.org/officeDocument/2006/relationships/oleObject" Target="../embeddings/oleObject19.bin"/><Relationship Id="rId7" Type="http://schemas.openxmlformats.org/officeDocument/2006/relationships/oleObject" Target="../embeddings/oleObject20.bin"/><Relationship Id="rId8" Type="http://schemas.openxmlformats.org/officeDocument/2006/relationships/oleObject" Target="../embeddings/oleObject21.bin"/><Relationship Id="rId9" Type="http://schemas.openxmlformats.org/officeDocument/2006/relationships/oleObject" Target="../embeddings/oleObject22.bin"/><Relationship Id="rId10" Type="http://schemas.openxmlformats.org/officeDocument/2006/relationships/oleObject" Target="../embeddings/oleObject23.bin"/><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917347"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So far we have seen a function </a:t>
            </a:r>
            <a:r>
              <a:rPr lang="en-US" i="1" dirty="0"/>
              <a:t>f </a:t>
            </a:r>
            <a:r>
              <a:rPr lang="en-US" dirty="0"/>
              <a:t>of a variable </a:t>
            </a:r>
            <a:r>
              <a:rPr lang="en-US" i="1" dirty="0"/>
              <a:t>x </a:t>
            </a:r>
            <a:r>
              <a:rPr lang="en-US" dirty="0"/>
              <a:t>represented by </a:t>
            </a:r>
            <a:r>
              <a:rPr lang="en-US" i="1" dirty="0"/>
              <a:t>f</a:t>
            </a:r>
            <a:r>
              <a:rPr lang="en-US" dirty="0"/>
              <a:t>(</a:t>
            </a:r>
            <a:r>
              <a:rPr lang="en-US" i="1" dirty="0"/>
              <a:t>x</a:t>
            </a:r>
            <a:r>
              <a:rPr lang="en-US" dirty="0"/>
              <a:t>). We have graphed </a:t>
            </a:r>
            <a:r>
              <a:rPr lang="en-US" i="1" dirty="0"/>
              <a:t>f</a:t>
            </a:r>
            <a:r>
              <a:rPr lang="en-US" dirty="0"/>
              <a:t>(</a:t>
            </a:r>
            <a:r>
              <a:rPr lang="en-US" i="1" dirty="0"/>
              <a:t>x</a:t>
            </a:r>
            <a:r>
              <a:rPr lang="en-US" dirty="0"/>
              <a:t>) and learned that its range is dependent on its domain. But, can a function be applied to expressions other than </a:t>
            </a:r>
            <a:r>
              <a:rPr lang="en-US" i="1" dirty="0"/>
              <a:t>x</a:t>
            </a:r>
            <a:r>
              <a:rPr lang="en-US" dirty="0"/>
              <a:t>? What would it mean if we wrote </a:t>
            </a:r>
            <a:r>
              <a:rPr lang="en-US" i="1" dirty="0"/>
              <a:t>f</a:t>
            </a:r>
            <a:r>
              <a:rPr lang="en-US" dirty="0"/>
              <a:t>(2</a:t>
            </a:r>
            <a:r>
              <a:rPr lang="en-US" i="1" dirty="0"/>
              <a:t>x</a:t>
            </a:r>
            <a:r>
              <a:rPr lang="en-US" dirty="0"/>
              <a:t>) or </a:t>
            </a:r>
            <a:r>
              <a:rPr lang="en-US" i="1" dirty="0"/>
              <a:t>f</a:t>
            </a:r>
            <a:r>
              <a:rPr lang="en-US" dirty="0"/>
              <a:t>(</a:t>
            </a:r>
            <a:r>
              <a:rPr lang="en-US" i="1" dirty="0"/>
              <a:t>x </a:t>
            </a:r>
            <a:r>
              <a:rPr lang="en-US" dirty="0"/>
              <a:t>+ 1)? In this lesson, we will explore function notation and the versatility of functions. </a:t>
            </a:r>
          </a:p>
          <a:p>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dirty="0" smtClean="0"/>
              <a:t>3.1.4: Function Notation and Evaluating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07"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08"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09"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10"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11"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12"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13"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214"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5"/>
            </a:pPr>
            <a:r>
              <a:rPr lang="en-US" sz="2800" b="1" dirty="0">
                <a:solidFill>
                  <a:srgbClr val="660066"/>
                </a:solidFill>
              </a:rPr>
              <a:t>Evaluate </a:t>
            </a:r>
            <a:r>
              <a:rPr lang="en-US" sz="2800" b="1" i="1" dirty="0">
                <a:solidFill>
                  <a:srgbClr val="660066"/>
                </a:solidFill>
              </a:rPr>
              <a:t>f</a:t>
            </a:r>
            <a:r>
              <a:rPr lang="en-US" sz="2800" b="1" dirty="0" smtClean="0">
                <a:solidFill>
                  <a:srgbClr val="660066"/>
                </a:solidFill>
              </a:rPr>
              <a:t>(4)</a:t>
            </a:r>
            <a:r>
              <a:rPr lang="en-US" sz="2800" b="1" dirty="0">
                <a:solidFill>
                  <a:srgbClr val="660066"/>
                </a:solidFill>
              </a:rPr>
              <a:t>.</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10</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829574711"/>
              </p:ext>
            </p:extLst>
          </p:nvPr>
        </p:nvGraphicFramePr>
        <p:xfrm>
          <a:off x="1524000" y="1887002"/>
          <a:ext cx="6096000" cy="1371600"/>
        </p:xfrm>
        <a:graphic>
          <a:graphicData uri="http://schemas.openxmlformats.org/drawingml/2006/table">
            <a:tbl>
              <a:tblPr firstRow="1" bandRow="1">
                <a:tableStyleId>{2D5ABB26-0587-4C30-8999-92F81FD0307C}</a:tableStyleId>
              </a:tblPr>
              <a:tblGrid>
                <a:gridCol w="3048000"/>
                <a:gridCol w="30480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1" u="none" strike="noStrike" kern="1200" baseline="0" dirty="0" smtClean="0">
                          <a:solidFill>
                            <a:schemeClr val="tx1"/>
                          </a:solidFill>
                          <a:latin typeface="Arial"/>
                          <a:ea typeface="+mn-ea"/>
                          <a:cs typeface="Arial"/>
                        </a:rPr>
                        <a:t>f</a:t>
                      </a:r>
                      <a:r>
                        <a:rPr lang="en-US" sz="2400" b="0" i="0" u="none" strike="noStrike" kern="1200" baseline="0" dirty="0" smtClean="0">
                          <a:solidFill>
                            <a:schemeClr val="tx1"/>
                          </a:solidFill>
                          <a:latin typeface="Arial"/>
                          <a:ea typeface="+mn-ea"/>
                          <a:cs typeface="Arial"/>
                        </a:rPr>
                        <a:t>(</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4</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7</a:t>
                      </a:r>
                      <a:endParaRPr lang="en-US" sz="2400" baseline="0" dirty="0">
                        <a:latin typeface="Arial"/>
                        <a:cs typeface="Arial"/>
                      </a:endParaRPr>
                    </a:p>
                  </a:txBody>
                  <a:tcPr/>
                </a:tc>
                <a:tc>
                  <a:txBody>
                    <a:bodyPr/>
                    <a:lstStyle/>
                    <a:p>
                      <a:r>
                        <a:rPr lang="en-US" sz="2400" b="0" i="0" u="none" strike="noStrike" kern="1200" baseline="0" dirty="0" smtClean="0">
                          <a:solidFill>
                            <a:schemeClr val="tx1"/>
                          </a:solidFill>
                          <a:latin typeface="Arial"/>
                          <a:ea typeface="+mn-ea"/>
                          <a:cs typeface="Arial"/>
                        </a:rPr>
                        <a:t>Original function</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2400" b="0" i="1" u="none" strike="noStrike" kern="1200" baseline="0" dirty="0" smtClean="0">
                          <a:solidFill>
                            <a:schemeClr val="tx1"/>
                          </a:solidFill>
                          <a:latin typeface="Arial"/>
                          <a:ea typeface="+mn-ea"/>
                          <a:cs typeface="Arial"/>
                        </a:rPr>
                        <a:t>f</a:t>
                      </a:r>
                      <a:r>
                        <a:rPr lang="da-DK" sz="2400" b="0" i="0" u="none" strike="noStrike" kern="1200" baseline="0" dirty="0" smtClean="0">
                          <a:solidFill>
                            <a:schemeClr val="tx1"/>
                          </a:solidFill>
                          <a:latin typeface="Arial"/>
                          <a:ea typeface="+mn-ea"/>
                          <a:cs typeface="Arial"/>
                        </a:rPr>
                        <a:t>(4) = 4(4) – 7</a:t>
                      </a:r>
                      <a:endParaRPr lang="en-US" sz="2400" baseline="0" dirty="0">
                        <a:latin typeface="Arial"/>
                        <a:cs typeface="Arial"/>
                      </a:endParaRPr>
                    </a:p>
                  </a:txBody>
                  <a:tcPr/>
                </a:tc>
                <a:tc>
                  <a:txBody>
                    <a:bodyPr/>
                    <a:lstStyle/>
                    <a:p>
                      <a:r>
                        <a:rPr lang="da-DK" sz="2400" b="0" i="0" u="none" strike="noStrike" kern="1200" baseline="0" dirty="0" smtClean="0">
                          <a:solidFill>
                            <a:schemeClr val="tx1"/>
                          </a:solidFill>
                          <a:latin typeface="Arial"/>
                          <a:ea typeface="+mn-ea"/>
                          <a:cs typeface="Arial"/>
                        </a:rPr>
                        <a:t>Substitute 4 for </a:t>
                      </a:r>
                      <a:r>
                        <a:rPr lang="da-DK" sz="2400" b="0" i="1" u="none" strike="noStrike" kern="1200" baseline="0" dirty="0" smtClean="0">
                          <a:solidFill>
                            <a:schemeClr val="tx1"/>
                          </a:solidFill>
                          <a:latin typeface="Arial"/>
                          <a:ea typeface="+mn-ea"/>
                          <a:cs typeface="Arial"/>
                        </a:rPr>
                        <a:t>x.</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(4) = 16 – 7 = 9</a:t>
                      </a:r>
                      <a:endParaRPr lang="en-US" sz="2400" baseline="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0" u="none" strike="noStrike" kern="1200" baseline="0" dirty="0" smtClean="0">
                          <a:solidFill>
                            <a:schemeClr val="tx1"/>
                          </a:solidFill>
                          <a:latin typeface="Arial"/>
                          <a:ea typeface="+mn-ea"/>
                          <a:cs typeface="Arial"/>
                        </a:rPr>
                        <a:t>Simplify.</a:t>
                      </a:r>
                      <a:endParaRPr lang="en-US" sz="2400" baseline="0" dirty="0">
                        <a:latin typeface="Arial"/>
                        <a:cs typeface="Arial"/>
                      </a:endParaRPr>
                    </a:p>
                  </a:txBody>
                  <a:tcPr/>
                </a:tc>
              </a:tr>
            </a:tbl>
          </a:graphicData>
        </a:graphic>
      </p:graphicFrame>
    </p:spTree>
    <p:extLst>
      <p:ext uri="{BB962C8B-B14F-4D97-AF65-F5344CB8AC3E}">
        <p14:creationId xmlns:p14="http://schemas.microsoft.com/office/powerpoint/2010/main" val="25520350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6"/>
            </a:pPr>
            <a:r>
              <a:rPr lang="en-US" sz="2800" b="1" dirty="0">
                <a:solidFill>
                  <a:srgbClr val="660066"/>
                </a:solidFill>
              </a:rPr>
              <a:t>Collect the set of outputs from the </a:t>
            </a:r>
            <a:r>
              <a:rPr lang="en-US" sz="2800" b="1" dirty="0" smtClean="0">
                <a:solidFill>
                  <a:srgbClr val="660066"/>
                </a:solidFill>
              </a:rPr>
              <a:t>inputs</a:t>
            </a:r>
            <a:r>
              <a:rPr lang="en-US" dirty="0" smtClean="0">
                <a:solidFill>
                  <a:srgbClr val="000000"/>
                </a:solidFill>
              </a:rPr>
              <a:t>.</a:t>
            </a:r>
          </a:p>
          <a:p>
            <a:pPr marL="512064"/>
            <a:r>
              <a:rPr lang="en-US" dirty="0"/>
              <a:t>The range is {–3, 1, 5, 9}</a:t>
            </a:r>
            <a:r>
              <a:rPr lang="en-US" dirty="0" smtClean="0"/>
              <a:t>.</a:t>
            </a: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11</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spTree>
    <p:extLst>
      <p:ext uri="{BB962C8B-B14F-4D97-AF65-F5344CB8AC3E}">
        <p14:creationId xmlns:p14="http://schemas.microsoft.com/office/powerpoint/2010/main" val="331985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3.1.4: Function Notation and Evaluating Functions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dirty="0" smtClean="0">
                <a:solidFill>
                  <a:srgbClr val="000090"/>
                </a:solidFill>
                <a:ea typeface="Arial"/>
              </a:rPr>
              <a:t>Example 1,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12</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a:t>Raven started an online petition calling for more vegan options in the school cafeteria. So far, the number of signatures has doubled every day. She started with 32 signatures on the first day. Raven’s petition can be modeled by the function </a:t>
            </a:r>
            <a:r>
              <a:rPr lang="en-US" i="1" dirty="0"/>
              <a:t>f</a:t>
            </a:r>
            <a:r>
              <a:rPr lang="en-US" dirty="0"/>
              <a:t>(</a:t>
            </a:r>
            <a:r>
              <a:rPr lang="en-US" i="1" dirty="0"/>
              <a:t>x</a:t>
            </a:r>
            <a:r>
              <a:rPr lang="en-US" dirty="0"/>
              <a:t>) = 32(2)</a:t>
            </a:r>
            <a:r>
              <a:rPr lang="en-US" i="1" baseline="30000" dirty="0"/>
              <a:t>x</a:t>
            </a:r>
            <a:r>
              <a:rPr lang="en-US" dirty="0"/>
              <a:t>. Evaluate </a:t>
            </a:r>
            <a:r>
              <a:rPr lang="en-US" i="1" dirty="0"/>
              <a:t>f</a:t>
            </a:r>
            <a:r>
              <a:rPr lang="en-US" dirty="0"/>
              <a:t>(3) and interpret the results in terms of the petition. </a:t>
            </a:r>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3.1.4: Function Notation and Evaluating Functions</a:t>
            </a:r>
            <a:endParaRPr lang="en-US" dirty="0"/>
          </a:p>
        </p:txBody>
      </p:sp>
    </p:spTree>
    <p:extLst>
      <p:ext uri="{BB962C8B-B14F-4D97-AF65-F5344CB8AC3E}">
        <p14:creationId xmlns:p14="http://schemas.microsoft.com/office/powerpoint/2010/main" val="24188902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smtClean="0">
                <a:solidFill>
                  <a:srgbClr val="660066"/>
                </a:solidFill>
              </a:rPr>
              <a:t>Evaluate the function.</a:t>
            </a:r>
            <a:endParaRPr lang="en-US" sz="2800" b="1" dirty="0">
              <a:solidFill>
                <a:srgbClr val="660066"/>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14</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08290886"/>
              </p:ext>
            </p:extLst>
          </p:nvPr>
        </p:nvGraphicFramePr>
        <p:xfrm>
          <a:off x="1524000" y="1887002"/>
          <a:ext cx="6096000" cy="1828800"/>
        </p:xfrm>
        <a:graphic>
          <a:graphicData uri="http://schemas.openxmlformats.org/drawingml/2006/table">
            <a:tbl>
              <a:tblPr firstRow="1" bandRow="1">
                <a:tableStyleId>{2D5ABB26-0587-4C30-8999-92F81FD0307C}</a:tableStyleId>
              </a:tblPr>
              <a:tblGrid>
                <a:gridCol w="3048000"/>
                <a:gridCol w="3048000"/>
              </a:tblGrid>
              <a:tr h="370840">
                <a:tc>
                  <a:txBody>
                    <a:bodyPr/>
                    <a:lstStyle/>
                    <a:p>
                      <a:r>
                        <a:rPr lang="en-US" sz="2400" b="0" i="1" u="none" strike="noStrike" kern="1200" baseline="0" dirty="0" smtClean="0">
                          <a:solidFill>
                            <a:schemeClr val="tx1"/>
                          </a:solidFill>
                          <a:latin typeface="Arial"/>
                          <a:ea typeface="+mn-ea"/>
                          <a:cs typeface="Arial"/>
                        </a:rPr>
                        <a:t>f</a:t>
                      </a:r>
                      <a:r>
                        <a:rPr lang="en-US" sz="2400" b="0" i="0" u="none" strike="noStrike" kern="1200" baseline="0" dirty="0" smtClean="0">
                          <a:solidFill>
                            <a:schemeClr val="tx1"/>
                          </a:solidFill>
                          <a:latin typeface="Arial"/>
                          <a:ea typeface="+mn-ea"/>
                          <a:cs typeface="Arial"/>
                        </a:rPr>
                        <a:t>(</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a:t>
                      </a:r>
                      <a:r>
                        <a:rPr lang="fr-FR" sz="2400" b="0" i="0" u="none" strike="noStrike" kern="1200" baseline="0" dirty="0" smtClean="0">
                          <a:solidFill>
                            <a:schemeClr val="tx1"/>
                          </a:solidFill>
                          <a:latin typeface="Arial"/>
                          <a:ea typeface="+mn-ea"/>
                          <a:cs typeface="Arial"/>
                        </a:rPr>
                        <a:t>32(2)</a:t>
                      </a:r>
                      <a:r>
                        <a:rPr lang="fr-FR" sz="2400" b="0" i="1" u="none" strike="noStrike" kern="1200" baseline="30000" dirty="0" smtClean="0">
                          <a:solidFill>
                            <a:schemeClr val="tx1"/>
                          </a:solidFill>
                          <a:latin typeface="Arial"/>
                          <a:ea typeface="+mn-ea"/>
                          <a:cs typeface="Arial"/>
                        </a:rPr>
                        <a:t>x</a:t>
                      </a:r>
                      <a:endParaRPr lang="fr-FR" sz="2400" b="0" i="0" u="none" strike="noStrike" kern="1200" baseline="30000" dirty="0" smtClean="0">
                        <a:solidFill>
                          <a:schemeClr val="tx1"/>
                        </a:solidFill>
                        <a:latin typeface="Arial"/>
                        <a:ea typeface="+mn-ea"/>
                        <a:cs typeface="Arial"/>
                      </a:endParaRPr>
                    </a:p>
                  </a:txBody>
                  <a:tcPr/>
                </a:tc>
                <a:tc>
                  <a:txBody>
                    <a:bodyPr/>
                    <a:lstStyle/>
                    <a:p>
                      <a:r>
                        <a:rPr lang="en-US" sz="2400" b="0" i="0" u="none" strike="noStrike" kern="1200" baseline="0" dirty="0" smtClean="0">
                          <a:solidFill>
                            <a:schemeClr val="tx1"/>
                          </a:solidFill>
                          <a:latin typeface="Arial"/>
                          <a:ea typeface="+mn-ea"/>
                          <a:cs typeface="Arial"/>
                        </a:rPr>
                        <a:t>Original function</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2400" b="0" i="1" u="none" strike="noStrike" kern="1200" baseline="0" dirty="0" smtClean="0">
                          <a:solidFill>
                            <a:schemeClr val="tx1"/>
                          </a:solidFill>
                          <a:latin typeface="Arial"/>
                          <a:ea typeface="+mn-ea"/>
                          <a:cs typeface="Arial"/>
                        </a:rPr>
                        <a:t>f</a:t>
                      </a:r>
                      <a:r>
                        <a:rPr lang="da-DK" sz="2400" b="0" i="0" u="none" strike="noStrike" kern="1200" baseline="0" dirty="0" smtClean="0">
                          <a:solidFill>
                            <a:schemeClr val="tx1"/>
                          </a:solidFill>
                          <a:latin typeface="Arial"/>
                          <a:ea typeface="+mn-ea"/>
                          <a:cs typeface="Arial"/>
                        </a:rPr>
                        <a:t>(3) = </a:t>
                      </a:r>
                      <a:r>
                        <a:rPr lang="fr-FR" sz="2400" b="0" i="0" u="none" strike="noStrike" kern="1200" baseline="0" dirty="0" smtClean="0">
                          <a:solidFill>
                            <a:schemeClr val="tx1"/>
                          </a:solidFill>
                          <a:latin typeface="Arial"/>
                          <a:ea typeface="+mn-ea"/>
                          <a:cs typeface="Arial"/>
                        </a:rPr>
                        <a:t>32(2)</a:t>
                      </a:r>
                      <a:r>
                        <a:rPr lang="fr-FR" sz="2400" b="0" i="0" u="none" strike="noStrike" kern="1200" baseline="30000" dirty="0" smtClean="0">
                          <a:solidFill>
                            <a:schemeClr val="tx1"/>
                          </a:solidFill>
                          <a:latin typeface="Arial"/>
                          <a:ea typeface="+mn-ea"/>
                          <a:cs typeface="Arial"/>
                        </a:rPr>
                        <a:t>3</a:t>
                      </a:r>
                      <a:endParaRPr lang="en-US" sz="2400" i="0" baseline="0" dirty="0">
                        <a:latin typeface="Arial"/>
                        <a:cs typeface="Arial"/>
                      </a:endParaRPr>
                    </a:p>
                  </a:txBody>
                  <a:tcPr/>
                </a:tc>
                <a:tc>
                  <a:txBody>
                    <a:bodyPr/>
                    <a:lstStyle/>
                    <a:p>
                      <a:r>
                        <a:rPr lang="da-DK" sz="2400" b="0" i="0" u="none" strike="noStrike" kern="1200" baseline="0" dirty="0" smtClean="0">
                          <a:solidFill>
                            <a:schemeClr val="tx1"/>
                          </a:solidFill>
                          <a:latin typeface="Arial"/>
                          <a:ea typeface="+mn-ea"/>
                          <a:cs typeface="Arial"/>
                        </a:rPr>
                        <a:t>Substitute 3 for </a:t>
                      </a:r>
                      <a:r>
                        <a:rPr lang="da-DK" sz="2400" b="0" i="1" u="none" strike="noStrike" kern="1200" baseline="0" dirty="0" smtClean="0">
                          <a:solidFill>
                            <a:schemeClr val="tx1"/>
                          </a:solidFill>
                          <a:latin typeface="Arial"/>
                          <a:ea typeface="+mn-ea"/>
                          <a:cs typeface="Arial"/>
                        </a:rPr>
                        <a:t>x.</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(3) = </a:t>
                      </a:r>
                      <a:r>
                        <a:rPr lang="fr-FR" sz="2400" b="0" i="0" u="none" strike="noStrike" kern="1200" baseline="0" dirty="0" smtClean="0">
                          <a:solidFill>
                            <a:schemeClr val="tx1"/>
                          </a:solidFill>
                          <a:latin typeface="Arial"/>
                          <a:ea typeface="+mn-ea"/>
                          <a:cs typeface="Arial"/>
                        </a:rPr>
                        <a:t>32(8)</a:t>
                      </a:r>
                      <a:endParaRPr lang="en-US" sz="2400" baseline="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0" u="none" strike="noStrike" kern="1200" baseline="0" dirty="0" smtClean="0">
                          <a:solidFill>
                            <a:schemeClr val="tx1"/>
                          </a:solidFill>
                          <a:latin typeface="Arial"/>
                          <a:ea typeface="+mn-ea"/>
                          <a:cs typeface="Arial"/>
                        </a:rPr>
                        <a:t>Simplify as needed.</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(3) = </a:t>
                      </a:r>
                      <a:r>
                        <a:rPr lang="fr-FR" sz="2400" b="0" i="0" u="none" strike="noStrike" kern="1200" baseline="0" dirty="0" smtClean="0">
                          <a:solidFill>
                            <a:schemeClr val="tx1"/>
                          </a:solidFill>
                          <a:latin typeface="Arial"/>
                          <a:ea typeface="+mn-ea"/>
                          <a:cs typeface="Arial"/>
                        </a:rPr>
                        <a:t>256</a:t>
                      </a:r>
                      <a:endParaRPr lang="en-US" sz="2400" baseline="0" dirty="0" smtClean="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400" baseline="0" dirty="0">
                        <a:latin typeface="Arial"/>
                        <a:cs typeface="Arial"/>
                      </a:endParaRPr>
                    </a:p>
                  </a:txBody>
                  <a:tcPr/>
                </a:tc>
              </a:tr>
            </a:tbl>
          </a:graphicData>
        </a:graphic>
      </p:graphicFrame>
    </p:spTree>
    <p:extLst>
      <p:ext uri="{BB962C8B-B14F-4D97-AF65-F5344CB8AC3E}">
        <p14:creationId xmlns:p14="http://schemas.microsoft.com/office/powerpoint/2010/main" val="2283276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a:solidFill>
                  <a:srgbClr val="660066"/>
                </a:solidFill>
              </a:rPr>
              <a:t>Interpret the </a:t>
            </a:r>
            <a:r>
              <a:rPr lang="en-US" sz="2800" b="1" dirty="0" smtClean="0">
                <a:solidFill>
                  <a:srgbClr val="660066"/>
                </a:solidFill>
              </a:rPr>
              <a:t>results. </a:t>
            </a:r>
            <a:endParaRPr lang="en-US" dirty="0" smtClean="0">
              <a:solidFill>
                <a:srgbClr val="000000"/>
              </a:solidFill>
            </a:endParaRPr>
          </a:p>
          <a:p>
            <a:pPr marL="512064">
              <a:spcBef>
                <a:spcPts val="576"/>
              </a:spcBef>
            </a:pPr>
            <a:r>
              <a:rPr lang="en-US" dirty="0"/>
              <a:t>On day 3, the petition has 256 signatures. This is a point on the graph, (3, 256), of the function </a:t>
            </a:r>
            <a:endParaRPr lang="en-US" dirty="0" smtClean="0"/>
          </a:p>
          <a:p>
            <a:pPr marL="512064">
              <a:spcBef>
                <a:spcPts val="0"/>
              </a:spcBef>
            </a:pPr>
            <a:r>
              <a:rPr lang="en-US" i="1" dirty="0" smtClean="0"/>
              <a:t>f</a:t>
            </a:r>
            <a:r>
              <a:rPr lang="en-US" dirty="0"/>
              <a:t>(</a:t>
            </a:r>
            <a:r>
              <a:rPr lang="en-US" i="1" dirty="0"/>
              <a:t>x</a:t>
            </a:r>
            <a:r>
              <a:rPr lang="en-US" dirty="0"/>
              <a:t>) = 32(2)</a:t>
            </a:r>
            <a:r>
              <a:rPr lang="en-US" i="1" baseline="30000" dirty="0"/>
              <a:t>x</a:t>
            </a:r>
            <a:r>
              <a:rPr lang="en-US" dirty="0"/>
              <a:t>. 	</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15</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spTree>
    <p:extLst>
      <p:ext uri="{BB962C8B-B14F-4D97-AF65-F5344CB8AC3E}">
        <p14:creationId xmlns:p14="http://schemas.microsoft.com/office/powerpoint/2010/main" val="6970418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3.1.4: Function Notation and Evaluating Functions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Arial"/>
                <a:ea typeface="Arial"/>
                <a:cs typeface="Arial"/>
                <a:sym typeface="Zapf Dingbats" charset="0"/>
              </a:rPr>
              <a:t>✔</a:t>
            </a:r>
            <a:endParaRPr lang="en-US" sz="9600" dirty="0">
              <a:solidFill>
                <a:srgbClr val="000090"/>
              </a:solidFill>
              <a:latin typeface="Arial"/>
              <a:ea typeface="Arial"/>
              <a:cs typeface="Arial"/>
            </a:endParaRPr>
          </a:p>
        </p:txBody>
      </p:sp>
      <p:grpSp>
        <p:nvGrpSpPr>
          <p:cNvPr id="11" name="Group 10"/>
          <p:cNvGrpSpPr/>
          <p:nvPr/>
        </p:nvGrpSpPr>
        <p:grpSpPr>
          <a:xfrm>
            <a:off x="2106412" y="1267789"/>
            <a:ext cx="4931175" cy="4202382"/>
            <a:chOff x="2384025" y="1267789"/>
            <a:chExt cx="4931175" cy="4202382"/>
          </a:xfrm>
        </p:grpSpPr>
        <p:sp>
          <p:nvSpPr>
            <p:cNvPr id="8" name="TextBox 7"/>
            <p:cNvSpPr txBox="1"/>
            <p:nvPr/>
          </p:nvSpPr>
          <p:spPr>
            <a:xfrm rot="16200000">
              <a:off x="642745" y="3042199"/>
              <a:ext cx="3821114" cy="338554"/>
            </a:xfrm>
            <a:prstGeom prst="rect">
              <a:avLst/>
            </a:prstGeom>
            <a:noFill/>
          </p:spPr>
          <p:txBody>
            <a:bodyPr wrap="square" rtlCol="0">
              <a:spAutoFit/>
            </a:bodyPr>
            <a:lstStyle/>
            <a:p>
              <a:pPr algn="ctr"/>
              <a:r>
                <a:rPr lang="en-US" sz="1600" b="1" dirty="0" smtClean="0">
                  <a:latin typeface="Arial"/>
                  <a:cs typeface="Arial"/>
                </a:rPr>
                <a:t>Number of signatures</a:t>
              </a:r>
              <a:endParaRPr lang="en-US" sz="1600" b="1" dirty="0">
                <a:latin typeface="Arial"/>
                <a:cs typeface="Arial"/>
              </a:endParaRPr>
            </a:p>
          </p:txBody>
        </p:sp>
        <p:sp>
          <p:nvSpPr>
            <p:cNvPr id="9" name="TextBox 8"/>
            <p:cNvSpPr txBox="1"/>
            <p:nvPr/>
          </p:nvSpPr>
          <p:spPr>
            <a:xfrm>
              <a:off x="2773514" y="5131617"/>
              <a:ext cx="4448920" cy="338554"/>
            </a:xfrm>
            <a:prstGeom prst="rect">
              <a:avLst/>
            </a:prstGeom>
            <a:noFill/>
          </p:spPr>
          <p:txBody>
            <a:bodyPr wrap="square" rtlCol="0">
              <a:spAutoFit/>
            </a:bodyPr>
            <a:lstStyle/>
            <a:p>
              <a:pPr algn="ctr"/>
              <a:r>
                <a:rPr lang="en-US" sz="1600" b="1" dirty="0" smtClean="0">
                  <a:latin typeface="Arial"/>
                  <a:cs typeface="Arial"/>
                </a:rPr>
                <a:t>Days</a:t>
              </a:r>
              <a:endParaRPr lang="en-US" sz="1600" b="1" dirty="0">
                <a:latin typeface="Arial"/>
                <a:cs typeface="Arial"/>
              </a:endParaRPr>
            </a:p>
          </p:txBody>
        </p:sp>
        <p:pic>
          <p:nvPicPr>
            <p:cNvPr id="6" name="Picture 5" descr="U3L1_109.pdf"/>
            <p:cNvPicPr>
              <a:picLocks noChangeAspect="1"/>
            </p:cNvPicPr>
            <p:nvPr/>
          </p:nvPicPr>
          <p:blipFill rotWithShape="1">
            <a:blip r:embed="rId2">
              <a:extLst>
                <a:ext uri="{28A0092B-C50C-407E-A947-70E740481C1C}">
                  <a14:useLocalDpi xmlns:a14="http://schemas.microsoft.com/office/drawing/2010/main" val="0"/>
                </a:ext>
              </a:extLst>
            </a:blip>
            <a:srcRect l="3639" t="4187" r="3403" b="5051"/>
            <a:stretch/>
          </p:blipFill>
          <p:spPr>
            <a:xfrm>
              <a:off x="2685170" y="1267789"/>
              <a:ext cx="4630030" cy="3869699"/>
            </a:xfrm>
            <a:prstGeom prst="rect">
              <a:avLst/>
            </a:prstGeom>
          </p:spPr>
        </p:pic>
      </p:grpSp>
    </p:spTree>
    <p:extLst>
      <p:ext uri="{BB962C8B-B14F-4D97-AF65-F5344CB8AC3E}">
        <p14:creationId xmlns:p14="http://schemas.microsoft.com/office/powerpoint/2010/main" val="11527964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3.1.4: Function Notation and Evaluating Functions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Arial"/>
              </a:rPr>
              <a:t>Guided Practice: </a:t>
            </a:r>
            <a:r>
              <a:rPr lang="en-US" sz="2800" b="1" dirty="0" smtClean="0">
                <a:solidFill>
                  <a:srgbClr val="000090"/>
                </a:solidFill>
                <a:ea typeface="Arial"/>
              </a:rPr>
              <a:t>Example 3, </a:t>
            </a:r>
            <a:r>
              <a:rPr lang="en-US" sz="2800" b="1" i="1" dirty="0" smtClean="0">
                <a:solidFill>
                  <a:srgbClr val="000090"/>
                </a:solidFill>
                <a:ea typeface="Arial"/>
              </a:rPr>
              <a:t>continued</a:t>
            </a:r>
            <a:endParaRPr lang="en-US" sz="2800" b="1" dirty="0" smtClean="0">
              <a:solidFill>
                <a:srgbClr val="000090"/>
              </a:solidFill>
              <a:ea typeface="Arial"/>
            </a:endParaRPr>
          </a:p>
          <a:p>
            <a:endParaRPr lang="en-US" dirty="0" smtClean="0">
              <a:ea typeface="Arial"/>
            </a:endParaRPr>
          </a:p>
          <a:p>
            <a:endParaRPr lang="en-US" dirty="0">
              <a:ea typeface="Arial"/>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17</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ea typeface="Arial"/>
            </a:endParaRPr>
          </a:p>
        </p:txBody>
      </p:sp>
    </p:spTree>
    <p:extLst>
      <p:ext uri="{BB962C8B-B14F-4D97-AF65-F5344CB8AC3E}">
        <p14:creationId xmlns:p14="http://schemas.microsoft.com/office/powerpoint/2010/main" val="16707505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950477" cy="4997450"/>
          </a:xfrm>
        </p:spPr>
        <p:txBody>
          <a:bodyPr rtlCol="0"/>
          <a:lstStyle/>
          <a:p>
            <a:pPr eaLnBrk="1" fontAlgn="auto" hangingPunct="1">
              <a:spcAft>
                <a:spcPts val="0"/>
              </a:spcAft>
              <a:buFont typeface="Arial"/>
              <a:buNone/>
              <a:defRPr/>
            </a:pPr>
            <a:r>
              <a:rPr lang="en-US" sz="2800" b="1" dirty="0" smtClean="0">
                <a:ea typeface="+mn-ea"/>
              </a:rPr>
              <a:t>Introduction, </a:t>
            </a:r>
            <a:r>
              <a:rPr lang="en-US" sz="2800" b="1" i="1" dirty="0" smtClean="0">
                <a:ea typeface="+mn-ea"/>
              </a:rPr>
              <a:t>continued</a:t>
            </a:r>
            <a:endParaRPr lang="en-US" sz="2800" b="1" i="1" dirty="0">
              <a:ea typeface="+mn-ea"/>
            </a:endParaRPr>
          </a:p>
          <a:p>
            <a:pPr>
              <a:spcAft>
                <a:spcPts val="1200"/>
              </a:spcAft>
            </a:pPr>
            <a:r>
              <a:rPr lang="en-US" dirty="0"/>
              <a:t>For example, let </a:t>
            </a:r>
            <a:r>
              <a:rPr lang="en-US" i="1" dirty="0"/>
              <a:t>f </a:t>
            </a:r>
            <a:r>
              <a:rPr lang="en-US" dirty="0"/>
              <a:t>be a function with the domain {1, 2, 3} and let </a:t>
            </a:r>
            <a:r>
              <a:rPr lang="en-US" i="1" dirty="0"/>
              <a:t>f</a:t>
            </a:r>
            <a:r>
              <a:rPr lang="en-US" dirty="0"/>
              <a:t>(</a:t>
            </a:r>
            <a:r>
              <a:rPr lang="en-US" i="1" dirty="0"/>
              <a:t>x</a:t>
            </a:r>
            <a:r>
              <a:rPr lang="en-US" dirty="0"/>
              <a:t>) = 2</a:t>
            </a:r>
            <a:r>
              <a:rPr lang="en-US" i="1" dirty="0"/>
              <a:t>x</a:t>
            </a:r>
            <a:r>
              <a:rPr lang="en-US" dirty="0"/>
              <a:t>. To evaluate </a:t>
            </a:r>
            <a:r>
              <a:rPr lang="en-US" i="1" dirty="0"/>
              <a:t>f </a:t>
            </a:r>
            <a:r>
              <a:rPr lang="en-US" dirty="0"/>
              <a:t>over the domain {1, 2, 3}, we would write the following equations by substituting each value in the domain for </a:t>
            </a:r>
            <a:r>
              <a:rPr lang="en-US" i="1" dirty="0"/>
              <a:t>x</a:t>
            </a:r>
            <a:r>
              <a:rPr lang="en-US" dirty="0"/>
              <a:t>: </a:t>
            </a:r>
          </a:p>
          <a:p>
            <a:pPr marL="512064"/>
            <a:r>
              <a:rPr lang="en-US" i="1" dirty="0"/>
              <a:t>f</a:t>
            </a:r>
            <a:r>
              <a:rPr lang="en-US" dirty="0"/>
              <a:t>(1) = 2(1) = 2 </a:t>
            </a:r>
          </a:p>
          <a:p>
            <a:pPr marL="512064"/>
            <a:r>
              <a:rPr lang="en-US" i="1" dirty="0"/>
              <a:t>f</a:t>
            </a:r>
            <a:r>
              <a:rPr lang="en-US" dirty="0"/>
              <a:t>(2) = 2(2) = 4 </a:t>
            </a:r>
          </a:p>
          <a:p>
            <a:pPr marL="512064">
              <a:spcAft>
                <a:spcPts val="1200"/>
              </a:spcAft>
            </a:pPr>
            <a:r>
              <a:rPr lang="en-US" i="1" dirty="0"/>
              <a:t>f</a:t>
            </a:r>
            <a:r>
              <a:rPr lang="en-US" dirty="0"/>
              <a:t>(3) = 2(3) = 6 </a:t>
            </a:r>
          </a:p>
          <a:p>
            <a:r>
              <a:rPr lang="en-US" dirty="0"/>
              <a:t>{2, 4, 6} is the range of </a:t>
            </a:r>
            <a:r>
              <a:rPr lang="en-US" i="1" dirty="0"/>
              <a:t>f</a:t>
            </a:r>
            <a:r>
              <a:rPr lang="en-US" dirty="0"/>
              <a:t>(</a:t>
            </a:r>
            <a:r>
              <a:rPr lang="en-US" i="1" dirty="0"/>
              <a:t>x</a:t>
            </a:r>
            <a:r>
              <a:rPr lang="en-US" dirty="0"/>
              <a:t>).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921540084"/>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2"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577858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3"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54949629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4"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12077308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5"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65101287"/>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6"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06569865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7"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2851979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8"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6360076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1099"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extLst>
      <p:ext uri="{BB962C8B-B14F-4D97-AF65-F5344CB8AC3E}">
        <p14:creationId xmlns:p14="http://schemas.microsoft.com/office/powerpoint/2010/main" val="15273776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8" y="595582"/>
            <a:ext cx="8038826"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a:t>Functions can be evaluated at values and variables. </a:t>
            </a:r>
          </a:p>
          <a:p>
            <a:pPr marL="342900" indent="-342900">
              <a:spcAft>
                <a:spcPts val="1200"/>
              </a:spcAft>
              <a:buFont typeface="Arial"/>
              <a:buChar char="•"/>
            </a:pPr>
            <a:r>
              <a:rPr lang="en-US" dirty="0" smtClean="0"/>
              <a:t>To </a:t>
            </a:r>
            <a:r>
              <a:rPr lang="en-US" dirty="0"/>
              <a:t>evaluate a function, substitute the values for the domain for all occurrences of </a:t>
            </a:r>
            <a:r>
              <a:rPr lang="en-US" i="1" dirty="0"/>
              <a:t>x. </a:t>
            </a:r>
            <a:endParaRPr lang="en-US" dirty="0"/>
          </a:p>
          <a:p>
            <a:pPr marL="342900" indent="-342900">
              <a:spcAft>
                <a:spcPts val="0"/>
              </a:spcAft>
              <a:buFont typeface="Arial"/>
              <a:buChar char="•"/>
            </a:pPr>
            <a:r>
              <a:rPr lang="en-US" dirty="0" smtClean="0"/>
              <a:t>To </a:t>
            </a:r>
            <a:r>
              <a:rPr lang="en-US" dirty="0"/>
              <a:t>evaluate </a:t>
            </a:r>
            <a:r>
              <a:rPr lang="en-US" i="1" dirty="0"/>
              <a:t>f</a:t>
            </a:r>
            <a:r>
              <a:rPr lang="en-US" dirty="0"/>
              <a:t>(2) in </a:t>
            </a:r>
            <a:r>
              <a:rPr lang="en-US" i="1" dirty="0"/>
              <a:t>f</a:t>
            </a:r>
            <a:r>
              <a:rPr lang="en-US" dirty="0"/>
              <a:t>(</a:t>
            </a:r>
            <a:r>
              <a:rPr lang="en-US" i="1" dirty="0"/>
              <a:t>x</a:t>
            </a:r>
            <a:r>
              <a:rPr lang="en-US" dirty="0"/>
              <a:t>) = </a:t>
            </a:r>
            <a:r>
              <a:rPr lang="en-US" i="1" dirty="0"/>
              <a:t>x </a:t>
            </a:r>
            <a:r>
              <a:rPr lang="en-US" dirty="0"/>
              <a:t>+ 1, replace all </a:t>
            </a:r>
            <a:r>
              <a:rPr lang="en-US" i="1" dirty="0"/>
              <a:t>x</a:t>
            </a:r>
            <a:r>
              <a:rPr lang="en-US" dirty="0"/>
              <a:t>’s with 2 </a:t>
            </a:r>
            <a:endParaRPr lang="en-US" dirty="0" smtClean="0"/>
          </a:p>
          <a:p>
            <a:pPr marL="347472">
              <a:spcBef>
                <a:spcPts val="0"/>
              </a:spcBef>
              <a:spcAft>
                <a:spcPts val="1200"/>
              </a:spcAft>
            </a:pPr>
            <a:r>
              <a:rPr lang="en-US" dirty="0" smtClean="0"/>
              <a:t>and </a:t>
            </a:r>
            <a:r>
              <a:rPr lang="en-US" dirty="0"/>
              <a:t>simplify: </a:t>
            </a:r>
            <a:r>
              <a:rPr lang="en-US" i="1" dirty="0"/>
              <a:t>f</a:t>
            </a:r>
            <a:r>
              <a:rPr lang="en-US" dirty="0"/>
              <a:t>(2) = (2) + 1 = 3. This means that </a:t>
            </a:r>
            <a:r>
              <a:rPr lang="en-US" i="1" dirty="0"/>
              <a:t>f</a:t>
            </a:r>
            <a:r>
              <a:rPr lang="en-US" dirty="0"/>
              <a:t>(2) = 3</a:t>
            </a:r>
            <a:r>
              <a:rPr lang="en-US" dirty="0" smtClean="0"/>
              <a:t>.</a:t>
            </a:r>
            <a:endParaRPr lang="en-US" dirty="0"/>
          </a:p>
          <a:p>
            <a:pPr marL="342900" indent="-342900">
              <a:spcAft>
                <a:spcPts val="1200"/>
              </a:spcAft>
              <a:buFont typeface="Arial"/>
              <a:buChar char="•"/>
            </a:pPr>
            <a:r>
              <a:rPr lang="en-US" dirty="0" smtClean="0"/>
              <a:t>(</a:t>
            </a:r>
            <a:r>
              <a:rPr lang="en-US" i="1" dirty="0"/>
              <a:t>x</a:t>
            </a:r>
            <a:r>
              <a:rPr lang="en-US" dirty="0"/>
              <a:t>, (</a:t>
            </a:r>
            <a:r>
              <a:rPr lang="en-US" i="1" dirty="0"/>
              <a:t>f</a:t>
            </a:r>
            <a:r>
              <a:rPr lang="en-US" dirty="0"/>
              <a:t>(</a:t>
            </a:r>
            <a:r>
              <a:rPr lang="en-US" i="1" dirty="0"/>
              <a:t>x</a:t>
            </a:r>
            <a:r>
              <a:rPr lang="en-US" dirty="0"/>
              <a:t>)) is an ordered pair of a function and a point on the graph of the </a:t>
            </a:r>
            <a:r>
              <a:rPr lang="en-US" dirty="0" smtClean="0"/>
              <a:t>function.</a:t>
            </a:r>
            <a:endParaRPr lang="en-US" dirty="0"/>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1"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2"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3"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4"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5"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6"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157"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buFont typeface="Arial"/>
              <a:buChar char="•"/>
            </a:pPr>
            <a:r>
              <a:rPr lang="en-US" dirty="0"/>
              <a:t>thinking function notation means “</a:t>
            </a:r>
            <a:r>
              <a:rPr lang="en-US" i="1" dirty="0"/>
              <a:t>f </a:t>
            </a:r>
            <a:r>
              <a:rPr lang="en-US" dirty="0"/>
              <a:t>times </a:t>
            </a:r>
            <a:r>
              <a:rPr lang="en-US" i="1" dirty="0"/>
              <a:t>x</a:t>
            </a:r>
            <a:r>
              <a:rPr lang="en-US" dirty="0"/>
              <a:t>” instead of “</a:t>
            </a:r>
            <a:r>
              <a:rPr lang="en-US" i="1" dirty="0"/>
              <a:t>f </a:t>
            </a:r>
            <a:r>
              <a:rPr lang="en-US" dirty="0"/>
              <a:t>of </a:t>
            </a:r>
            <a:r>
              <a:rPr lang="en-US" i="1" dirty="0"/>
              <a:t>x</a:t>
            </a:r>
            <a:r>
              <a:rPr lang="en-US" dirty="0"/>
              <a:t>” </a:t>
            </a:r>
            <a:endParaRPr lang="en-US" dirty="0" smtClean="0"/>
          </a:p>
          <a:p>
            <a:pPr marL="342900" indent="-342900">
              <a:buFont typeface="Arial"/>
              <a:buChar char="•"/>
            </a:pPr>
            <a:endParaRPr lang="en-US" dirty="0"/>
          </a:p>
          <a:p>
            <a:pPr marL="342900" indent="-342900">
              <a:buFont typeface="Arial"/>
              <a:buChar char="•"/>
            </a:pPr>
            <a:r>
              <a:rPr lang="en-US" dirty="0" smtClean="0"/>
              <a:t>trying </a:t>
            </a:r>
            <a:r>
              <a:rPr lang="en-US" dirty="0"/>
              <a:t>to multiply the left side of the function </a:t>
            </a:r>
            <a:r>
              <a:rPr lang="en-US" dirty="0" smtClean="0"/>
              <a:t>notation</a:t>
            </a:r>
            <a:endParaRPr lang="en-US" dirty="0"/>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Arial"/>
                <a:cs typeface="Arial"/>
              </a:rPr>
              <a:pPr eaLnBrk="1" fontAlgn="base" hangingPunct="1">
                <a:spcBef>
                  <a:spcPct val="0"/>
                </a:spcBef>
                <a:spcAft>
                  <a:spcPct val="0"/>
                </a:spcAft>
              </a:pPr>
              <a:t>4</a:t>
            </a:fld>
            <a:endParaRPr lang="en-US" sz="1800" dirty="0">
              <a:solidFill>
                <a:srgbClr val="000000"/>
              </a:solidFill>
              <a:latin typeface="Arial"/>
              <a:ea typeface="Arial"/>
              <a:cs typeface="Arial"/>
            </a:endParaRPr>
          </a:p>
        </p:txBody>
      </p:sp>
      <p:sp>
        <p:nvSpPr>
          <p:cNvPr id="3" name="Footer Placeholder 2"/>
          <p:cNvSpPr>
            <a:spLocks noGrp="1"/>
          </p:cNvSpPr>
          <p:nvPr>
            <p:ph type="ftr" sz="quarter" idx="13"/>
          </p:nvPr>
        </p:nvSpPr>
        <p:spPr/>
        <p:txBody>
          <a:bodyPr/>
          <a:lstStyle/>
          <a:p>
            <a:pPr>
              <a:defRPr/>
            </a:pPr>
            <a:r>
              <a:rPr lang="en-US" smtClean="0"/>
              <a:t>3.1.4: Function Notation and Evaluating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00252"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Evaluate </a:t>
            </a:r>
            <a:r>
              <a:rPr lang="en-US" i="1" dirty="0"/>
              <a:t>f</a:t>
            </a:r>
            <a:r>
              <a:rPr lang="en-US" dirty="0"/>
              <a:t>(</a:t>
            </a:r>
            <a:r>
              <a:rPr lang="en-US" i="1" dirty="0"/>
              <a:t>x</a:t>
            </a:r>
            <a:r>
              <a:rPr lang="en-US" dirty="0"/>
              <a:t>) = 4</a:t>
            </a:r>
            <a:r>
              <a:rPr lang="en-US" i="1" dirty="0"/>
              <a:t>x</a:t>
            </a:r>
            <a:r>
              <a:rPr lang="en-US" dirty="0"/>
              <a:t> – 7 over the domain {1, 2, 3, 4}. What is the range?</a:t>
            </a:r>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5</a:t>
            </a:fld>
            <a:endParaRPr lang="en-US" dirty="0"/>
          </a:p>
        </p:txBody>
      </p:sp>
      <p:sp>
        <p:nvSpPr>
          <p:cNvPr id="3" name="Footer Placeholder 2"/>
          <p:cNvSpPr>
            <a:spLocks noGrp="1"/>
          </p:cNvSpPr>
          <p:nvPr>
            <p:ph type="ftr" sz="quarter" idx="13"/>
          </p:nvPr>
        </p:nvSpPr>
        <p:spPr/>
        <p:txBody>
          <a:bodyPr/>
          <a:lstStyle/>
          <a:p>
            <a:pPr>
              <a:defRPr/>
            </a:pPr>
            <a:r>
              <a:rPr lang="en-US" smtClean="0"/>
              <a:t>3.1.4: Function Notation and Evaluating Functions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To evaluate </a:t>
            </a:r>
            <a:r>
              <a:rPr lang="en-US" sz="2800" b="1" i="1" dirty="0">
                <a:solidFill>
                  <a:srgbClr val="660066"/>
                </a:solidFill>
              </a:rPr>
              <a:t>f</a:t>
            </a:r>
            <a:r>
              <a:rPr lang="en-US" sz="2800" b="1" dirty="0">
                <a:solidFill>
                  <a:srgbClr val="660066"/>
                </a:solidFill>
              </a:rPr>
              <a:t>(</a:t>
            </a:r>
            <a:r>
              <a:rPr lang="en-US" sz="2800" b="1" i="1" dirty="0">
                <a:solidFill>
                  <a:srgbClr val="660066"/>
                </a:solidFill>
              </a:rPr>
              <a:t>x</a:t>
            </a:r>
            <a:r>
              <a:rPr lang="en-US" sz="2800" b="1" dirty="0">
                <a:solidFill>
                  <a:srgbClr val="660066"/>
                </a:solidFill>
              </a:rPr>
              <a:t>) = 4</a:t>
            </a:r>
            <a:r>
              <a:rPr lang="en-US" sz="2800" b="1" i="1" dirty="0">
                <a:solidFill>
                  <a:srgbClr val="660066"/>
                </a:solidFill>
              </a:rPr>
              <a:t>x</a:t>
            </a:r>
            <a:r>
              <a:rPr lang="en-US" sz="2800" b="1" dirty="0">
                <a:solidFill>
                  <a:srgbClr val="660066"/>
                </a:solidFill>
              </a:rPr>
              <a:t> – 7 over the domain </a:t>
            </a:r>
            <a:endParaRPr lang="en-US" sz="2800" b="1" dirty="0" smtClean="0">
              <a:solidFill>
                <a:srgbClr val="660066"/>
              </a:solidFill>
            </a:endParaRPr>
          </a:p>
          <a:p>
            <a:pPr marL="512064">
              <a:spcBef>
                <a:spcPts val="0"/>
              </a:spcBef>
            </a:pPr>
            <a:r>
              <a:rPr lang="en-US" sz="2800" b="1" dirty="0" smtClean="0">
                <a:solidFill>
                  <a:srgbClr val="660066"/>
                </a:solidFill>
              </a:rPr>
              <a:t>{</a:t>
            </a:r>
            <a:r>
              <a:rPr lang="en-US" sz="2800" b="1" dirty="0">
                <a:solidFill>
                  <a:srgbClr val="660066"/>
                </a:solidFill>
              </a:rPr>
              <a:t>1, 2, 3, 4}, substitute the values from the domain into </a:t>
            </a:r>
            <a:r>
              <a:rPr lang="en-US" sz="2800" b="1" i="1" dirty="0">
                <a:solidFill>
                  <a:srgbClr val="660066"/>
                </a:solidFill>
              </a:rPr>
              <a:t>f</a:t>
            </a:r>
            <a:r>
              <a:rPr lang="en-US" sz="2800" b="1" dirty="0">
                <a:solidFill>
                  <a:srgbClr val="660066"/>
                </a:solidFill>
              </a:rPr>
              <a:t>(</a:t>
            </a:r>
            <a:r>
              <a:rPr lang="en-US" sz="2800" b="1" i="1" dirty="0">
                <a:solidFill>
                  <a:srgbClr val="660066"/>
                </a:solidFill>
              </a:rPr>
              <a:t>x</a:t>
            </a:r>
            <a:r>
              <a:rPr lang="en-US" sz="2800" b="1" dirty="0">
                <a:solidFill>
                  <a:srgbClr val="660066"/>
                </a:solidFill>
              </a:rPr>
              <a:t>) = 4</a:t>
            </a:r>
            <a:r>
              <a:rPr lang="en-US" sz="2800" b="1" i="1" dirty="0">
                <a:solidFill>
                  <a:srgbClr val="660066"/>
                </a:solidFill>
              </a:rPr>
              <a:t>x</a:t>
            </a:r>
            <a:r>
              <a:rPr lang="en-US" sz="2800" b="1" dirty="0">
                <a:solidFill>
                  <a:srgbClr val="660066"/>
                </a:solidFill>
              </a:rPr>
              <a:t> – 7.</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6</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2"/>
            </a:pPr>
            <a:r>
              <a:rPr lang="en-US" sz="2800" b="1" dirty="0" smtClean="0">
                <a:solidFill>
                  <a:srgbClr val="660066"/>
                </a:solidFill>
              </a:rPr>
              <a:t>Evaluate </a:t>
            </a:r>
            <a:r>
              <a:rPr lang="en-US" sz="2800" b="1" i="1" dirty="0">
                <a:solidFill>
                  <a:srgbClr val="660066"/>
                </a:solidFill>
              </a:rPr>
              <a:t>f</a:t>
            </a:r>
            <a:r>
              <a:rPr lang="en-US" sz="2800" b="1" dirty="0">
                <a:solidFill>
                  <a:srgbClr val="660066"/>
                </a:solidFill>
              </a:rPr>
              <a:t>(1).</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7</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88324771"/>
              </p:ext>
            </p:extLst>
          </p:nvPr>
        </p:nvGraphicFramePr>
        <p:xfrm>
          <a:off x="1524000" y="1887002"/>
          <a:ext cx="6096000" cy="1371600"/>
        </p:xfrm>
        <a:graphic>
          <a:graphicData uri="http://schemas.openxmlformats.org/drawingml/2006/table">
            <a:tbl>
              <a:tblPr firstRow="1" bandRow="1">
                <a:tableStyleId>{2D5ABB26-0587-4C30-8999-92F81FD0307C}</a:tableStyleId>
              </a:tblPr>
              <a:tblGrid>
                <a:gridCol w="3048000"/>
                <a:gridCol w="30480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1" u="none" strike="noStrike" kern="1200" baseline="0" dirty="0" smtClean="0">
                          <a:solidFill>
                            <a:schemeClr val="tx1"/>
                          </a:solidFill>
                          <a:latin typeface="Arial"/>
                          <a:ea typeface="+mn-ea"/>
                          <a:cs typeface="Arial"/>
                        </a:rPr>
                        <a:t>f</a:t>
                      </a:r>
                      <a:r>
                        <a:rPr lang="en-US" sz="2400" b="0" i="0" u="none" strike="noStrike" kern="1200" baseline="0" dirty="0" smtClean="0">
                          <a:solidFill>
                            <a:schemeClr val="tx1"/>
                          </a:solidFill>
                          <a:latin typeface="Arial"/>
                          <a:ea typeface="+mn-ea"/>
                          <a:cs typeface="Arial"/>
                        </a:rPr>
                        <a:t>(</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4</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7</a:t>
                      </a:r>
                      <a:endParaRPr lang="en-US" sz="2400" baseline="0" dirty="0">
                        <a:latin typeface="Arial"/>
                        <a:cs typeface="Arial"/>
                      </a:endParaRPr>
                    </a:p>
                  </a:txBody>
                  <a:tcPr/>
                </a:tc>
                <a:tc>
                  <a:txBody>
                    <a:bodyPr/>
                    <a:lstStyle/>
                    <a:p>
                      <a:r>
                        <a:rPr lang="en-US" sz="2400" b="0" i="0" u="none" strike="noStrike" kern="1200" baseline="0" dirty="0" smtClean="0">
                          <a:solidFill>
                            <a:schemeClr val="tx1"/>
                          </a:solidFill>
                          <a:latin typeface="Arial"/>
                          <a:ea typeface="+mn-ea"/>
                          <a:cs typeface="Arial"/>
                        </a:rPr>
                        <a:t>Original function</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2400" b="0" i="1" u="none" strike="noStrike" kern="1200" baseline="0" dirty="0" smtClean="0">
                          <a:solidFill>
                            <a:schemeClr val="tx1"/>
                          </a:solidFill>
                          <a:latin typeface="Arial"/>
                          <a:ea typeface="+mn-ea"/>
                          <a:cs typeface="Arial"/>
                        </a:rPr>
                        <a:t>f</a:t>
                      </a:r>
                      <a:r>
                        <a:rPr lang="da-DK" sz="2400" b="0" i="0" u="none" strike="noStrike" kern="1200" baseline="0" dirty="0" smtClean="0">
                          <a:solidFill>
                            <a:schemeClr val="tx1"/>
                          </a:solidFill>
                          <a:latin typeface="Arial"/>
                          <a:ea typeface="+mn-ea"/>
                          <a:cs typeface="Arial"/>
                        </a:rPr>
                        <a:t>(1) = 4(1) – 7</a:t>
                      </a:r>
                      <a:endParaRPr lang="en-US" sz="2400" baseline="0" dirty="0">
                        <a:latin typeface="Arial"/>
                        <a:cs typeface="Arial"/>
                      </a:endParaRPr>
                    </a:p>
                  </a:txBody>
                  <a:tcPr/>
                </a:tc>
                <a:tc>
                  <a:txBody>
                    <a:bodyPr/>
                    <a:lstStyle/>
                    <a:p>
                      <a:r>
                        <a:rPr lang="da-DK" sz="2400" b="0" i="0" u="none" strike="noStrike" kern="1200" baseline="0" dirty="0" smtClean="0">
                          <a:solidFill>
                            <a:schemeClr val="tx1"/>
                          </a:solidFill>
                          <a:latin typeface="Arial"/>
                          <a:ea typeface="+mn-ea"/>
                          <a:cs typeface="Arial"/>
                        </a:rPr>
                        <a:t>Substitute 1 for </a:t>
                      </a:r>
                      <a:r>
                        <a:rPr lang="da-DK" sz="2400" b="0" i="1" u="none" strike="noStrike" kern="1200" baseline="0" dirty="0" smtClean="0">
                          <a:solidFill>
                            <a:schemeClr val="tx1"/>
                          </a:solidFill>
                          <a:latin typeface="Arial"/>
                          <a:ea typeface="+mn-ea"/>
                          <a:cs typeface="Arial"/>
                        </a:rPr>
                        <a:t>x.</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(1) = 4 – 7 = –3</a:t>
                      </a:r>
                      <a:endParaRPr lang="en-US" sz="2400" baseline="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0" u="none" strike="noStrike" kern="1200" baseline="0" dirty="0" smtClean="0">
                          <a:solidFill>
                            <a:schemeClr val="tx1"/>
                          </a:solidFill>
                          <a:latin typeface="Arial"/>
                          <a:ea typeface="+mn-ea"/>
                          <a:cs typeface="Arial"/>
                        </a:rPr>
                        <a:t>Simplify.</a:t>
                      </a:r>
                      <a:endParaRPr lang="en-US" sz="2400" baseline="0" dirty="0">
                        <a:latin typeface="Arial"/>
                        <a:cs typeface="Arial"/>
                      </a:endParaRPr>
                    </a:p>
                  </a:txBody>
                  <a:tcPr/>
                </a:tc>
              </a:tr>
            </a:tbl>
          </a:graphicData>
        </a:graphic>
      </p:graphicFrame>
    </p:spTree>
    <p:extLst>
      <p:ext uri="{BB962C8B-B14F-4D97-AF65-F5344CB8AC3E}">
        <p14:creationId xmlns:p14="http://schemas.microsoft.com/office/powerpoint/2010/main" val="5898608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3"/>
            </a:pPr>
            <a:r>
              <a:rPr lang="en-US" sz="2800" b="1" dirty="0">
                <a:solidFill>
                  <a:srgbClr val="660066"/>
                </a:solidFill>
              </a:rPr>
              <a:t>Evaluate </a:t>
            </a:r>
            <a:r>
              <a:rPr lang="en-US" sz="2800" b="1" i="1" dirty="0">
                <a:solidFill>
                  <a:srgbClr val="660066"/>
                </a:solidFill>
              </a:rPr>
              <a:t>f</a:t>
            </a:r>
            <a:r>
              <a:rPr lang="en-US" sz="2800" b="1" dirty="0" smtClean="0">
                <a:solidFill>
                  <a:srgbClr val="660066"/>
                </a:solidFill>
              </a:rPr>
              <a:t>(2)</a:t>
            </a:r>
            <a:r>
              <a:rPr lang="en-US" sz="2800" b="1" dirty="0">
                <a:solidFill>
                  <a:srgbClr val="660066"/>
                </a:solidFill>
              </a:rPr>
              <a:t>.</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8</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55497755"/>
              </p:ext>
            </p:extLst>
          </p:nvPr>
        </p:nvGraphicFramePr>
        <p:xfrm>
          <a:off x="1524000" y="1887002"/>
          <a:ext cx="6096000" cy="1371600"/>
        </p:xfrm>
        <a:graphic>
          <a:graphicData uri="http://schemas.openxmlformats.org/drawingml/2006/table">
            <a:tbl>
              <a:tblPr firstRow="1" bandRow="1">
                <a:tableStyleId>{2D5ABB26-0587-4C30-8999-92F81FD0307C}</a:tableStyleId>
              </a:tblPr>
              <a:tblGrid>
                <a:gridCol w="3048000"/>
                <a:gridCol w="30480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1" u="none" strike="noStrike" kern="1200" baseline="0" dirty="0" smtClean="0">
                          <a:solidFill>
                            <a:schemeClr val="tx1"/>
                          </a:solidFill>
                          <a:latin typeface="Arial"/>
                          <a:ea typeface="+mn-ea"/>
                          <a:cs typeface="Arial"/>
                        </a:rPr>
                        <a:t>f</a:t>
                      </a:r>
                      <a:r>
                        <a:rPr lang="en-US" sz="2400" b="0" i="0" u="none" strike="noStrike" kern="1200" baseline="0" dirty="0" smtClean="0">
                          <a:solidFill>
                            <a:schemeClr val="tx1"/>
                          </a:solidFill>
                          <a:latin typeface="Arial"/>
                          <a:ea typeface="+mn-ea"/>
                          <a:cs typeface="Arial"/>
                        </a:rPr>
                        <a:t>(</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4</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7</a:t>
                      </a:r>
                      <a:endParaRPr lang="en-US" sz="2400" baseline="0" dirty="0">
                        <a:latin typeface="Arial"/>
                        <a:cs typeface="Arial"/>
                      </a:endParaRPr>
                    </a:p>
                  </a:txBody>
                  <a:tcPr/>
                </a:tc>
                <a:tc>
                  <a:txBody>
                    <a:bodyPr/>
                    <a:lstStyle/>
                    <a:p>
                      <a:r>
                        <a:rPr lang="en-US" sz="2400" b="0" i="0" u="none" strike="noStrike" kern="1200" baseline="0" dirty="0" smtClean="0">
                          <a:solidFill>
                            <a:schemeClr val="tx1"/>
                          </a:solidFill>
                          <a:latin typeface="Arial"/>
                          <a:ea typeface="+mn-ea"/>
                          <a:cs typeface="Arial"/>
                        </a:rPr>
                        <a:t>Original function</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2400" b="0" i="1" u="none" strike="noStrike" kern="1200" baseline="0" dirty="0" smtClean="0">
                          <a:solidFill>
                            <a:schemeClr val="tx1"/>
                          </a:solidFill>
                          <a:latin typeface="Arial"/>
                          <a:ea typeface="+mn-ea"/>
                          <a:cs typeface="Arial"/>
                        </a:rPr>
                        <a:t>f</a:t>
                      </a:r>
                      <a:r>
                        <a:rPr lang="da-DK" sz="2400" b="0" i="0" u="none" strike="noStrike" kern="1200" baseline="0" dirty="0" smtClean="0">
                          <a:solidFill>
                            <a:schemeClr val="tx1"/>
                          </a:solidFill>
                          <a:latin typeface="Arial"/>
                          <a:ea typeface="+mn-ea"/>
                          <a:cs typeface="Arial"/>
                        </a:rPr>
                        <a:t>(2) = 4(2) – 7</a:t>
                      </a:r>
                      <a:endParaRPr lang="en-US" sz="2400" baseline="0" dirty="0">
                        <a:latin typeface="Arial"/>
                        <a:cs typeface="Arial"/>
                      </a:endParaRPr>
                    </a:p>
                  </a:txBody>
                  <a:tcPr/>
                </a:tc>
                <a:tc>
                  <a:txBody>
                    <a:bodyPr/>
                    <a:lstStyle/>
                    <a:p>
                      <a:r>
                        <a:rPr lang="da-DK" sz="2400" b="0" i="0" u="none" strike="noStrike" kern="1200" baseline="0" dirty="0" smtClean="0">
                          <a:solidFill>
                            <a:schemeClr val="tx1"/>
                          </a:solidFill>
                          <a:latin typeface="Arial"/>
                          <a:ea typeface="+mn-ea"/>
                          <a:cs typeface="Arial"/>
                        </a:rPr>
                        <a:t>Substitute 2 for </a:t>
                      </a:r>
                      <a:r>
                        <a:rPr lang="da-DK" sz="2400" b="0" i="1" u="none" strike="noStrike" kern="1200" baseline="0" dirty="0" smtClean="0">
                          <a:solidFill>
                            <a:schemeClr val="tx1"/>
                          </a:solidFill>
                          <a:latin typeface="Arial"/>
                          <a:ea typeface="+mn-ea"/>
                          <a:cs typeface="Arial"/>
                        </a:rPr>
                        <a:t>x.</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(2) = 8 – 7 = 1</a:t>
                      </a:r>
                      <a:endParaRPr lang="en-US" sz="2400" baseline="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0" u="none" strike="noStrike" kern="1200" baseline="0" dirty="0" smtClean="0">
                          <a:solidFill>
                            <a:schemeClr val="tx1"/>
                          </a:solidFill>
                          <a:latin typeface="Arial"/>
                          <a:ea typeface="+mn-ea"/>
                          <a:cs typeface="Arial"/>
                        </a:rPr>
                        <a:t>Simplify.</a:t>
                      </a:r>
                      <a:endParaRPr lang="en-US" sz="2400" baseline="0" dirty="0">
                        <a:latin typeface="Arial"/>
                        <a:cs typeface="Arial"/>
                      </a:endParaRPr>
                    </a:p>
                  </a:txBody>
                  <a:tcPr/>
                </a:tc>
              </a:tr>
            </a:tbl>
          </a:graphicData>
        </a:graphic>
      </p:graphicFrame>
    </p:spTree>
    <p:extLst>
      <p:ext uri="{BB962C8B-B14F-4D97-AF65-F5344CB8AC3E}">
        <p14:creationId xmlns:p14="http://schemas.microsoft.com/office/powerpoint/2010/main" val="34735539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4"/>
            </a:pPr>
            <a:r>
              <a:rPr lang="en-US" sz="2800" b="1" dirty="0">
                <a:solidFill>
                  <a:srgbClr val="660066"/>
                </a:solidFill>
              </a:rPr>
              <a:t>Evaluate </a:t>
            </a:r>
            <a:r>
              <a:rPr lang="en-US" sz="2800" b="1" i="1" dirty="0">
                <a:solidFill>
                  <a:srgbClr val="660066"/>
                </a:solidFill>
              </a:rPr>
              <a:t>f</a:t>
            </a:r>
            <a:r>
              <a:rPr lang="en-US" sz="2800" b="1" dirty="0" smtClean="0">
                <a:solidFill>
                  <a:srgbClr val="660066"/>
                </a:solidFill>
              </a:rPr>
              <a:t>(3)</a:t>
            </a:r>
            <a:r>
              <a:rPr lang="en-US" sz="2800" b="1" dirty="0">
                <a:solidFill>
                  <a:srgbClr val="660066"/>
                </a:solidFill>
              </a:rPr>
              <a:t>.</a:t>
            </a: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9</a:t>
            </a:fld>
            <a:endParaRPr lang="en-US" dirty="0"/>
          </a:p>
        </p:txBody>
      </p:sp>
      <p:sp>
        <p:nvSpPr>
          <p:cNvPr id="2" name="Footer Placeholder 1"/>
          <p:cNvSpPr>
            <a:spLocks noGrp="1"/>
          </p:cNvSpPr>
          <p:nvPr>
            <p:ph type="ftr" sz="quarter" idx="13"/>
          </p:nvPr>
        </p:nvSpPr>
        <p:spPr/>
        <p:txBody>
          <a:bodyPr/>
          <a:lstStyle/>
          <a:p>
            <a:pPr>
              <a:defRPr/>
            </a:pPr>
            <a:r>
              <a:rPr lang="en-US" smtClean="0"/>
              <a:t>3.1.4: Function Notation and Evaluating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26747965"/>
              </p:ext>
            </p:extLst>
          </p:nvPr>
        </p:nvGraphicFramePr>
        <p:xfrm>
          <a:off x="1524000" y="1887002"/>
          <a:ext cx="6096000" cy="1371600"/>
        </p:xfrm>
        <a:graphic>
          <a:graphicData uri="http://schemas.openxmlformats.org/drawingml/2006/table">
            <a:tbl>
              <a:tblPr firstRow="1" bandRow="1">
                <a:tableStyleId>{2D5ABB26-0587-4C30-8999-92F81FD0307C}</a:tableStyleId>
              </a:tblPr>
              <a:tblGrid>
                <a:gridCol w="3048000"/>
                <a:gridCol w="30480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i="1" u="none" strike="noStrike" kern="1200" baseline="0" dirty="0" smtClean="0">
                          <a:solidFill>
                            <a:schemeClr val="tx1"/>
                          </a:solidFill>
                          <a:latin typeface="Arial"/>
                          <a:ea typeface="+mn-ea"/>
                          <a:cs typeface="Arial"/>
                        </a:rPr>
                        <a:t>f</a:t>
                      </a:r>
                      <a:r>
                        <a:rPr lang="en-US" sz="2400" b="0" i="0" u="none" strike="noStrike" kern="1200" baseline="0" dirty="0" smtClean="0">
                          <a:solidFill>
                            <a:schemeClr val="tx1"/>
                          </a:solidFill>
                          <a:latin typeface="Arial"/>
                          <a:ea typeface="+mn-ea"/>
                          <a:cs typeface="Arial"/>
                        </a:rPr>
                        <a:t>(</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4</a:t>
                      </a:r>
                      <a:r>
                        <a:rPr lang="en-US" sz="2400" b="0" i="1" u="none" strike="noStrike" kern="1200" baseline="0" dirty="0" smtClean="0">
                          <a:solidFill>
                            <a:schemeClr val="tx1"/>
                          </a:solidFill>
                          <a:latin typeface="Arial"/>
                          <a:ea typeface="+mn-ea"/>
                          <a:cs typeface="Arial"/>
                        </a:rPr>
                        <a:t>x</a:t>
                      </a:r>
                      <a:r>
                        <a:rPr lang="en-US" sz="2400" b="0" i="0" u="none" strike="noStrike" kern="1200" baseline="0" dirty="0" smtClean="0">
                          <a:solidFill>
                            <a:schemeClr val="tx1"/>
                          </a:solidFill>
                          <a:latin typeface="Arial"/>
                          <a:ea typeface="+mn-ea"/>
                          <a:cs typeface="Arial"/>
                        </a:rPr>
                        <a:t> – 7</a:t>
                      </a:r>
                      <a:endParaRPr lang="en-US" sz="2400" baseline="0" dirty="0">
                        <a:latin typeface="Arial"/>
                        <a:cs typeface="Arial"/>
                      </a:endParaRPr>
                    </a:p>
                  </a:txBody>
                  <a:tcPr/>
                </a:tc>
                <a:tc>
                  <a:txBody>
                    <a:bodyPr/>
                    <a:lstStyle/>
                    <a:p>
                      <a:r>
                        <a:rPr lang="en-US" sz="2400" b="0" i="0" u="none" strike="noStrike" kern="1200" baseline="0" dirty="0" smtClean="0">
                          <a:solidFill>
                            <a:schemeClr val="tx1"/>
                          </a:solidFill>
                          <a:latin typeface="Arial"/>
                          <a:ea typeface="+mn-ea"/>
                          <a:cs typeface="Arial"/>
                        </a:rPr>
                        <a:t>Original function</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2400" b="0" i="1" u="none" strike="noStrike" kern="1200" baseline="0" dirty="0" smtClean="0">
                          <a:solidFill>
                            <a:schemeClr val="tx1"/>
                          </a:solidFill>
                          <a:latin typeface="Arial"/>
                          <a:ea typeface="+mn-ea"/>
                          <a:cs typeface="Arial"/>
                        </a:rPr>
                        <a:t>f</a:t>
                      </a:r>
                      <a:r>
                        <a:rPr lang="da-DK" sz="2400" b="0" i="0" u="none" strike="noStrike" kern="1200" baseline="0" dirty="0" smtClean="0">
                          <a:solidFill>
                            <a:schemeClr val="tx1"/>
                          </a:solidFill>
                          <a:latin typeface="Arial"/>
                          <a:ea typeface="+mn-ea"/>
                          <a:cs typeface="Arial"/>
                        </a:rPr>
                        <a:t>(3) = 4(3) – 7</a:t>
                      </a:r>
                      <a:endParaRPr lang="en-US" sz="2400" baseline="0" dirty="0">
                        <a:latin typeface="Arial"/>
                        <a:cs typeface="Arial"/>
                      </a:endParaRPr>
                    </a:p>
                  </a:txBody>
                  <a:tcPr/>
                </a:tc>
                <a:tc>
                  <a:txBody>
                    <a:bodyPr/>
                    <a:lstStyle/>
                    <a:p>
                      <a:r>
                        <a:rPr lang="da-DK" sz="2400" b="0" i="0" u="none" strike="noStrike" kern="1200" baseline="0" dirty="0" smtClean="0">
                          <a:solidFill>
                            <a:schemeClr val="tx1"/>
                          </a:solidFill>
                          <a:latin typeface="Arial"/>
                          <a:ea typeface="+mn-ea"/>
                          <a:cs typeface="Arial"/>
                        </a:rPr>
                        <a:t>Substitute 3 for </a:t>
                      </a:r>
                      <a:r>
                        <a:rPr lang="da-DK" sz="2400" b="0" i="1" u="none" strike="noStrike" kern="1200" baseline="0" dirty="0" smtClean="0">
                          <a:solidFill>
                            <a:schemeClr val="tx1"/>
                          </a:solidFill>
                          <a:latin typeface="Arial"/>
                          <a:ea typeface="+mn-ea"/>
                          <a:cs typeface="Arial"/>
                        </a:rPr>
                        <a:t>x.</a:t>
                      </a:r>
                      <a:endParaRPr lang="en-US" sz="2400" baseline="0" dirty="0">
                        <a:latin typeface="Arial"/>
                        <a:cs typeface="Aria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1" u="none" strike="noStrike" kern="1200" baseline="0" dirty="0" smtClean="0">
                          <a:solidFill>
                            <a:schemeClr val="tx1"/>
                          </a:solidFill>
                          <a:latin typeface="Arial"/>
                          <a:ea typeface="+mn-ea"/>
                          <a:cs typeface="Arial"/>
                        </a:rPr>
                        <a:t>f</a:t>
                      </a:r>
                      <a:r>
                        <a:rPr lang="is-IS" sz="2400" b="0" i="0" u="none" strike="noStrike" kern="1200" baseline="0" dirty="0" smtClean="0">
                          <a:solidFill>
                            <a:schemeClr val="tx1"/>
                          </a:solidFill>
                          <a:latin typeface="Arial"/>
                          <a:ea typeface="+mn-ea"/>
                          <a:cs typeface="Arial"/>
                        </a:rPr>
                        <a:t>(3) = 12 – 7 = 5</a:t>
                      </a:r>
                      <a:endParaRPr lang="en-US" sz="2400" baseline="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s-IS" sz="2400" b="0" i="0" u="none" strike="noStrike" kern="1200" baseline="0" dirty="0" smtClean="0">
                          <a:solidFill>
                            <a:schemeClr val="tx1"/>
                          </a:solidFill>
                          <a:latin typeface="Arial"/>
                          <a:ea typeface="+mn-ea"/>
                          <a:cs typeface="Arial"/>
                        </a:rPr>
                        <a:t>Simplify.</a:t>
                      </a:r>
                      <a:endParaRPr lang="en-US" sz="2400" baseline="0" dirty="0">
                        <a:latin typeface="Arial"/>
                        <a:cs typeface="Arial"/>
                      </a:endParaRPr>
                    </a:p>
                  </a:txBody>
                  <a:tcPr/>
                </a:tc>
              </a:tr>
            </a:tbl>
          </a:graphicData>
        </a:graphic>
      </p:graphicFrame>
    </p:spTree>
    <p:extLst>
      <p:ext uri="{BB962C8B-B14F-4D97-AF65-F5344CB8AC3E}">
        <p14:creationId xmlns:p14="http://schemas.microsoft.com/office/powerpoint/2010/main" val="20058781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10151</TotalTime>
  <Words>1005</Words>
  <Application>Microsoft Macintosh PowerPoint</Application>
  <PresentationFormat>On-screen Show (4:3)</PresentationFormat>
  <Paragraphs>126</Paragraphs>
  <Slides>17</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201</cp:revision>
  <dcterms:created xsi:type="dcterms:W3CDTF">2012-02-22T19:14:19Z</dcterms:created>
  <dcterms:modified xsi:type="dcterms:W3CDTF">2012-06-04T19:46:12Z</dcterms:modified>
  <cp:category/>
</cp:coreProperties>
</file>