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2.xml" ContentType="application/vnd.openxmlformats-officedocument.presentationml.notesSlide+xml"/>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notesSlides/notesSlide3.xml" ContentType="application/vnd.openxmlformats-officedocument.presentationml.notesSlide+xml"/>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notesSlides/notesSlide4.xml" ContentType="application/vnd.openxmlformats-officedocument.presentationml.notesSlide+xml"/>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notesSlides/notesSlide5.xml" ContentType="application/vnd.openxmlformats-officedocument.presentationml.notesSlide+xml"/>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embeddings/oleObject39.bin" ContentType="application/vnd.openxmlformats-officedocument.oleObject"/>
  <Override PartName="/ppt/embeddings/oleObject40.bin" ContentType="application/vnd.openxmlformats-officedocument.oleObject"/>
  <Override PartName="/ppt/notesSlides/notesSlide6.xml" ContentType="application/vnd.openxmlformats-officedocument.presentationml.notesSlide+xml"/>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embeddings/oleObject44.bin" ContentType="application/vnd.openxmlformats-officedocument.oleObject"/>
  <Override PartName="/ppt/embeddings/oleObject45.bin" ContentType="application/vnd.openxmlformats-officedocument.oleObject"/>
  <Override PartName="/ppt/embeddings/oleObject46.bin" ContentType="application/vnd.openxmlformats-officedocument.oleObject"/>
  <Override PartName="/ppt/embeddings/oleObject47.bin" ContentType="application/vnd.openxmlformats-officedocument.oleObject"/>
  <Override PartName="/ppt/embeddings/oleObject48.bin" ContentType="application/vnd.openxmlformats-officedocument.oleObject"/>
  <Override PartName="/ppt/notesSlides/notesSlide7.xml" ContentType="application/vnd.openxmlformats-officedocument.presentationml.notesSlide+xml"/>
  <Override PartName="/ppt/embeddings/oleObject49.bin" ContentType="application/vnd.openxmlformats-officedocument.oleObject"/>
  <Override PartName="/ppt/embeddings/oleObject50.bin" ContentType="application/vnd.openxmlformats-officedocument.oleObject"/>
  <Override PartName="/ppt/embeddings/oleObject51.bin" ContentType="application/vnd.openxmlformats-officedocument.oleObject"/>
  <Override PartName="/ppt/embeddings/oleObject52.bin" ContentType="application/vnd.openxmlformats-officedocument.oleObject"/>
  <Override PartName="/ppt/embeddings/oleObject53.bin" ContentType="application/vnd.openxmlformats-officedocument.oleObject"/>
  <Override PartName="/ppt/embeddings/oleObject54.bin" ContentType="application/vnd.openxmlformats-officedocument.oleObject"/>
  <Override PartName="/ppt/embeddings/oleObject55.bin" ContentType="application/vnd.openxmlformats-officedocument.oleObject"/>
  <Override PartName="/ppt/embeddings/oleObject56.bin" ContentType="application/vnd.openxmlformats-officedocument.oleObject"/>
  <Override PartName="/ppt/notesSlides/notesSlide8.xml" ContentType="application/vnd.openxmlformats-officedocument.presentationml.notesSlide+xml"/>
  <Override PartName="/ppt/embeddings/oleObject57.bin" ContentType="application/vnd.openxmlformats-officedocument.oleObject"/>
  <Override PartName="/ppt/embeddings/oleObject58.bin" ContentType="application/vnd.openxmlformats-officedocument.oleObject"/>
  <Override PartName="/ppt/embeddings/oleObject59.bin" ContentType="application/vnd.openxmlformats-officedocument.oleObject"/>
  <Override PartName="/ppt/embeddings/oleObject60.bin" ContentType="application/vnd.openxmlformats-officedocument.oleObject"/>
  <Override PartName="/ppt/embeddings/oleObject61.bin" ContentType="application/vnd.openxmlformats-officedocument.oleObject"/>
  <Override PartName="/ppt/embeddings/oleObject62.bin" ContentType="application/vnd.openxmlformats-officedocument.oleObject"/>
  <Override PartName="/ppt/embeddings/oleObject63.bin" ContentType="application/vnd.openxmlformats-officedocument.oleObject"/>
  <Override PartName="/ppt/embeddings/oleObject64.bin" ContentType="application/vnd.openxmlformats-officedocument.oleObject"/>
  <Override PartName="/ppt/notesSlides/notesSlide9.xml" ContentType="application/vnd.openxmlformats-officedocument.presentationml.notesSlide+xml"/>
  <Override PartName="/ppt/embeddings/oleObject65.bin" ContentType="application/vnd.openxmlformats-officedocument.oleObject"/>
  <Override PartName="/ppt/embeddings/oleObject66.bin" ContentType="application/vnd.openxmlformats-officedocument.oleObject"/>
  <Override PartName="/ppt/embeddings/oleObject67.bin" ContentType="application/vnd.openxmlformats-officedocument.oleObject"/>
  <Override PartName="/ppt/embeddings/oleObject68.bin" ContentType="application/vnd.openxmlformats-officedocument.oleObject"/>
  <Override PartName="/ppt/embeddings/oleObject69.bin" ContentType="application/vnd.openxmlformats-officedocument.oleObject"/>
  <Override PartName="/ppt/embeddings/oleObject70.bin" ContentType="application/vnd.openxmlformats-officedocument.oleObject"/>
  <Override PartName="/ppt/embeddings/oleObject71.bin" ContentType="application/vnd.openxmlformats-officedocument.oleObject"/>
  <Override PartName="/ppt/embeddings/oleObject72.bin" ContentType="application/vnd.openxmlformats-officedocument.oleObject"/>
  <Override PartName="/ppt/notesSlides/notesSlide10.xml" ContentType="application/vnd.openxmlformats-officedocument.presentationml.notesSlide+xml"/>
  <Override PartName="/ppt/embeddings/oleObject73.bin" ContentType="application/vnd.openxmlformats-officedocument.oleObject"/>
  <Override PartName="/ppt/embeddings/oleObject74.bin" ContentType="application/vnd.openxmlformats-officedocument.oleObject"/>
  <Override PartName="/ppt/embeddings/oleObject75.bin" ContentType="application/vnd.openxmlformats-officedocument.oleObject"/>
  <Override PartName="/ppt/embeddings/oleObject76.bin" ContentType="application/vnd.openxmlformats-officedocument.oleObject"/>
  <Override PartName="/ppt/embeddings/oleObject77.bin" ContentType="application/vnd.openxmlformats-officedocument.oleObject"/>
  <Override PartName="/ppt/embeddings/oleObject78.bin" ContentType="application/vnd.openxmlformats-officedocument.oleObject"/>
  <Override PartName="/ppt/embeddings/oleObject79.bin" ContentType="application/vnd.openxmlformats-officedocument.oleObject"/>
  <Override PartName="/ppt/embeddings/oleObject80.bin" ContentType="application/vnd.openxmlformats-officedocument.oleObject"/>
  <Override PartName="/ppt/notesSlides/notesSlide11.xml" ContentType="application/vnd.openxmlformats-officedocument.presentationml.notesSlide+xml"/>
  <Override PartName="/ppt/embeddings/oleObject81.bin" ContentType="application/vnd.openxmlformats-officedocument.oleObject"/>
  <Override PartName="/ppt/embeddings/oleObject82.bin" ContentType="application/vnd.openxmlformats-officedocument.oleObject"/>
  <Override PartName="/ppt/embeddings/oleObject83.bin" ContentType="application/vnd.openxmlformats-officedocument.oleObject"/>
  <Override PartName="/ppt/embeddings/oleObject84.bin" ContentType="application/vnd.openxmlformats-officedocument.oleObject"/>
  <Override PartName="/ppt/embeddings/oleObject85.bin" ContentType="application/vnd.openxmlformats-officedocument.oleObject"/>
  <Override PartName="/ppt/embeddings/oleObject86.bin" ContentType="application/vnd.openxmlformats-officedocument.oleObject"/>
  <Override PartName="/ppt/embeddings/oleObject87.bin" ContentType="application/vnd.openxmlformats-officedocument.oleObject"/>
  <Override PartName="/ppt/embeddings/oleObject88.bin" ContentType="application/vnd.openxmlformats-officedocument.oleObject"/>
  <Override PartName="/ppt/notesSlides/notesSlide12.xml" ContentType="application/vnd.openxmlformats-officedocument.presentationml.notesSlide+xml"/>
  <Override PartName="/ppt/embeddings/oleObject89.bin" ContentType="application/vnd.openxmlformats-officedocument.oleObject"/>
  <Override PartName="/ppt/embeddings/oleObject90.bin" ContentType="application/vnd.openxmlformats-officedocument.oleObject"/>
  <Override PartName="/ppt/embeddings/oleObject91.bin" ContentType="application/vnd.openxmlformats-officedocument.oleObject"/>
  <Override PartName="/ppt/embeddings/oleObject92.bin" ContentType="application/vnd.openxmlformats-officedocument.oleObject"/>
  <Override PartName="/ppt/embeddings/oleObject93.bin" ContentType="application/vnd.openxmlformats-officedocument.oleObject"/>
  <Override PartName="/ppt/embeddings/oleObject94.bin" ContentType="application/vnd.openxmlformats-officedocument.oleObject"/>
  <Override PartName="/ppt/embeddings/oleObject95.bin" ContentType="application/vnd.openxmlformats-officedocument.oleObject"/>
  <Override PartName="/ppt/embeddings/oleObject96.bin" ContentType="application/vnd.openxmlformats-officedocument.oleObject"/>
  <Override PartName="/ppt/embeddings/oleObject97.bin" ContentType="application/vnd.openxmlformats-officedocument.oleObject"/>
  <Override PartName="/ppt/embeddings/oleObject98.bin" ContentType="application/vnd.openxmlformats-officedocument.oleObject"/>
  <Override PartName="/ppt/embeddings/oleObject99.bin" ContentType="application/vnd.openxmlformats-officedocument.oleObject"/>
  <Override PartName="/ppt/embeddings/oleObject100.bin" ContentType="application/vnd.openxmlformats-officedocument.oleObject"/>
  <Override PartName="/ppt/embeddings/oleObject101.bin" ContentType="application/vnd.openxmlformats-officedocument.oleObject"/>
  <Override PartName="/ppt/embeddings/oleObject102.bin" ContentType="application/vnd.openxmlformats-officedocument.oleObject"/>
  <Override PartName="/ppt/embeddings/oleObject103.bin" ContentType="application/vnd.openxmlformats-officedocument.oleObject"/>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256" r:id="rId2"/>
    <p:sldId id="436" r:id="rId3"/>
    <p:sldId id="437" r:id="rId4"/>
    <p:sldId id="454" r:id="rId5"/>
    <p:sldId id="455" r:id="rId6"/>
    <p:sldId id="456" r:id="rId7"/>
    <p:sldId id="457" r:id="rId8"/>
    <p:sldId id="458" r:id="rId9"/>
    <p:sldId id="459" r:id="rId10"/>
    <p:sldId id="460" r:id="rId11"/>
    <p:sldId id="461" r:id="rId12"/>
    <p:sldId id="462" r:id="rId13"/>
    <p:sldId id="258" r:id="rId14"/>
    <p:sldId id="391" r:id="rId15"/>
    <p:sldId id="447" r:id="rId16"/>
    <p:sldId id="448" r:id="rId17"/>
    <p:sldId id="290" r:id="rId18"/>
    <p:sldId id="294" r:id="rId19"/>
    <p:sldId id="295" r:id="rId20"/>
    <p:sldId id="464" r:id="rId21"/>
    <p:sldId id="463" r:id="rId22"/>
    <p:sldId id="465" r:id="rId23"/>
    <p:sldId id="368" r:id="rId24"/>
    <p:sldId id="439" r:id="rId25"/>
    <p:sldId id="440" r:id="rId26"/>
    <p:sldId id="466" r:id="rId27"/>
    <p:sldId id="441" r:id="rId28"/>
    <p:sldId id="435" r:id="rId29"/>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660"/>
  </p:normalViewPr>
  <p:slideViewPr>
    <p:cSldViewPr snapToGrid="0" snapToObjects="1" showGuides="1">
      <p:cViewPr varScale="1">
        <p:scale>
          <a:sx n="59" d="100"/>
          <a:sy n="59" d="100"/>
        </p:scale>
        <p:origin x="-1120" y="-112"/>
      </p:cViewPr>
      <p:guideLst>
        <p:guide orient="horz" pos="3159"/>
        <p:guide pos="275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a typeface="Arial"/>
              <a:cs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ea typeface="Arial"/>
                <a:cs typeface="Arial"/>
              </a:rPr>
              <a:pPr>
                <a:defRPr/>
              </a:pPr>
              <a:t>6/4/12</a:t>
            </a:fld>
            <a:endParaRPr lang="en-US" dirty="0">
              <a:latin typeface="Arial"/>
              <a:ea typeface="Arial"/>
              <a:cs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a typeface="Arial"/>
              <a:cs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ea typeface="Arial"/>
                <a:cs typeface="Arial"/>
              </a:rPr>
              <a:pPr>
                <a:defRPr/>
              </a:pPr>
              <a:t>‹#›</a:t>
            </a:fld>
            <a:endParaRPr lang="en-US" dirty="0">
              <a:latin typeface="Arial"/>
              <a:ea typeface="Arial"/>
              <a:cs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ea typeface="Arial"/>
                <a:cs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ea typeface="Arial"/>
                <a:cs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ea typeface="Arial"/>
                <a:cs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ea typeface="Arial"/>
                <a:cs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Arial"/>
        <a:cs typeface="Arial"/>
      </a:defRPr>
    </a:lvl1pPr>
    <a:lvl2pPr marL="457200" algn="l" defTabSz="457200" rtl="0" eaLnBrk="0" fontAlgn="base" hangingPunct="0">
      <a:spcBef>
        <a:spcPct val="30000"/>
      </a:spcBef>
      <a:spcAft>
        <a:spcPct val="0"/>
      </a:spcAft>
      <a:defRPr sz="1200" kern="1200">
        <a:solidFill>
          <a:schemeClr val="tx1"/>
        </a:solidFill>
        <a:latin typeface="Arial"/>
        <a:ea typeface="Arial"/>
        <a:cs typeface="+mn-cs"/>
      </a:defRPr>
    </a:lvl2pPr>
    <a:lvl3pPr marL="914400" algn="l" defTabSz="457200" rtl="0" eaLnBrk="0" fontAlgn="base" hangingPunct="0">
      <a:spcBef>
        <a:spcPct val="30000"/>
      </a:spcBef>
      <a:spcAft>
        <a:spcPct val="0"/>
      </a:spcAft>
      <a:defRPr sz="1200" kern="1200">
        <a:solidFill>
          <a:schemeClr val="tx1"/>
        </a:solidFill>
        <a:latin typeface="Arial"/>
        <a:ea typeface="Arial"/>
        <a:cs typeface="+mn-cs"/>
      </a:defRPr>
    </a:lvl3pPr>
    <a:lvl4pPr marL="1371600" algn="l" defTabSz="457200" rtl="0" eaLnBrk="0" fontAlgn="base" hangingPunct="0">
      <a:spcBef>
        <a:spcPct val="30000"/>
      </a:spcBef>
      <a:spcAft>
        <a:spcPct val="0"/>
      </a:spcAft>
      <a:defRPr sz="1200" kern="1200">
        <a:solidFill>
          <a:schemeClr val="tx1"/>
        </a:solidFill>
        <a:latin typeface="Arial"/>
        <a:ea typeface="Arial"/>
        <a:cs typeface="+mn-cs"/>
      </a:defRPr>
    </a:lvl4pPr>
    <a:lvl5pPr marL="1828800" algn="l" defTabSz="457200" rtl="0" eaLnBrk="0" fontAlgn="base" hangingPunct="0">
      <a:spcBef>
        <a:spcPct val="30000"/>
      </a:spcBef>
      <a:spcAft>
        <a:spcPct val="0"/>
      </a:spcAft>
      <a:defRPr sz="1200" kern="1200">
        <a:solidFill>
          <a:schemeClr val="tx1"/>
        </a:solidFill>
        <a:latin typeface="Arial"/>
        <a:ea typeface="Arial"/>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1</a:t>
            </a:fld>
            <a:endParaRPr lang="en-US" sz="1200" dirty="0">
              <a:latin typeface="Arial"/>
              <a:ea typeface="Arial"/>
              <a:cs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10</a:t>
            </a:fld>
            <a:endParaRPr lang="en-US" sz="1200" dirty="0">
              <a:latin typeface="Arial"/>
              <a:ea typeface="Arial"/>
              <a:cs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11</a:t>
            </a:fld>
            <a:endParaRPr lang="en-US" sz="1200" dirty="0">
              <a:latin typeface="Arial"/>
              <a:ea typeface="Arial"/>
              <a:cs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12</a:t>
            </a:fld>
            <a:endParaRPr lang="en-US" sz="1200" dirty="0">
              <a:latin typeface="Arial"/>
              <a:ea typeface="Arial"/>
              <a:cs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/CAU3L1S3VLT</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23</a:t>
            </a:fld>
            <a:endParaRPr lang="en-US" dirty="0"/>
          </a:p>
        </p:txBody>
      </p:sp>
    </p:spTree>
    <p:extLst>
      <p:ext uri="{BB962C8B-B14F-4D97-AF65-F5344CB8AC3E}">
        <p14:creationId xmlns:p14="http://schemas.microsoft.com/office/powerpoint/2010/main" val="148900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/CAU3L1S3DomainRange</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28</a:t>
            </a:fld>
            <a:endParaRPr lang="en-US" dirty="0"/>
          </a:p>
        </p:txBody>
      </p:sp>
    </p:spTree>
    <p:extLst>
      <p:ext uri="{BB962C8B-B14F-4D97-AF65-F5344CB8AC3E}">
        <p14:creationId xmlns:p14="http://schemas.microsoft.com/office/powerpoint/2010/main" val="1599525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2</a:t>
            </a:fld>
            <a:endParaRPr lang="en-US" sz="1200" dirty="0">
              <a:latin typeface="Arial"/>
              <a:ea typeface="Arial"/>
              <a:cs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3</a:t>
            </a:fld>
            <a:endParaRPr lang="en-US" sz="1200" dirty="0">
              <a:latin typeface="Arial"/>
              <a:ea typeface="Arial"/>
              <a:cs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4</a:t>
            </a:fld>
            <a:endParaRPr lang="en-US" sz="1200" dirty="0">
              <a:latin typeface="Arial"/>
              <a:ea typeface="Arial"/>
              <a:cs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5</a:t>
            </a:fld>
            <a:endParaRPr lang="en-US" sz="1200" dirty="0">
              <a:latin typeface="Arial"/>
              <a:ea typeface="Arial"/>
              <a:cs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6</a:t>
            </a:fld>
            <a:endParaRPr lang="en-US" sz="1200" dirty="0">
              <a:latin typeface="Arial"/>
              <a:ea typeface="Arial"/>
              <a:cs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7</a:t>
            </a:fld>
            <a:endParaRPr lang="en-US" sz="1200" dirty="0">
              <a:latin typeface="Arial"/>
              <a:ea typeface="Arial"/>
              <a:cs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8</a:t>
            </a:fld>
            <a:endParaRPr lang="en-US" sz="1200" dirty="0">
              <a:latin typeface="Arial"/>
              <a:ea typeface="Arial"/>
              <a:cs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9</a:t>
            </a:fld>
            <a:endParaRPr lang="en-US" sz="1200" dirty="0">
              <a:latin typeface="Arial"/>
              <a:ea typeface="Arial"/>
              <a:cs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3.1.3: Domain and Range</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3.1.3: Domain and Range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3.1.3: Domain and Range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3.1.3: Domain and Range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3.1.3: Domain and Range</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3.1.3: Domain and Range</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3.1.3: Domain and Range</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3.1.3: Domain and Range</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3.1.3: Domain and Range</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3.1.3: Domain and Range</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3.1.3: Domain and Range</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3.1.3: Domain and Range</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Arial"/>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oleObject" Target="../embeddings/oleObject6.bin"/><Relationship Id="rId12" Type="http://schemas.openxmlformats.org/officeDocument/2006/relationships/oleObject" Target="../embeddings/oleObject7.bin"/><Relationship Id="rId13" Type="http://schemas.openxmlformats.org/officeDocument/2006/relationships/oleObject" Target="../embeddings/oleObject8.bin"/><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oleObject" Target="../embeddings/oleObject4.bin"/><Relationship Id="rId9" Type="http://schemas.openxmlformats.org/officeDocument/2006/relationships/image" Target="../media/image3.emf"/><Relationship Id="rId10" Type="http://schemas.openxmlformats.org/officeDocument/2006/relationships/oleObject" Target="../embeddings/oleObject5.bin"/></Relationships>
</file>

<file path=ppt/slides/_rels/slide10.xml.rels><?xml version="1.0" encoding="UTF-8" standalone="yes"?>
<Relationships xmlns="http://schemas.openxmlformats.org/package/2006/relationships"><Relationship Id="rId11" Type="http://schemas.openxmlformats.org/officeDocument/2006/relationships/oleObject" Target="../embeddings/oleObject78.bin"/><Relationship Id="rId12" Type="http://schemas.openxmlformats.org/officeDocument/2006/relationships/oleObject" Target="../embeddings/oleObject79.bin"/><Relationship Id="rId13" Type="http://schemas.openxmlformats.org/officeDocument/2006/relationships/oleObject" Target="../embeddings/oleObject80.bin"/><Relationship Id="rId14" Type="http://schemas.openxmlformats.org/officeDocument/2006/relationships/image" Target="../media/image5.emf"/><Relationship Id="rId1" Type="http://schemas.openxmlformats.org/officeDocument/2006/relationships/vmlDrawing" Target="../drawings/vmlDrawing10.vml"/><Relationship Id="rId2" Type="http://schemas.openxmlformats.org/officeDocument/2006/relationships/slideLayout" Target="../slideLayouts/slideLayout1.xml"/><Relationship Id="rId3" Type="http://schemas.openxmlformats.org/officeDocument/2006/relationships/notesSlide" Target="../notesSlides/notesSlide10.xml"/><Relationship Id="rId4" Type="http://schemas.openxmlformats.org/officeDocument/2006/relationships/oleObject" Target="../embeddings/oleObject73.bin"/><Relationship Id="rId5" Type="http://schemas.openxmlformats.org/officeDocument/2006/relationships/image" Target="../media/image2.emf"/><Relationship Id="rId6" Type="http://schemas.openxmlformats.org/officeDocument/2006/relationships/oleObject" Target="../embeddings/oleObject74.bin"/><Relationship Id="rId7" Type="http://schemas.openxmlformats.org/officeDocument/2006/relationships/oleObject" Target="../embeddings/oleObject75.bin"/><Relationship Id="rId8" Type="http://schemas.openxmlformats.org/officeDocument/2006/relationships/oleObject" Target="../embeddings/oleObject76.bin"/><Relationship Id="rId9" Type="http://schemas.openxmlformats.org/officeDocument/2006/relationships/image" Target="../media/image3.emf"/><Relationship Id="rId10" Type="http://schemas.openxmlformats.org/officeDocument/2006/relationships/oleObject" Target="../embeddings/oleObject77.bin"/></Relationships>
</file>

<file path=ppt/slides/_rels/slide11.xml.rels><?xml version="1.0" encoding="UTF-8" standalone="yes"?>
<Relationships xmlns="http://schemas.openxmlformats.org/package/2006/relationships"><Relationship Id="rId11" Type="http://schemas.openxmlformats.org/officeDocument/2006/relationships/oleObject" Target="../embeddings/oleObject86.bin"/><Relationship Id="rId12" Type="http://schemas.openxmlformats.org/officeDocument/2006/relationships/oleObject" Target="../embeddings/oleObject87.bin"/><Relationship Id="rId13" Type="http://schemas.openxmlformats.org/officeDocument/2006/relationships/oleObject" Target="../embeddings/oleObject88.bin"/><Relationship Id="rId1" Type="http://schemas.openxmlformats.org/officeDocument/2006/relationships/vmlDrawing" Target="../drawings/vmlDrawing11.vml"/><Relationship Id="rId2" Type="http://schemas.openxmlformats.org/officeDocument/2006/relationships/slideLayout" Target="../slideLayouts/slideLayout1.xml"/><Relationship Id="rId3" Type="http://schemas.openxmlformats.org/officeDocument/2006/relationships/notesSlide" Target="../notesSlides/notesSlide11.xml"/><Relationship Id="rId4" Type="http://schemas.openxmlformats.org/officeDocument/2006/relationships/oleObject" Target="../embeddings/oleObject81.bin"/><Relationship Id="rId5" Type="http://schemas.openxmlformats.org/officeDocument/2006/relationships/image" Target="../media/image2.emf"/><Relationship Id="rId6" Type="http://schemas.openxmlformats.org/officeDocument/2006/relationships/oleObject" Target="../embeddings/oleObject82.bin"/><Relationship Id="rId7" Type="http://schemas.openxmlformats.org/officeDocument/2006/relationships/oleObject" Target="../embeddings/oleObject83.bin"/><Relationship Id="rId8" Type="http://schemas.openxmlformats.org/officeDocument/2006/relationships/oleObject" Target="../embeddings/oleObject84.bin"/><Relationship Id="rId9" Type="http://schemas.openxmlformats.org/officeDocument/2006/relationships/image" Target="../media/image3.emf"/><Relationship Id="rId10" Type="http://schemas.openxmlformats.org/officeDocument/2006/relationships/oleObject" Target="../embeddings/oleObject85.bin"/></Relationships>
</file>

<file path=ppt/slides/_rels/slide12.xml.rels><?xml version="1.0" encoding="UTF-8" standalone="yes"?>
<Relationships xmlns="http://schemas.openxmlformats.org/package/2006/relationships"><Relationship Id="rId11" Type="http://schemas.openxmlformats.org/officeDocument/2006/relationships/oleObject" Target="../embeddings/oleObject94.bin"/><Relationship Id="rId12" Type="http://schemas.openxmlformats.org/officeDocument/2006/relationships/oleObject" Target="../embeddings/oleObject95.bin"/><Relationship Id="rId13" Type="http://schemas.openxmlformats.org/officeDocument/2006/relationships/oleObject" Target="../embeddings/oleObject96.bin"/><Relationship Id="rId14" Type="http://schemas.openxmlformats.org/officeDocument/2006/relationships/image" Target="../media/image6.emf"/><Relationship Id="rId15" Type="http://schemas.openxmlformats.org/officeDocument/2006/relationships/image" Target="../media/image7.emf"/><Relationship Id="rId1" Type="http://schemas.openxmlformats.org/officeDocument/2006/relationships/vmlDrawing" Target="../drawings/vmlDrawing12.vml"/><Relationship Id="rId2" Type="http://schemas.openxmlformats.org/officeDocument/2006/relationships/slideLayout" Target="../slideLayouts/slideLayout1.xml"/><Relationship Id="rId3" Type="http://schemas.openxmlformats.org/officeDocument/2006/relationships/notesSlide" Target="../notesSlides/notesSlide12.xml"/><Relationship Id="rId4" Type="http://schemas.openxmlformats.org/officeDocument/2006/relationships/oleObject" Target="../embeddings/oleObject89.bin"/><Relationship Id="rId5" Type="http://schemas.openxmlformats.org/officeDocument/2006/relationships/image" Target="../media/image2.emf"/><Relationship Id="rId6" Type="http://schemas.openxmlformats.org/officeDocument/2006/relationships/oleObject" Target="../embeddings/oleObject90.bin"/><Relationship Id="rId7" Type="http://schemas.openxmlformats.org/officeDocument/2006/relationships/oleObject" Target="../embeddings/oleObject91.bin"/><Relationship Id="rId8" Type="http://schemas.openxmlformats.org/officeDocument/2006/relationships/oleObject" Target="../embeddings/oleObject92.bin"/><Relationship Id="rId9" Type="http://schemas.openxmlformats.org/officeDocument/2006/relationships/image" Target="../media/image3.emf"/><Relationship Id="rId10" Type="http://schemas.openxmlformats.org/officeDocument/2006/relationships/oleObject" Target="../embeddings/oleObject93.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97.bin"/><Relationship Id="rId4" Type="http://schemas.openxmlformats.org/officeDocument/2006/relationships/image" Target="../media/image8.emf"/><Relationship Id="rId5" Type="http://schemas.openxmlformats.org/officeDocument/2006/relationships/oleObject" Target="../embeddings/oleObject98.bin"/><Relationship Id="rId6" Type="http://schemas.openxmlformats.org/officeDocument/2006/relationships/oleObject" Target="../embeddings/oleObject99.bin"/><Relationship Id="rId7" Type="http://schemas.openxmlformats.org/officeDocument/2006/relationships/oleObject" Target="../embeddings/oleObject100.bin"/><Relationship Id="rId8" Type="http://schemas.openxmlformats.org/officeDocument/2006/relationships/oleObject" Target="../embeddings/oleObject101.bin"/><Relationship Id="rId9" Type="http://schemas.openxmlformats.org/officeDocument/2006/relationships/oleObject" Target="../embeddings/oleObject102.bin"/><Relationship Id="rId10" Type="http://schemas.openxmlformats.org/officeDocument/2006/relationships/oleObject" Target="../embeddings/oleObject103.bin"/><Relationship Id="rId1" Type="http://schemas.openxmlformats.org/officeDocument/2006/relationships/vmlDrawing" Target="../drawings/vmlDrawing13.vml"/><Relationship Id="rId2"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 Id="rId3" Type="http://schemas.openxmlformats.org/officeDocument/2006/relationships/image" Target="../media/image10.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1" Type="http://schemas.openxmlformats.org/officeDocument/2006/relationships/oleObject" Target="../embeddings/oleObject14.bin"/><Relationship Id="rId12" Type="http://schemas.openxmlformats.org/officeDocument/2006/relationships/oleObject" Target="../embeddings/oleObject15.bin"/><Relationship Id="rId13" Type="http://schemas.openxmlformats.org/officeDocument/2006/relationships/oleObject" Target="../embeddings/oleObject16.bin"/><Relationship Id="rId1" Type="http://schemas.openxmlformats.org/officeDocument/2006/relationships/vmlDrawing" Target="../drawings/vmlDrawing2.vml"/><Relationship Id="rId2" Type="http://schemas.openxmlformats.org/officeDocument/2006/relationships/slideLayout" Target="../slideLayouts/slideLayout1.xml"/><Relationship Id="rId3" Type="http://schemas.openxmlformats.org/officeDocument/2006/relationships/notesSlide" Target="../notesSlides/notesSlide2.xml"/><Relationship Id="rId4" Type="http://schemas.openxmlformats.org/officeDocument/2006/relationships/oleObject" Target="../embeddings/oleObject9.bin"/><Relationship Id="rId5" Type="http://schemas.openxmlformats.org/officeDocument/2006/relationships/image" Target="../media/image2.emf"/><Relationship Id="rId6" Type="http://schemas.openxmlformats.org/officeDocument/2006/relationships/oleObject" Target="../embeddings/oleObject10.bin"/><Relationship Id="rId7" Type="http://schemas.openxmlformats.org/officeDocument/2006/relationships/oleObject" Target="../embeddings/oleObject11.bin"/><Relationship Id="rId8" Type="http://schemas.openxmlformats.org/officeDocument/2006/relationships/oleObject" Target="../embeddings/oleObject12.bin"/><Relationship Id="rId9" Type="http://schemas.openxmlformats.org/officeDocument/2006/relationships/image" Target="../media/image3.emf"/><Relationship Id="rId10" Type="http://schemas.openxmlformats.org/officeDocument/2006/relationships/oleObject" Target="../embeddings/oleObject13.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emf"/></Relationships>
</file>

<file path=ppt/slides/_rels/slide23.xml.rels><?xml version="1.0" encoding="UTF-8" standalone="yes"?>
<Relationships xmlns="http://schemas.openxmlformats.org/package/2006/relationships"><Relationship Id="rId3" Type="http://schemas.openxmlformats.org/officeDocument/2006/relationships/hyperlink" Target="http://walch.com/ei/CAU3L1S3VLT" TargetMode="External"/><Relationship Id="rId4"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alch.com/ei/CAU3L1S3DomainRange" TargetMode="External"/><Relationship Id="rId4"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3.xml.rels><?xml version="1.0" encoding="UTF-8" standalone="yes"?>
<Relationships xmlns="http://schemas.openxmlformats.org/package/2006/relationships"><Relationship Id="rId11" Type="http://schemas.openxmlformats.org/officeDocument/2006/relationships/oleObject" Target="../embeddings/oleObject22.bin"/><Relationship Id="rId12" Type="http://schemas.openxmlformats.org/officeDocument/2006/relationships/oleObject" Target="../embeddings/oleObject23.bin"/><Relationship Id="rId13" Type="http://schemas.openxmlformats.org/officeDocument/2006/relationships/oleObject" Target="../embeddings/oleObject24.bin"/><Relationship Id="rId1" Type="http://schemas.openxmlformats.org/officeDocument/2006/relationships/vmlDrawing" Target="../drawings/vmlDrawing3.vml"/><Relationship Id="rId2" Type="http://schemas.openxmlformats.org/officeDocument/2006/relationships/slideLayout" Target="../slideLayouts/slideLayout1.xml"/><Relationship Id="rId3" Type="http://schemas.openxmlformats.org/officeDocument/2006/relationships/notesSlide" Target="../notesSlides/notesSlide3.xml"/><Relationship Id="rId4" Type="http://schemas.openxmlformats.org/officeDocument/2006/relationships/oleObject" Target="../embeddings/oleObject17.bin"/><Relationship Id="rId5" Type="http://schemas.openxmlformats.org/officeDocument/2006/relationships/image" Target="../media/image2.emf"/><Relationship Id="rId6" Type="http://schemas.openxmlformats.org/officeDocument/2006/relationships/oleObject" Target="../embeddings/oleObject18.bin"/><Relationship Id="rId7" Type="http://schemas.openxmlformats.org/officeDocument/2006/relationships/oleObject" Target="../embeddings/oleObject19.bin"/><Relationship Id="rId8" Type="http://schemas.openxmlformats.org/officeDocument/2006/relationships/oleObject" Target="../embeddings/oleObject20.bin"/><Relationship Id="rId9" Type="http://schemas.openxmlformats.org/officeDocument/2006/relationships/image" Target="../media/image3.emf"/><Relationship Id="rId10" Type="http://schemas.openxmlformats.org/officeDocument/2006/relationships/oleObject" Target="../embeddings/oleObject21.bin"/></Relationships>
</file>

<file path=ppt/slides/_rels/slide4.xml.rels><?xml version="1.0" encoding="UTF-8" standalone="yes"?>
<Relationships xmlns="http://schemas.openxmlformats.org/package/2006/relationships"><Relationship Id="rId11" Type="http://schemas.openxmlformats.org/officeDocument/2006/relationships/oleObject" Target="../embeddings/oleObject30.bin"/><Relationship Id="rId12" Type="http://schemas.openxmlformats.org/officeDocument/2006/relationships/oleObject" Target="../embeddings/oleObject31.bin"/><Relationship Id="rId13" Type="http://schemas.openxmlformats.org/officeDocument/2006/relationships/oleObject" Target="../embeddings/oleObject32.bin"/><Relationship Id="rId1" Type="http://schemas.openxmlformats.org/officeDocument/2006/relationships/vmlDrawing" Target="../drawings/vmlDrawing4.vml"/><Relationship Id="rId2" Type="http://schemas.openxmlformats.org/officeDocument/2006/relationships/slideLayout" Target="../slideLayouts/slideLayout1.xml"/><Relationship Id="rId3" Type="http://schemas.openxmlformats.org/officeDocument/2006/relationships/notesSlide" Target="../notesSlides/notesSlide4.xml"/><Relationship Id="rId4" Type="http://schemas.openxmlformats.org/officeDocument/2006/relationships/oleObject" Target="../embeddings/oleObject25.bin"/><Relationship Id="rId5" Type="http://schemas.openxmlformats.org/officeDocument/2006/relationships/image" Target="../media/image2.emf"/><Relationship Id="rId6" Type="http://schemas.openxmlformats.org/officeDocument/2006/relationships/oleObject" Target="../embeddings/oleObject26.bin"/><Relationship Id="rId7" Type="http://schemas.openxmlformats.org/officeDocument/2006/relationships/oleObject" Target="../embeddings/oleObject27.bin"/><Relationship Id="rId8" Type="http://schemas.openxmlformats.org/officeDocument/2006/relationships/oleObject" Target="../embeddings/oleObject28.bin"/><Relationship Id="rId9" Type="http://schemas.openxmlformats.org/officeDocument/2006/relationships/image" Target="../media/image3.emf"/><Relationship Id="rId10" Type="http://schemas.openxmlformats.org/officeDocument/2006/relationships/oleObject" Target="../embeddings/oleObject29.bin"/></Relationships>
</file>

<file path=ppt/slides/_rels/slide5.xml.rels><?xml version="1.0" encoding="UTF-8" standalone="yes"?>
<Relationships xmlns="http://schemas.openxmlformats.org/package/2006/relationships"><Relationship Id="rId11" Type="http://schemas.openxmlformats.org/officeDocument/2006/relationships/oleObject" Target="../embeddings/oleObject38.bin"/><Relationship Id="rId12" Type="http://schemas.openxmlformats.org/officeDocument/2006/relationships/oleObject" Target="../embeddings/oleObject39.bin"/><Relationship Id="rId13" Type="http://schemas.openxmlformats.org/officeDocument/2006/relationships/oleObject" Target="../embeddings/oleObject40.bin"/><Relationship Id="rId14" Type="http://schemas.openxmlformats.org/officeDocument/2006/relationships/image" Target="../media/image4.emf"/><Relationship Id="rId1" Type="http://schemas.openxmlformats.org/officeDocument/2006/relationships/vmlDrawing" Target="../drawings/vmlDrawing5.vml"/><Relationship Id="rId2" Type="http://schemas.openxmlformats.org/officeDocument/2006/relationships/slideLayout" Target="../slideLayouts/slideLayout1.xml"/><Relationship Id="rId3" Type="http://schemas.openxmlformats.org/officeDocument/2006/relationships/notesSlide" Target="../notesSlides/notesSlide5.xml"/><Relationship Id="rId4" Type="http://schemas.openxmlformats.org/officeDocument/2006/relationships/oleObject" Target="../embeddings/oleObject33.bin"/><Relationship Id="rId5" Type="http://schemas.openxmlformats.org/officeDocument/2006/relationships/image" Target="../media/image2.emf"/><Relationship Id="rId6" Type="http://schemas.openxmlformats.org/officeDocument/2006/relationships/oleObject" Target="../embeddings/oleObject34.bin"/><Relationship Id="rId7" Type="http://schemas.openxmlformats.org/officeDocument/2006/relationships/oleObject" Target="../embeddings/oleObject35.bin"/><Relationship Id="rId8" Type="http://schemas.openxmlformats.org/officeDocument/2006/relationships/oleObject" Target="../embeddings/oleObject36.bin"/><Relationship Id="rId9" Type="http://schemas.openxmlformats.org/officeDocument/2006/relationships/image" Target="../media/image3.emf"/><Relationship Id="rId10" Type="http://schemas.openxmlformats.org/officeDocument/2006/relationships/oleObject" Target="../embeddings/oleObject37.bin"/></Relationships>
</file>

<file path=ppt/slides/_rels/slide6.xml.rels><?xml version="1.0" encoding="UTF-8" standalone="yes"?>
<Relationships xmlns="http://schemas.openxmlformats.org/package/2006/relationships"><Relationship Id="rId11" Type="http://schemas.openxmlformats.org/officeDocument/2006/relationships/oleObject" Target="../embeddings/oleObject46.bin"/><Relationship Id="rId12" Type="http://schemas.openxmlformats.org/officeDocument/2006/relationships/oleObject" Target="../embeddings/oleObject47.bin"/><Relationship Id="rId13" Type="http://schemas.openxmlformats.org/officeDocument/2006/relationships/oleObject" Target="../embeddings/oleObject48.bin"/><Relationship Id="rId1" Type="http://schemas.openxmlformats.org/officeDocument/2006/relationships/vmlDrawing" Target="../drawings/vmlDrawing6.vml"/><Relationship Id="rId2" Type="http://schemas.openxmlformats.org/officeDocument/2006/relationships/slideLayout" Target="../slideLayouts/slideLayout1.xml"/><Relationship Id="rId3" Type="http://schemas.openxmlformats.org/officeDocument/2006/relationships/notesSlide" Target="../notesSlides/notesSlide6.xml"/><Relationship Id="rId4" Type="http://schemas.openxmlformats.org/officeDocument/2006/relationships/oleObject" Target="../embeddings/oleObject41.bin"/><Relationship Id="rId5" Type="http://schemas.openxmlformats.org/officeDocument/2006/relationships/image" Target="../media/image2.emf"/><Relationship Id="rId6" Type="http://schemas.openxmlformats.org/officeDocument/2006/relationships/oleObject" Target="../embeddings/oleObject42.bin"/><Relationship Id="rId7" Type="http://schemas.openxmlformats.org/officeDocument/2006/relationships/oleObject" Target="../embeddings/oleObject43.bin"/><Relationship Id="rId8" Type="http://schemas.openxmlformats.org/officeDocument/2006/relationships/oleObject" Target="../embeddings/oleObject44.bin"/><Relationship Id="rId9" Type="http://schemas.openxmlformats.org/officeDocument/2006/relationships/image" Target="../media/image3.emf"/><Relationship Id="rId10" Type="http://schemas.openxmlformats.org/officeDocument/2006/relationships/oleObject" Target="../embeddings/oleObject45.bin"/></Relationships>
</file>

<file path=ppt/slides/_rels/slide7.xml.rels><?xml version="1.0" encoding="UTF-8" standalone="yes"?>
<Relationships xmlns="http://schemas.openxmlformats.org/package/2006/relationships"><Relationship Id="rId11" Type="http://schemas.openxmlformats.org/officeDocument/2006/relationships/oleObject" Target="../embeddings/oleObject54.bin"/><Relationship Id="rId12" Type="http://schemas.openxmlformats.org/officeDocument/2006/relationships/oleObject" Target="../embeddings/oleObject55.bin"/><Relationship Id="rId13" Type="http://schemas.openxmlformats.org/officeDocument/2006/relationships/oleObject" Target="../embeddings/oleObject56.bin"/><Relationship Id="rId1" Type="http://schemas.openxmlformats.org/officeDocument/2006/relationships/vmlDrawing" Target="../drawings/vmlDrawing7.vml"/><Relationship Id="rId2" Type="http://schemas.openxmlformats.org/officeDocument/2006/relationships/slideLayout" Target="../slideLayouts/slideLayout1.xml"/><Relationship Id="rId3" Type="http://schemas.openxmlformats.org/officeDocument/2006/relationships/notesSlide" Target="../notesSlides/notesSlide7.xml"/><Relationship Id="rId4" Type="http://schemas.openxmlformats.org/officeDocument/2006/relationships/oleObject" Target="../embeddings/oleObject49.bin"/><Relationship Id="rId5" Type="http://schemas.openxmlformats.org/officeDocument/2006/relationships/image" Target="../media/image2.emf"/><Relationship Id="rId6" Type="http://schemas.openxmlformats.org/officeDocument/2006/relationships/oleObject" Target="../embeddings/oleObject50.bin"/><Relationship Id="rId7" Type="http://schemas.openxmlformats.org/officeDocument/2006/relationships/oleObject" Target="../embeddings/oleObject51.bin"/><Relationship Id="rId8" Type="http://schemas.openxmlformats.org/officeDocument/2006/relationships/oleObject" Target="../embeddings/oleObject52.bin"/><Relationship Id="rId9" Type="http://schemas.openxmlformats.org/officeDocument/2006/relationships/image" Target="../media/image3.emf"/><Relationship Id="rId10" Type="http://schemas.openxmlformats.org/officeDocument/2006/relationships/oleObject" Target="../embeddings/oleObject53.bin"/></Relationships>
</file>

<file path=ppt/slides/_rels/slide8.xml.rels><?xml version="1.0" encoding="UTF-8" standalone="yes"?>
<Relationships xmlns="http://schemas.openxmlformats.org/package/2006/relationships"><Relationship Id="rId11" Type="http://schemas.openxmlformats.org/officeDocument/2006/relationships/oleObject" Target="../embeddings/oleObject62.bin"/><Relationship Id="rId12" Type="http://schemas.openxmlformats.org/officeDocument/2006/relationships/oleObject" Target="../embeddings/oleObject63.bin"/><Relationship Id="rId13" Type="http://schemas.openxmlformats.org/officeDocument/2006/relationships/oleObject" Target="../embeddings/oleObject64.bin"/><Relationship Id="rId1" Type="http://schemas.openxmlformats.org/officeDocument/2006/relationships/vmlDrawing" Target="../drawings/vmlDrawing8.vml"/><Relationship Id="rId2" Type="http://schemas.openxmlformats.org/officeDocument/2006/relationships/slideLayout" Target="../slideLayouts/slideLayout1.xml"/><Relationship Id="rId3" Type="http://schemas.openxmlformats.org/officeDocument/2006/relationships/notesSlide" Target="../notesSlides/notesSlide8.xml"/><Relationship Id="rId4" Type="http://schemas.openxmlformats.org/officeDocument/2006/relationships/oleObject" Target="../embeddings/oleObject57.bin"/><Relationship Id="rId5" Type="http://schemas.openxmlformats.org/officeDocument/2006/relationships/image" Target="../media/image2.emf"/><Relationship Id="rId6" Type="http://schemas.openxmlformats.org/officeDocument/2006/relationships/oleObject" Target="../embeddings/oleObject58.bin"/><Relationship Id="rId7" Type="http://schemas.openxmlformats.org/officeDocument/2006/relationships/oleObject" Target="../embeddings/oleObject59.bin"/><Relationship Id="rId8" Type="http://schemas.openxmlformats.org/officeDocument/2006/relationships/oleObject" Target="../embeddings/oleObject60.bin"/><Relationship Id="rId9" Type="http://schemas.openxmlformats.org/officeDocument/2006/relationships/image" Target="../media/image3.emf"/><Relationship Id="rId10" Type="http://schemas.openxmlformats.org/officeDocument/2006/relationships/oleObject" Target="../embeddings/oleObject61.bin"/></Relationships>
</file>

<file path=ppt/slides/_rels/slide9.xml.rels><?xml version="1.0" encoding="UTF-8" standalone="yes"?>
<Relationships xmlns="http://schemas.openxmlformats.org/package/2006/relationships"><Relationship Id="rId11" Type="http://schemas.openxmlformats.org/officeDocument/2006/relationships/oleObject" Target="../embeddings/oleObject70.bin"/><Relationship Id="rId12" Type="http://schemas.openxmlformats.org/officeDocument/2006/relationships/oleObject" Target="../embeddings/oleObject71.bin"/><Relationship Id="rId13" Type="http://schemas.openxmlformats.org/officeDocument/2006/relationships/oleObject" Target="../embeddings/oleObject72.bin"/><Relationship Id="rId1" Type="http://schemas.openxmlformats.org/officeDocument/2006/relationships/vmlDrawing" Target="../drawings/vmlDrawing9.vml"/><Relationship Id="rId2" Type="http://schemas.openxmlformats.org/officeDocument/2006/relationships/slideLayout" Target="../slideLayouts/slideLayout1.xml"/><Relationship Id="rId3" Type="http://schemas.openxmlformats.org/officeDocument/2006/relationships/notesSlide" Target="../notesSlides/notesSlide9.xml"/><Relationship Id="rId4" Type="http://schemas.openxmlformats.org/officeDocument/2006/relationships/oleObject" Target="../embeddings/oleObject65.bin"/><Relationship Id="rId5" Type="http://schemas.openxmlformats.org/officeDocument/2006/relationships/image" Target="../media/image2.emf"/><Relationship Id="rId6" Type="http://schemas.openxmlformats.org/officeDocument/2006/relationships/oleObject" Target="../embeddings/oleObject66.bin"/><Relationship Id="rId7" Type="http://schemas.openxmlformats.org/officeDocument/2006/relationships/oleObject" Target="../embeddings/oleObject67.bin"/><Relationship Id="rId8" Type="http://schemas.openxmlformats.org/officeDocument/2006/relationships/oleObject" Target="../embeddings/oleObject68.bin"/><Relationship Id="rId9" Type="http://schemas.openxmlformats.org/officeDocument/2006/relationships/image" Target="../media/image3.emf"/><Relationship Id="rId10" Type="http://schemas.openxmlformats.org/officeDocument/2006/relationships/oleObject" Target="../embeddings/oleObject6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Earlier we saw that the graph of </a:t>
            </a:r>
            <a:r>
              <a:rPr lang="en-US" i="1" dirty="0"/>
              <a:t>y</a:t>
            </a:r>
            <a:r>
              <a:rPr lang="en-US" dirty="0"/>
              <a:t> = </a:t>
            </a:r>
            <a:r>
              <a:rPr lang="en-US" i="1" dirty="0"/>
              <a:t>f</a:t>
            </a:r>
            <a:r>
              <a:rPr lang="en-US" dirty="0"/>
              <a:t>(</a:t>
            </a:r>
            <a:r>
              <a:rPr lang="en-US" i="1" dirty="0"/>
              <a:t>x</a:t>
            </a:r>
            <a:r>
              <a:rPr lang="en-US" dirty="0"/>
              <a:t>) is the set of all solutions to the function </a:t>
            </a:r>
            <a:r>
              <a:rPr lang="en-US" i="1" dirty="0"/>
              <a:t>f</a:t>
            </a:r>
            <a:r>
              <a:rPr lang="en-US" dirty="0"/>
              <a:t>. We also found that when </a:t>
            </a:r>
            <a:endParaRPr lang="en-US" dirty="0" smtClean="0"/>
          </a:p>
          <a:p>
            <a:pPr>
              <a:spcBef>
                <a:spcPts val="0"/>
              </a:spcBef>
            </a:pPr>
            <a:r>
              <a:rPr lang="en-US" i="1" dirty="0" smtClean="0"/>
              <a:t>f</a:t>
            </a:r>
            <a:r>
              <a:rPr lang="en-US" dirty="0"/>
              <a:t>(</a:t>
            </a:r>
            <a:r>
              <a:rPr lang="en-US" i="1" dirty="0"/>
              <a:t>x</a:t>
            </a:r>
            <a:r>
              <a:rPr lang="en-US" dirty="0"/>
              <a:t>) = </a:t>
            </a:r>
            <a:r>
              <a:rPr lang="en-US" i="1" dirty="0"/>
              <a:t>g</a:t>
            </a:r>
            <a:r>
              <a:rPr lang="en-US" dirty="0"/>
              <a:t>(</a:t>
            </a:r>
            <a:r>
              <a:rPr lang="en-US" i="1" dirty="0"/>
              <a:t>x</a:t>
            </a:r>
            <a:r>
              <a:rPr lang="en-US" dirty="0"/>
              <a:t>), the functions </a:t>
            </a:r>
            <a:r>
              <a:rPr lang="en-US" i="1" dirty="0"/>
              <a:t>f</a:t>
            </a:r>
            <a:r>
              <a:rPr lang="en-US" dirty="0"/>
              <a:t> and </a:t>
            </a:r>
            <a:r>
              <a:rPr lang="en-US" i="1" dirty="0"/>
              <a:t>g</a:t>
            </a:r>
            <a:r>
              <a:rPr lang="en-US" dirty="0"/>
              <a:t> share a common solution and the graphs of these functions will intersect at that point. In this lesson, we learn what defines a function and the properties of a function.</a:t>
            </a:r>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dirty="0"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45759358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56"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901876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57"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3577233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58"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427520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59"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5658891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60"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2180560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61"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06383066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62"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7629618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63"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p>
          <a:p>
            <a:pPr eaLnBrk="1" fontAlgn="auto" hangingPunct="1">
              <a:spcAft>
                <a:spcPts val="0"/>
              </a:spcAft>
              <a:buFont typeface="Arial"/>
              <a:buNone/>
              <a:defRPr/>
            </a:pPr>
            <a:endParaRPr lang="en-US" sz="2800" b="1" i="1" dirty="0">
              <a:ea typeface="+mn-ea"/>
            </a:endParaRP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8979406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0883"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155379991"/>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0884"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2435352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0885"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5079374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0886"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18057851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0887"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91350841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0888"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46787424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0889"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72164128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0890"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pic>
        <p:nvPicPr>
          <p:cNvPr id="13" name="Picture 12" descr="U3L1_116.pdf"/>
          <p:cNvPicPr>
            <a:picLocks noChangeAspect="1"/>
          </p:cNvPicPr>
          <p:nvPr/>
        </p:nvPicPr>
        <p:blipFill rotWithShape="1">
          <a:blip r:embed="rId14">
            <a:extLst>
              <a:ext uri="{28A0092B-C50C-407E-A947-70E740481C1C}">
                <a14:useLocalDpi xmlns:a14="http://schemas.microsoft.com/office/drawing/2010/main" val="0"/>
              </a:ext>
            </a:extLst>
          </a:blip>
          <a:srcRect l="2875" t="3704" r="3267" b="3542"/>
          <a:stretch/>
        </p:blipFill>
        <p:spPr>
          <a:xfrm>
            <a:off x="2229302" y="1148523"/>
            <a:ext cx="4685397" cy="4566477"/>
          </a:xfrm>
          <a:prstGeom prst="rect">
            <a:avLst/>
          </a:prstGeom>
        </p:spPr>
      </p:pic>
    </p:spTree>
    <p:extLst>
      <p:ext uri="{BB962C8B-B14F-4D97-AF65-F5344CB8AC3E}">
        <p14:creationId xmlns:p14="http://schemas.microsoft.com/office/powerpoint/2010/main" val="35631772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p>
          <a:p>
            <a:r>
              <a:rPr lang="en-US" dirty="0"/>
              <a:t>The following graphs are very similar, but the graph on the left fails the vertical line test and the graph on the right passes the vertical line test. Therefore, the graph on the left is not a function and the graph on the right is a function.</a:t>
            </a:r>
          </a:p>
          <a:p>
            <a:pPr eaLnBrk="1" fontAlgn="auto" hangingPunct="1">
              <a:spcAft>
                <a:spcPts val="0"/>
              </a:spcAft>
              <a:buFont typeface="Arial"/>
              <a:buNone/>
              <a:defRPr/>
            </a:pPr>
            <a:endParaRPr lang="en-US" sz="2800" b="1" i="1" dirty="0">
              <a:ea typeface="+mn-ea"/>
            </a:endParaRP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02841107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1907"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26909452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1908"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0825284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1909"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48059636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1910"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0662121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1911"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030617461"/>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1912"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69102497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1913"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65673686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1914"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124179928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p>
          <a:p>
            <a:pPr eaLnBrk="1" fontAlgn="auto" hangingPunct="1">
              <a:spcAft>
                <a:spcPts val="0"/>
              </a:spcAft>
              <a:buFont typeface="Arial"/>
              <a:buNone/>
              <a:defRPr/>
            </a:pPr>
            <a:endParaRPr lang="en-US" sz="2800" b="1" i="1" dirty="0">
              <a:ea typeface="+mn-ea"/>
            </a:endParaRP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32730480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2939"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080411612"/>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2940"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80708089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2941"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667193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2942"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14220110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2943"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4103705872"/>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2944"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73792125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2945"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8229960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22946"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160657726"/>
              </p:ext>
            </p:extLst>
          </p:nvPr>
        </p:nvGraphicFramePr>
        <p:xfrm>
          <a:off x="762000" y="1154047"/>
          <a:ext cx="7701280" cy="3601031"/>
        </p:xfrm>
        <a:graphic>
          <a:graphicData uri="http://schemas.openxmlformats.org/drawingml/2006/table">
            <a:tbl>
              <a:tblPr firstRow="1" bandRow="1">
                <a:tableStyleId>{2D5ABB26-0587-4C30-8999-92F81FD0307C}</a:tableStyleId>
              </a:tblPr>
              <a:tblGrid>
                <a:gridCol w="3850640"/>
                <a:gridCol w="3850640"/>
              </a:tblGrid>
              <a:tr h="347871">
                <a:tc>
                  <a:txBody>
                    <a:bodyPr/>
                    <a:lstStyle/>
                    <a:p>
                      <a:pPr algn="ctr"/>
                      <a:r>
                        <a:rPr lang="en-US" sz="2200" b="1" dirty="0" smtClean="0">
                          <a:latin typeface="Arial"/>
                          <a:cs typeface="Arial"/>
                        </a:rPr>
                        <a:t>Is not a function:</a:t>
                      </a:r>
                      <a:endParaRPr lang="en-US" sz="2200" b="1" dirty="0">
                        <a:latin typeface="Arial"/>
                        <a:cs typeface="Arial"/>
                      </a:endParaRPr>
                    </a:p>
                  </a:txBody>
                  <a:tcPr/>
                </a:tc>
                <a:tc>
                  <a:txBody>
                    <a:bodyPr/>
                    <a:lstStyle/>
                    <a:p>
                      <a:pPr algn="ctr"/>
                      <a:r>
                        <a:rPr lang="en-US" sz="2200" b="1" dirty="0" smtClean="0">
                          <a:latin typeface="Arial"/>
                          <a:cs typeface="Arial"/>
                        </a:rPr>
                        <a:t>Is a function:</a:t>
                      </a:r>
                      <a:endParaRPr lang="en-US" sz="2200" b="1" dirty="0">
                        <a:latin typeface="Arial"/>
                        <a:cs typeface="Arial"/>
                      </a:endParaRPr>
                    </a:p>
                  </a:txBody>
                  <a:tcPr/>
                </a:tc>
              </a:tr>
              <a:tr h="3174311">
                <a:tc>
                  <a:txBody>
                    <a:bodyPr/>
                    <a:lstStyle/>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a:latin typeface="Arial"/>
                        <a:cs typeface="Arial"/>
                      </a:endParaRPr>
                    </a:p>
                  </a:txBody>
                  <a:tcPr/>
                </a:tc>
                <a:tc>
                  <a:txBody>
                    <a:bodyPr/>
                    <a:lstStyle/>
                    <a:p>
                      <a:pPr algn="ctr"/>
                      <a:endParaRPr lang="en-US" dirty="0">
                        <a:latin typeface="Arial"/>
                        <a:cs typeface="Arial"/>
                      </a:endParaRPr>
                    </a:p>
                  </a:txBody>
                  <a:tcPr/>
                </a:tc>
              </a:tr>
            </a:tbl>
          </a:graphicData>
        </a:graphic>
      </p:graphicFrame>
      <p:pic>
        <p:nvPicPr>
          <p:cNvPr id="14" name="Picture 13" descr="U3L1_115.pdf"/>
          <p:cNvPicPr>
            <a:picLocks noChangeAspect="1"/>
          </p:cNvPicPr>
          <p:nvPr/>
        </p:nvPicPr>
        <p:blipFill rotWithShape="1">
          <a:blip r:embed="rId14">
            <a:extLst>
              <a:ext uri="{28A0092B-C50C-407E-A947-70E740481C1C}">
                <a14:useLocalDpi xmlns:a14="http://schemas.microsoft.com/office/drawing/2010/main" val="0"/>
              </a:ext>
            </a:extLst>
          </a:blip>
          <a:srcRect l="2835" t="4187" r="2646" b="3865"/>
          <a:stretch/>
        </p:blipFill>
        <p:spPr>
          <a:xfrm>
            <a:off x="843280" y="1637758"/>
            <a:ext cx="3652520" cy="3022593"/>
          </a:xfrm>
          <a:prstGeom prst="rect">
            <a:avLst/>
          </a:prstGeom>
        </p:spPr>
      </p:pic>
      <p:pic>
        <p:nvPicPr>
          <p:cNvPr id="15" name="Picture 14"/>
          <p:cNvPicPr>
            <a:picLocks noChangeAspect="1"/>
          </p:cNvPicPr>
          <p:nvPr/>
        </p:nvPicPr>
        <p:blipFill rotWithShape="1">
          <a:blip r:embed="rId15">
            <a:extLst>
              <a:ext uri="{28A0092B-C50C-407E-A947-70E740481C1C}">
                <a14:useLocalDpi xmlns:a14="http://schemas.microsoft.com/office/drawing/2010/main" val="0"/>
              </a:ext>
            </a:extLst>
          </a:blip>
          <a:srcRect l="3065" t="2992" r="2954" b="2924"/>
          <a:stretch/>
        </p:blipFill>
        <p:spPr>
          <a:xfrm>
            <a:off x="5009896" y="1637758"/>
            <a:ext cx="3065592" cy="3026664"/>
          </a:xfrm>
          <a:prstGeom prst="rect">
            <a:avLst/>
          </a:prstGeom>
        </p:spPr>
      </p:pic>
    </p:spTree>
    <p:extLst>
      <p:ext uri="{BB962C8B-B14F-4D97-AF65-F5344CB8AC3E}">
        <p14:creationId xmlns:p14="http://schemas.microsoft.com/office/powerpoint/2010/main" val="162927209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49" y="595582"/>
            <a:ext cx="7656513"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600"/>
              </a:spcAft>
              <a:buFont typeface="Arial"/>
              <a:buChar char="•"/>
            </a:pPr>
            <a:r>
              <a:rPr lang="en-US" dirty="0"/>
              <a:t>The domain is the set of </a:t>
            </a:r>
            <a:r>
              <a:rPr lang="en-US" i="1" dirty="0"/>
              <a:t>x</a:t>
            </a:r>
            <a:r>
              <a:rPr lang="en-US" dirty="0"/>
              <a:t>-values that are valid for the function.</a:t>
            </a:r>
          </a:p>
          <a:p>
            <a:pPr marL="342900" indent="-342900">
              <a:spcAft>
                <a:spcPts val="600"/>
              </a:spcAft>
              <a:buFont typeface="Arial"/>
              <a:buChar char="•"/>
            </a:pPr>
            <a:r>
              <a:rPr lang="en-US" dirty="0"/>
              <a:t>The range is the set of </a:t>
            </a:r>
            <a:r>
              <a:rPr lang="en-US" i="1" dirty="0"/>
              <a:t>y</a:t>
            </a:r>
            <a:r>
              <a:rPr lang="en-US" dirty="0"/>
              <a:t>-values that are valid for the function.</a:t>
            </a:r>
          </a:p>
          <a:p>
            <a:pPr marL="342900" indent="-342900">
              <a:spcAft>
                <a:spcPts val="600"/>
              </a:spcAft>
              <a:buFont typeface="Arial"/>
              <a:buChar char="•"/>
            </a:pPr>
            <a:r>
              <a:rPr lang="en-US" dirty="0"/>
              <a:t>A function maps elements from the domain of the function to the range of the function.</a:t>
            </a:r>
          </a:p>
          <a:p>
            <a:pPr marL="342900" indent="-342900">
              <a:spcAft>
                <a:spcPts val="600"/>
              </a:spcAft>
              <a:buFont typeface="Arial"/>
              <a:buChar char="•"/>
            </a:pPr>
            <a:r>
              <a:rPr lang="en-US" dirty="0"/>
              <a:t>Each </a:t>
            </a:r>
            <a:r>
              <a:rPr lang="en-US" i="1" dirty="0"/>
              <a:t>x</a:t>
            </a:r>
            <a:r>
              <a:rPr lang="en-US" dirty="0"/>
              <a:t> in the domain of a function can be mapped to one </a:t>
            </a:r>
            <a:r>
              <a:rPr lang="en-US" i="1" dirty="0"/>
              <a:t>f</a:t>
            </a:r>
            <a:r>
              <a:rPr lang="en-US" dirty="0"/>
              <a:t>(</a:t>
            </a:r>
            <a:r>
              <a:rPr lang="en-US" i="1" dirty="0"/>
              <a:t>x</a:t>
            </a:r>
            <a:r>
              <a:rPr lang="en-US" dirty="0"/>
              <a:t>) in the range only. </a:t>
            </a:r>
          </a:p>
          <a:p>
            <a:endParaRPr lang="en-US" dirty="0"/>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201"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202"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203"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204"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205"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206"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207"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smtClean="0"/>
              <a:t>continued</a:t>
            </a:r>
          </a:p>
          <a:p>
            <a:pPr marL="342900" indent="-342900">
              <a:spcAft>
                <a:spcPts val="600"/>
              </a:spcAft>
              <a:buFont typeface="Arial"/>
              <a:buChar char="•"/>
            </a:pPr>
            <a:r>
              <a:rPr lang="en-US" dirty="0"/>
              <a:t>If an element in the domain maps to more than one element in the range, then the relation is not a function.</a:t>
            </a:r>
          </a:p>
          <a:p>
            <a:pPr marL="342900" indent="-342900">
              <a:spcAft>
                <a:spcPts val="600"/>
              </a:spcAft>
              <a:buFont typeface="Arial"/>
              <a:buChar char="•"/>
            </a:pPr>
            <a:r>
              <a:rPr lang="en-US" dirty="0"/>
              <a:t>To create a mapping, list the domain in one column and the range in a second column. Then draw lines that match the elements in the domain to the corresponding elements in the range.</a:t>
            </a:r>
          </a:p>
          <a:p>
            <a:pPr marL="342900" indent="-342900">
              <a:spcAft>
                <a:spcPts val="600"/>
              </a:spcAft>
              <a:buFont typeface="Arial"/>
              <a:buChar char="•"/>
            </a:pPr>
            <a:r>
              <a:rPr lang="en-US" dirty="0"/>
              <a:t>In the mapping, if one line goes from one </a:t>
            </a:r>
            <a:r>
              <a:rPr lang="en-US" i="1" dirty="0"/>
              <a:t>x</a:t>
            </a:r>
            <a:r>
              <a:rPr lang="en-US" dirty="0"/>
              <a:t>-value to only one </a:t>
            </a:r>
            <a:r>
              <a:rPr lang="en-US" i="1" dirty="0"/>
              <a:t>y</a:t>
            </a:r>
            <a:r>
              <a:rPr lang="en-US" dirty="0"/>
              <a:t>-value, then the relation is a function.</a:t>
            </a:r>
          </a:p>
          <a:p>
            <a:pPr eaLnBrk="1" hangingPunct="1"/>
            <a:endParaRPr lang="en-US" sz="2800" b="1" i="1" dirty="0"/>
          </a:p>
          <a:p>
            <a:pPr eaLnBrk="1" hangingPunct="1"/>
            <a:endParaRPr lang="en-US" sz="2800" b="1" i="1" dirty="0" smtClean="0"/>
          </a:p>
          <a:p>
            <a:pPr eaLnBrk="1" hangingPunct="1"/>
            <a:endParaRPr lang="en-US" sz="2800" b="1" i="1" dirty="0"/>
          </a:p>
          <a:p>
            <a:pPr eaLnBrk="1" hangingPunct="1"/>
            <a:endParaRPr lang="en-US" sz="2800" b="1" i="1" dirty="0"/>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spTree>
    <p:extLst>
      <p:ext uri="{BB962C8B-B14F-4D97-AF65-F5344CB8AC3E}">
        <p14:creationId xmlns:p14="http://schemas.microsoft.com/office/powerpoint/2010/main" val="37958724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smtClean="0"/>
              <a:t>continued</a:t>
            </a:r>
          </a:p>
          <a:p>
            <a:pPr marL="342900" indent="-342900">
              <a:spcAft>
                <a:spcPts val="600"/>
              </a:spcAft>
              <a:buFont typeface="Arial"/>
              <a:buChar char="•"/>
            </a:pPr>
            <a:r>
              <a:rPr lang="en-US" dirty="0"/>
              <a:t>If more than one line goes from an element in the domain (</a:t>
            </a:r>
            <a:r>
              <a:rPr lang="en-US" i="1" dirty="0"/>
              <a:t>x</a:t>
            </a:r>
            <a:r>
              <a:rPr lang="en-US" dirty="0"/>
              <a:t>-values) to multiple elements in the range (</a:t>
            </a:r>
            <a:r>
              <a:rPr lang="en-US" i="1" dirty="0"/>
              <a:t>y</a:t>
            </a:r>
            <a:r>
              <a:rPr lang="en-US" dirty="0"/>
              <a:t>-values), then the relation is not a function.</a:t>
            </a:r>
          </a:p>
          <a:p>
            <a:pPr marL="342900" indent="-342900">
              <a:spcAft>
                <a:spcPts val="600"/>
              </a:spcAft>
              <a:buFont typeface="Arial"/>
              <a:buChar char="•"/>
            </a:pPr>
            <a:r>
              <a:rPr lang="en-US" dirty="0"/>
              <a:t>The vertical line test can also be used to determine if a relation is a function. If you pass an imaginary vertical line across the graph, look to see if the line ever crosses more than one point on the graph at a time. </a:t>
            </a:r>
          </a:p>
          <a:p>
            <a:pPr eaLnBrk="1" hangingPunct="1"/>
            <a:endParaRPr lang="en-US" sz="2800" b="1" i="1" dirty="0" smtClean="0"/>
          </a:p>
          <a:p>
            <a:pPr eaLnBrk="1" hangingPunct="1"/>
            <a:endParaRPr lang="en-US" sz="2800" b="1" i="1" dirty="0"/>
          </a:p>
          <a:p>
            <a:pPr eaLnBrk="1" hangingPunct="1"/>
            <a:endParaRPr lang="en-US" sz="2800" b="1" i="1" dirty="0"/>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spTree>
    <p:extLst>
      <p:ext uri="{BB962C8B-B14F-4D97-AF65-F5344CB8AC3E}">
        <p14:creationId xmlns:p14="http://schemas.microsoft.com/office/powerpoint/2010/main" val="164295344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smtClean="0"/>
              <a:t>continued</a:t>
            </a:r>
          </a:p>
          <a:p>
            <a:pPr marL="342900" indent="-342900">
              <a:spcAft>
                <a:spcPts val="600"/>
              </a:spcAft>
              <a:buFont typeface="Arial"/>
              <a:buChar char="•"/>
            </a:pPr>
            <a:r>
              <a:rPr lang="en-US" dirty="0"/>
              <a:t>If a vertical line that sweeps across the graph crosses only one point on the graph, then the relation is a function.</a:t>
            </a:r>
          </a:p>
          <a:p>
            <a:pPr marL="342900" indent="-342900">
              <a:spcAft>
                <a:spcPts val="600"/>
              </a:spcAft>
              <a:buFont typeface="Arial"/>
              <a:buChar char="•"/>
            </a:pPr>
            <a:r>
              <a:rPr lang="en-US" dirty="0"/>
              <a:t>If a vertical line that sweeps across the graph crosses more than one point on the graph at the same time, then the relation is not a function.</a:t>
            </a:r>
          </a:p>
          <a:p>
            <a:pPr eaLnBrk="1" hangingPunct="1"/>
            <a:endParaRPr lang="en-US" sz="2800" b="1" i="1" dirty="0" smtClean="0"/>
          </a:p>
          <a:p>
            <a:pPr eaLnBrk="1" hangingPunct="1"/>
            <a:endParaRPr lang="en-US" sz="2800" b="1" i="1" dirty="0"/>
          </a:p>
          <a:p>
            <a:pPr eaLnBrk="1" hangingPunct="1"/>
            <a:endParaRPr lang="en-US" sz="2800" b="1" i="1" dirty="0"/>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spTree>
    <p:extLst>
      <p:ext uri="{BB962C8B-B14F-4D97-AF65-F5344CB8AC3E}">
        <p14:creationId xmlns:p14="http://schemas.microsoft.com/office/powerpoint/2010/main" val="254870626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confusing domain and range </a:t>
            </a:r>
            <a:endParaRPr lang="en-US" dirty="0" smtClean="0"/>
          </a:p>
          <a:p>
            <a:pPr marL="342900" indent="-342900">
              <a:buFont typeface="Arial"/>
              <a:buChar char="•"/>
            </a:pPr>
            <a:endParaRPr lang="en-US" dirty="0"/>
          </a:p>
          <a:p>
            <a:pPr marL="342900" indent="-342900">
              <a:buFont typeface="Arial"/>
              <a:buChar char="•"/>
            </a:pPr>
            <a:r>
              <a:rPr lang="en-US" dirty="0" smtClean="0"/>
              <a:t>thinking </a:t>
            </a:r>
            <a:r>
              <a:rPr lang="en-US" dirty="0"/>
              <a:t>that if a range value repeats or is the same for a different value in the domain that the relation is not a function (different </a:t>
            </a:r>
            <a:r>
              <a:rPr lang="en-US" i="1" dirty="0"/>
              <a:t>x</a:t>
            </a:r>
            <a:r>
              <a:rPr lang="en-US" dirty="0"/>
              <a:t>-values have the same </a:t>
            </a:r>
            <a:endParaRPr lang="en-US" dirty="0" smtClean="0"/>
          </a:p>
          <a:p>
            <a:pPr marL="347472">
              <a:spcBef>
                <a:spcPts val="0"/>
              </a:spcBef>
            </a:pPr>
            <a:r>
              <a:rPr lang="en-US" i="1" dirty="0" smtClean="0"/>
              <a:t>y</a:t>
            </a:r>
            <a:r>
              <a:rPr lang="en-US" dirty="0"/>
              <a:t>-value)	</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Arial"/>
                <a:cs typeface="Arial"/>
              </a:rPr>
              <a:pPr eaLnBrk="1" fontAlgn="base" hangingPunct="1">
                <a:spcBef>
                  <a:spcPct val="0"/>
                </a:spcBef>
                <a:spcAft>
                  <a:spcPct val="0"/>
                </a:spcAft>
              </a:pPr>
              <a:t>17</a:t>
            </a:fld>
            <a:endParaRPr lang="en-US" sz="1800" dirty="0">
              <a:solidFill>
                <a:srgbClr val="000000"/>
              </a:solidFill>
              <a:latin typeface="Arial"/>
              <a:ea typeface="Arial"/>
              <a:cs typeface="Arial"/>
            </a:endParaRPr>
          </a:p>
        </p:txBody>
      </p:sp>
      <p:sp>
        <p:nvSpPr>
          <p:cNvPr id="3" name="Footer Placeholder 2"/>
          <p:cNvSpPr>
            <a:spLocks noGrp="1"/>
          </p:cNvSpPr>
          <p:nvPr>
            <p:ph type="ftr" sz="quarter" idx="13"/>
          </p:nvPr>
        </p:nvSpPr>
        <p:spPr/>
        <p:txBody>
          <a:bodyPr/>
          <a:lstStyle/>
          <a:p>
            <a:pPr>
              <a:defRPr/>
            </a:pPr>
            <a:r>
              <a:rPr lang="en-US" smtClean="0"/>
              <a:t>3.1.3: Domain and Range</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00252"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Use the vertical line test to determine if each relation is a function. </a:t>
            </a:r>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18</a:t>
            </a:fld>
            <a:endParaRPr lang="en-US" dirty="0"/>
          </a:p>
        </p:txBody>
      </p:sp>
      <p:sp>
        <p:nvSpPr>
          <p:cNvPr id="3" name="Footer Placeholder 2"/>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119784756"/>
              </p:ext>
            </p:extLst>
          </p:nvPr>
        </p:nvGraphicFramePr>
        <p:xfrm>
          <a:off x="762000" y="2382580"/>
          <a:ext cx="7701280" cy="3540071"/>
        </p:xfrm>
        <a:graphic>
          <a:graphicData uri="http://schemas.openxmlformats.org/drawingml/2006/table">
            <a:tbl>
              <a:tblPr firstRow="1" bandRow="1">
                <a:tableStyleId>{2D5ABB26-0587-4C30-8999-92F81FD0307C}</a:tableStyleId>
              </a:tblPr>
              <a:tblGrid>
                <a:gridCol w="3850640"/>
                <a:gridCol w="3850640"/>
              </a:tblGrid>
              <a:tr h="347871">
                <a:tc>
                  <a:txBody>
                    <a:bodyPr/>
                    <a:lstStyle/>
                    <a:p>
                      <a:pPr algn="ctr"/>
                      <a:r>
                        <a:rPr lang="en-US" sz="1800" b="1" dirty="0" smtClean="0">
                          <a:latin typeface="Arial"/>
                          <a:cs typeface="Arial"/>
                        </a:rPr>
                        <a:t>Graph A</a:t>
                      </a:r>
                      <a:endParaRPr lang="en-US" sz="1800" b="1" dirty="0">
                        <a:latin typeface="Arial"/>
                        <a:cs typeface="Arial"/>
                      </a:endParaRPr>
                    </a:p>
                  </a:txBody>
                  <a:tcPr/>
                </a:tc>
                <a:tc>
                  <a:txBody>
                    <a:bodyPr/>
                    <a:lstStyle/>
                    <a:p>
                      <a:pPr algn="ctr"/>
                      <a:r>
                        <a:rPr lang="en-US" sz="1800" b="1" dirty="0" smtClean="0">
                          <a:latin typeface="Arial"/>
                          <a:cs typeface="Arial"/>
                        </a:rPr>
                        <a:t>Graph B</a:t>
                      </a:r>
                      <a:endParaRPr lang="en-US" sz="1800" b="1" dirty="0">
                        <a:latin typeface="Arial"/>
                        <a:cs typeface="Arial"/>
                      </a:endParaRPr>
                    </a:p>
                  </a:txBody>
                  <a:tcPr/>
                </a:tc>
              </a:tr>
              <a:tr h="3174311">
                <a:tc>
                  <a:txBody>
                    <a:bodyPr/>
                    <a:lstStyle/>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smtClean="0">
                        <a:latin typeface="Arial"/>
                        <a:cs typeface="Arial"/>
                      </a:endParaRPr>
                    </a:p>
                    <a:p>
                      <a:pPr algn="ctr"/>
                      <a:endParaRPr lang="en-US" dirty="0">
                        <a:latin typeface="Arial"/>
                        <a:cs typeface="Arial"/>
                      </a:endParaRPr>
                    </a:p>
                  </a:txBody>
                  <a:tcPr/>
                </a:tc>
                <a:tc>
                  <a:txBody>
                    <a:bodyPr/>
                    <a:lstStyle/>
                    <a:p>
                      <a:pPr algn="ctr"/>
                      <a:endParaRPr lang="en-US" dirty="0">
                        <a:latin typeface="Arial"/>
                        <a:cs typeface="Arial"/>
                      </a:endParaRPr>
                    </a:p>
                  </a:txBody>
                  <a:tcPr/>
                </a:tc>
              </a:tr>
            </a:tbl>
          </a:graphicData>
        </a:graphic>
      </p:graphicFrame>
      <p:pic>
        <p:nvPicPr>
          <p:cNvPr id="4" name="Picture 3" descr="U3L1_101.pdf"/>
          <p:cNvPicPr>
            <a:picLocks noChangeAspect="1"/>
          </p:cNvPicPr>
          <p:nvPr/>
        </p:nvPicPr>
        <p:blipFill rotWithShape="1">
          <a:blip r:embed="rId2">
            <a:extLst>
              <a:ext uri="{28A0092B-C50C-407E-A947-70E740481C1C}">
                <a14:useLocalDpi xmlns:a14="http://schemas.microsoft.com/office/drawing/2010/main" val="0"/>
              </a:ext>
            </a:extLst>
          </a:blip>
          <a:srcRect l="4650" t="5299" r="4247" b="5982"/>
          <a:stretch/>
        </p:blipFill>
        <p:spPr>
          <a:xfrm>
            <a:off x="883203" y="2819400"/>
            <a:ext cx="3632787" cy="2768600"/>
          </a:xfrm>
          <a:prstGeom prst="rect">
            <a:avLst/>
          </a:prstGeom>
        </p:spPr>
      </p:pic>
      <p:pic>
        <p:nvPicPr>
          <p:cNvPr id="6" name="Picture 5" descr="U3L1_102.pdf"/>
          <p:cNvPicPr>
            <a:picLocks noChangeAspect="1"/>
          </p:cNvPicPr>
          <p:nvPr/>
        </p:nvPicPr>
        <p:blipFill rotWithShape="1">
          <a:blip r:embed="rId3">
            <a:extLst>
              <a:ext uri="{28A0092B-C50C-407E-A947-70E740481C1C}">
                <a14:useLocalDpi xmlns:a14="http://schemas.microsoft.com/office/drawing/2010/main" val="0"/>
              </a:ext>
            </a:extLst>
          </a:blip>
          <a:srcRect l="4385" t="7547" r="5127" b="5963"/>
          <a:stretch/>
        </p:blipFill>
        <p:spPr>
          <a:xfrm>
            <a:off x="4695426" y="2819400"/>
            <a:ext cx="3673557" cy="2549206"/>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2064" indent="-557784">
              <a:spcAft>
                <a:spcPts val="600"/>
              </a:spcAft>
              <a:buFont typeface="+mj-lt"/>
              <a:buAutoNum type="arabicPeriod"/>
            </a:pPr>
            <a:r>
              <a:rPr lang="en-US" sz="2800" b="1" spc="-70" dirty="0" smtClean="0">
                <a:solidFill>
                  <a:srgbClr val="660066"/>
                </a:solidFill>
              </a:rPr>
              <a:t>Pass </a:t>
            </a:r>
            <a:r>
              <a:rPr lang="en-US" sz="2800" b="1" spc="-70" dirty="0">
                <a:solidFill>
                  <a:srgbClr val="660066"/>
                </a:solidFill>
              </a:rPr>
              <a:t>a vertical </a:t>
            </a:r>
            <a:r>
              <a:rPr lang="en-US" sz="2800" b="1" spc="-70" dirty="0" smtClean="0">
                <a:solidFill>
                  <a:srgbClr val="660066"/>
                </a:solidFill>
              </a:rPr>
              <a:t>line over </a:t>
            </a:r>
            <a:r>
              <a:rPr lang="en-US" sz="2800" b="1" spc="-70" dirty="0">
                <a:solidFill>
                  <a:srgbClr val="660066"/>
                </a:solidFill>
              </a:rPr>
              <a:t>the </a:t>
            </a:r>
            <a:r>
              <a:rPr lang="en-US" sz="2800" b="1" spc="-70" dirty="0" smtClean="0">
                <a:solidFill>
                  <a:srgbClr val="660066"/>
                </a:solidFill>
              </a:rPr>
              <a:t>figure in </a:t>
            </a:r>
            <a:r>
              <a:rPr lang="en-US" sz="2800" b="1" spc="-70" dirty="0">
                <a:solidFill>
                  <a:srgbClr val="660066"/>
                </a:solidFill>
              </a:rPr>
              <a:t>Graph A</a:t>
            </a:r>
            <a:r>
              <a:rPr lang="en-US" sz="2800" b="1" spc="-70" dirty="0" smtClean="0">
                <a:solidFill>
                  <a:srgbClr val="660066"/>
                </a:solidFill>
              </a:rPr>
              <a:t>.</a:t>
            </a:r>
          </a:p>
          <a:p>
            <a:pPr marL="512064">
              <a:spcBef>
                <a:spcPts val="0"/>
              </a:spcBef>
            </a:pPr>
            <a:r>
              <a:rPr lang="en-US" dirty="0" smtClean="0"/>
              <a:t>Notice </a:t>
            </a:r>
            <a:r>
              <a:rPr lang="en-US" dirty="0"/>
              <a:t>that the </a:t>
            </a:r>
            <a:r>
              <a:rPr lang="en-US" dirty="0" smtClean="0"/>
              <a:t>line crosses </a:t>
            </a:r>
            <a:r>
              <a:rPr lang="en-US" dirty="0"/>
              <a:t>two points </a:t>
            </a:r>
            <a:r>
              <a:rPr lang="en-US" dirty="0" smtClean="0"/>
              <a:t>on the figure at the same time. </a:t>
            </a: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19</a:t>
            </a:fld>
            <a:endParaRPr lang="en-US" dirty="0"/>
          </a:p>
        </p:txBody>
      </p:sp>
      <p:sp>
        <p:nvSpPr>
          <p:cNvPr id="2" name="Footer Placeholder 1"/>
          <p:cNvSpPr>
            <a:spLocks noGrp="1"/>
          </p:cNvSpPr>
          <p:nvPr>
            <p:ph type="ftr" sz="quarter" idx="13"/>
          </p:nvPr>
        </p:nvSpPr>
        <p:spPr/>
        <p:txBody>
          <a:bodyPr/>
          <a:lstStyle/>
          <a:p>
            <a:pPr>
              <a:defRPr/>
            </a:pPr>
            <a:r>
              <a:rPr lang="en-US" smtClean="0"/>
              <a:t>3.1.3: Domain and Range</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r>
              <a:rPr lang="en-US" dirty="0"/>
              <a:t>Before we define what </a:t>
            </a:r>
            <a:r>
              <a:rPr lang="en-US" dirty="0" smtClean="0"/>
              <a:t>it is </a:t>
            </a:r>
            <a:r>
              <a:rPr lang="en-US" dirty="0"/>
              <a:t>to be a function, we must first define a relation. A </a:t>
            </a:r>
            <a:r>
              <a:rPr lang="en-US" b="1" dirty="0"/>
              <a:t>relation</a:t>
            </a:r>
            <a:r>
              <a:rPr lang="en-US" dirty="0"/>
              <a:t> is a relationship between two sets of data. If you pair any two sets of data, you create a relation between the sets. For example, you could define a relation between the neighbors on your block and the cars they drive such that if you are given a neighbor’s name, you can properly assign that person to his or her car. And, you could define another relation between the same sets such that if you are given a car’s make and model, you can assign that car to the correct neighbor.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921540084"/>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33"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6577858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34"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54949629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35"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12077308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36"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26510128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37"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06569865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38"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32851979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39"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6360076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40"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15273776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a:spcAft>
                <a:spcPts val="600"/>
              </a:spcAft>
            </a:pPr>
            <a:r>
              <a:rPr lang="en-US" dirty="0" smtClean="0"/>
              <a:t>The relation is not a function.</a:t>
            </a: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20</a:t>
            </a:fld>
            <a:endParaRPr lang="en-US" dirty="0"/>
          </a:p>
        </p:txBody>
      </p:sp>
      <p:sp>
        <p:nvSpPr>
          <p:cNvPr id="2" name="Footer Placeholder 1"/>
          <p:cNvSpPr>
            <a:spLocks noGrp="1"/>
          </p:cNvSpPr>
          <p:nvPr>
            <p:ph type="ftr" sz="quarter" idx="13"/>
          </p:nvPr>
        </p:nvSpPr>
        <p:spPr/>
        <p:txBody>
          <a:bodyPr/>
          <a:lstStyle/>
          <a:p>
            <a:pPr>
              <a:defRPr/>
            </a:pPr>
            <a:r>
              <a:rPr lang="en-US" smtClean="0"/>
              <a:t>3.1.3: Domain and Range</a:t>
            </a:r>
            <a:endParaRPr lang="en-US" dirty="0"/>
          </a:p>
        </p:txBody>
      </p:sp>
      <p:pic>
        <p:nvPicPr>
          <p:cNvPr id="4" name="Picture 3" descr="U3L1_104Revised.pdf"/>
          <p:cNvPicPr>
            <a:picLocks noChangeAspect="1"/>
          </p:cNvPicPr>
          <p:nvPr/>
        </p:nvPicPr>
        <p:blipFill rotWithShape="1">
          <a:blip r:embed="rId2">
            <a:extLst>
              <a:ext uri="{28A0092B-C50C-407E-A947-70E740481C1C}">
                <a14:useLocalDpi xmlns:a14="http://schemas.microsoft.com/office/drawing/2010/main" val="0"/>
              </a:ext>
            </a:extLst>
          </a:blip>
          <a:srcRect l="4515" t="4280" r="4014" b="5637"/>
          <a:stretch/>
        </p:blipFill>
        <p:spPr>
          <a:xfrm>
            <a:off x="2055813" y="1701800"/>
            <a:ext cx="5032374" cy="3969780"/>
          </a:xfrm>
          <a:prstGeom prst="rect">
            <a:avLst/>
          </a:prstGeom>
        </p:spPr>
      </p:pic>
    </p:spTree>
    <p:extLst>
      <p:ext uri="{BB962C8B-B14F-4D97-AF65-F5344CB8AC3E}">
        <p14:creationId xmlns:p14="http://schemas.microsoft.com/office/powerpoint/2010/main" val="316226159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2064" indent="-557784">
              <a:spcAft>
                <a:spcPts val="600"/>
              </a:spcAft>
              <a:buFont typeface="+mj-lt"/>
              <a:buAutoNum type="arabicPeriod" startAt="2"/>
            </a:pPr>
            <a:r>
              <a:rPr lang="en-US" sz="2800" b="1" spc="-80" dirty="0" smtClean="0">
                <a:solidFill>
                  <a:srgbClr val="660066"/>
                </a:solidFill>
              </a:rPr>
              <a:t>Pass </a:t>
            </a:r>
            <a:r>
              <a:rPr lang="en-US" sz="2800" b="1" spc="-80" dirty="0">
                <a:solidFill>
                  <a:srgbClr val="660066"/>
                </a:solidFill>
              </a:rPr>
              <a:t>a vertical </a:t>
            </a:r>
            <a:r>
              <a:rPr lang="en-US" sz="2800" b="1" spc="-80" dirty="0" smtClean="0">
                <a:solidFill>
                  <a:srgbClr val="660066"/>
                </a:solidFill>
              </a:rPr>
              <a:t>line over </a:t>
            </a:r>
            <a:r>
              <a:rPr lang="en-US" sz="2800" b="1" spc="-80" dirty="0">
                <a:solidFill>
                  <a:srgbClr val="660066"/>
                </a:solidFill>
              </a:rPr>
              <a:t>the </a:t>
            </a:r>
            <a:r>
              <a:rPr lang="en-US" sz="2800" b="1" spc="-80" dirty="0" smtClean="0">
                <a:solidFill>
                  <a:srgbClr val="660066"/>
                </a:solidFill>
              </a:rPr>
              <a:t>figure in </a:t>
            </a:r>
            <a:r>
              <a:rPr lang="en-US" sz="2800" b="1" spc="-80" dirty="0">
                <a:solidFill>
                  <a:srgbClr val="660066"/>
                </a:solidFill>
              </a:rPr>
              <a:t>Graph </a:t>
            </a:r>
            <a:r>
              <a:rPr lang="en-US" sz="2800" b="1" spc="-80" dirty="0" smtClean="0">
                <a:solidFill>
                  <a:srgbClr val="660066"/>
                </a:solidFill>
              </a:rPr>
              <a:t>B.</a:t>
            </a:r>
          </a:p>
          <a:p>
            <a:pPr marL="512064">
              <a:spcBef>
                <a:spcPts val="0"/>
              </a:spcBef>
            </a:pPr>
            <a:r>
              <a:rPr lang="en-US" dirty="0"/>
              <a:t>Notice that at </a:t>
            </a:r>
            <a:r>
              <a:rPr lang="en-US" dirty="0" smtClean="0"/>
              <a:t>any time </a:t>
            </a:r>
            <a:r>
              <a:rPr lang="en-US" dirty="0"/>
              <a:t>the vertical </a:t>
            </a:r>
            <a:r>
              <a:rPr lang="en-US" dirty="0" smtClean="0"/>
              <a:t>line only </a:t>
            </a:r>
            <a:r>
              <a:rPr lang="en-US" dirty="0"/>
              <a:t>crosses </a:t>
            </a:r>
            <a:endParaRPr lang="en-US" dirty="0" smtClean="0"/>
          </a:p>
          <a:p>
            <a:pPr marL="512064">
              <a:spcBef>
                <a:spcPts val="0"/>
              </a:spcBef>
            </a:pPr>
            <a:r>
              <a:rPr lang="en-US" dirty="0" smtClean="0"/>
              <a:t>1 point on </a:t>
            </a:r>
            <a:r>
              <a:rPr lang="en-US" dirty="0"/>
              <a:t>the curve at a </a:t>
            </a:r>
            <a:r>
              <a:rPr lang="en-US" dirty="0" smtClean="0"/>
              <a:t>time. </a:t>
            </a:r>
            <a:r>
              <a:rPr lang="en-US" dirty="0"/>
              <a:t>	</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21</a:t>
            </a:fld>
            <a:endParaRPr lang="en-US" dirty="0"/>
          </a:p>
        </p:txBody>
      </p:sp>
      <p:sp>
        <p:nvSpPr>
          <p:cNvPr id="2" name="Footer Placeholder 1"/>
          <p:cNvSpPr>
            <a:spLocks noGrp="1"/>
          </p:cNvSpPr>
          <p:nvPr>
            <p:ph type="ftr" sz="quarter" idx="13"/>
          </p:nvPr>
        </p:nvSpPr>
        <p:spPr/>
        <p:txBody>
          <a:bodyPr/>
          <a:lstStyle/>
          <a:p>
            <a:pPr>
              <a:defRPr/>
            </a:pPr>
            <a:r>
              <a:rPr lang="en-US" smtClean="0"/>
              <a:t>3.1.3: Domain and Range</a:t>
            </a:r>
            <a:endParaRPr lang="en-US" dirty="0"/>
          </a:p>
        </p:txBody>
      </p:sp>
    </p:spTree>
    <p:extLst>
      <p:ext uri="{BB962C8B-B14F-4D97-AF65-F5344CB8AC3E}">
        <p14:creationId xmlns:p14="http://schemas.microsoft.com/office/powerpoint/2010/main" val="104908167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a:spcAft>
                <a:spcPts val="600"/>
              </a:spcAft>
            </a:pPr>
            <a:r>
              <a:rPr lang="en-US" dirty="0" smtClean="0"/>
              <a:t>The relation is a function.</a:t>
            </a: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22</a:t>
            </a:fld>
            <a:endParaRPr lang="en-US" dirty="0"/>
          </a:p>
        </p:txBody>
      </p:sp>
      <p:sp>
        <p:nvSpPr>
          <p:cNvPr id="2" name="Footer Placeholder 1"/>
          <p:cNvSpPr>
            <a:spLocks noGrp="1"/>
          </p:cNvSpPr>
          <p:nvPr>
            <p:ph type="ftr" sz="quarter" idx="13"/>
          </p:nvPr>
        </p:nvSpPr>
        <p:spPr/>
        <p:txBody>
          <a:bodyPr/>
          <a:lstStyle/>
          <a:p>
            <a:pPr>
              <a:defRPr/>
            </a:pPr>
            <a:r>
              <a:rPr lang="en-US" smtClean="0"/>
              <a:t>3.1.3: Domain and Range</a:t>
            </a:r>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3260" t="3896" r="4052" b="3822"/>
          <a:stretch/>
        </p:blipFill>
        <p:spPr>
          <a:xfrm>
            <a:off x="1995171" y="1681479"/>
            <a:ext cx="5153659" cy="4015675"/>
          </a:xfrm>
          <a:prstGeom prst="rect">
            <a:avLst/>
          </a:prstGeom>
        </p:spPr>
      </p:pic>
      <p:sp>
        <p:nvSpPr>
          <p:cNvPr id="7" name="TextBox 6"/>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Arial"/>
                <a:ea typeface="Arial"/>
                <a:cs typeface="Arial"/>
                <a:sym typeface="Zapf Dingbats" charset="0"/>
              </a:rPr>
              <a:t>✔</a:t>
            </a:r>
            <a:endParaRPr lang="en-US" sz="9600" dirty="0">
              <a:solidFill>
                <a:srgbClr val="000090"/>
              </a:solidFill>
              <a:latin typeface="Arial"/>
              <a:ea typeface="Arial"/>
              <a:cs typeface="Arial"/>
            </a:endParaRPr>
          </a:p>
        </p:txBody>
      </p:sp>
    </p:spTree>
    <p:extLst>
      <p:ext uri="{BB962C8B-B14F-4D97-AF65-F5344CB8AC3E}">
        <p14:creationId xmlns:p14="http://schemas.microsoft.com/office/powerpoint/2010/main" val="274094367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23</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Arial"/>
              </a:rPr>
              <a:t>Guided Practice: </a:t>
            </a:r>
            <a:r>
              <a:rPr lang="en-US" sz="2800" b="1" dirty="0" smtClean="0">
                <a:solidFill>
                  <a:srgbClr val="000090"/>
                </a:solidFill>
                <a:ea typeface="Arial"/>
              </a:rPr>
              <a:t>Example 3, </a:t>
            </a:r>
            <a:r>
              <a:rPr lang="en-US" sz="2800" b="1" i="1" dirty="0" smtClean="0">
                <a:solidFill>
                  <a:srgbClr val="000090"/>
                </a:solidFill>
                <a:ea typeface="Arial"/>
              </a:rPr>
              <a:t>continued</a:t>
            </a:r>
            <a:endParaRPr lang="en-US" sz="2800" b="1" dirty="0" smtClean="0">
              <a:solidFill>
                <a:srgbClr val="000090"/>
              </a:solidFill>
              <a:ea typeface="Arial"/>
            </a:endParaRPr>
          </a:p>
          <a:p>
            <a:endParaRPr lang="en-US" dirty="0" smtClean="0">
              <a:ea typeface="Arial"/>
            </a:endParaRPr>
          </a:p>
          <a:p>
            <a:endParaRPr lang="en-US" dirty="0">
              <a:ea typeface="Arial"/>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23</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ea typeface="Arial"/>
            </a:endParaRPr>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00252"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5</a:t>
            </a:r>
            <a:endParaRPr lang="en-US" sz="1100" b="1" dirty="0">
              <a:solidFill>
                <a:srgbClr val="558ED5"/>
              </a:solidFill>
            </a:endParaRPr>
          </a:p>
          <a:p>
            <a:r>
              <a:rPr lang="en-US" dirty="0"/>
              <a:t>Identify the domain and range of the function </a:t>
            </a:r>
            <a:r>
              <a:rPr lang="en-US" i="1" dirty="0"/>
              <a:t>f</a:t>
            </a:r>
            <a:r>
              <a:rPr lang="en-US" dirty="0"/>
              <a:t>(</a:t>
            </a:r>
            <a:r>
              <a:rPr lang="en-US" i="1" dirty="0"/>
              <a:t>x</a:t>
            </a:r>
            <a:r>
              <a:rPr lang="en-US" dirty="0"/>
              <a:t>) = 2</a:t>
            </a:r>
            <a:r>
              <a:rPr lang="en-US" i="1" baseline="30000" dirty="0"/>
              <a:t>x</a:t>
            </a:r>
            <a:r>
              <a:rPr lang="en-US" dirty="0"/>
              <a:t>. Use the graph </a:t>
            </a:r>
            <a:r>
              <a:rPr lang="en-US" dirty="0" smtClean="0"/>
              <a:t>on the next slide. </a:t>
            </a:r>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24</a:t>
            </a:fld>
            <a:endParaRPr lang="en-US" dirty="0"/>
          </a:p>
        </p:txBody>
      </p:sp>
      <p:sp>
        <p:nvSpPr>
          <p:cNvPr id="3" name="Footer Placeholder 2"/>
          <p:cNvSpPr>
            <a:spLocks noGrp="1"/>
          </p:cNvSpPr>
          <p:nvPr>
            <p:ph type="ftr" sz="quarter" idx="13"/>
          </p:nvPr>
        </p:nvSpPr>
        <p:spPr/>
        <p:txBody>
          <a:bodyPr/>
          <a:lstStyle/>
          <a:p>
            <a:pPr>
              <a:defRPr/>
            </a:pPr>
            <a:r>
              <a:rPr lang="en-US" smtClean="0"/>
              <a:t>3.1.3: Domain and Range</a:t>
            </a:r>
            <a:endParaRPr lang="en-US" dirty="0"/>
          </a:p>
        </p:txBody>
      </p:sp>
    </p:spTree>
    <p:extLst>
      <p:ext uri="{BB962C8B-B14F-4D97-AF65-F5344CB8AC3E}">
        <p14:creationId xmlns:p14="http://schemas.microsoft.com/office/powerpoint/2010/main" val="24188902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5, </a:t>
            </a:r>
            <a:r>
              <a:rPr lang="en-US" sz="2800" b="1" i="1" dirty="0" smtClean="0">
                <a:solidFill>
                  <a:srgbClr val="000090"/>
                </a:solidFill>
              </a:rPr>
              <a:t>continued</a:t>
            </a:r>
            <a:endParaRPr lang="en-US" sz="1100" baseline="30000"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25</a:t>
            </a:fld>
            <a:endParaRPr lang="en-US" dirty="0"/>
          </a:p>
        </p:txBody>
      </p:sp>
      <p:sp>
        <p:nvSpPr>
          <p:cNvPr id="2" name="Footer Placeholder 1"/>
          <p:cNvSpPr>
            <a:spLocks noGrp="1"/>
          </p:cNvSpPr>
          <p:nvPr>
            <p:ph type="ftr" sz="quarter" idx="13"/>
          </p:nvPr>
        </p:nvSpPr>
        <p:spPr/>
        <p:txBody>
          <a:bodyPr/>
          <a:lstStyle/>
          <a:p>
            <a:pPr>
              <a:defRPr/>
            </a:pPr>
            <a:r>
              <a:rPr lang="en-US" smtClean="0"/>
              <a:t>3.1.3: Domain and Range</a:t>
            </a:r>
            <a:endParaRPr lang="en-US" dirty="0"/>
          </a:p>
        </p:txBody>
      </p:sp>
      <p:pic>
        <p:nvPicPr>
          <p:cNvPr id="7" name="Picture 6" descr="U3L1_106.pdf"/>
          <p:cNvPicPr>
            <a:picLocks noChangeAspect="1"/>
          </p:cNvPicPr>
          <p:nvPr/>
        </p:nvPicPr>
        <p:blipFill rotWithShape="1">
          <a:blip r:embed="rId2">
            <a:extLst>
              <a:ext uri="{28A0092B-C50C-407E-A947-70E740481C1C}">
                <a14:useLocalDpi xmlns:a14="http://schemas.microsoft.com/office/drawing/2010/main" val="0"/>
              </a:ext>
            </a:extLst>
          </a:blip>
          <a:srcRect l="2378" t="4074" r="3403" b="3704"/>
          <a:stretch/>
        </p:blipFill>
        <p:spPr>
          <a:xfrm>
            <a:off x="1943100" y="1320800"/>
            <a:ext cx="5257799" cy="4405272"/>
          </a:xfrm>
          <a:prstGeom prst="rect">
            <a:avLst/>
          </a:prstGeom>
        </p:spPr>
      </p:pic>
    </p:spTree>
    <p:extLst>
      <p:ext uri="{BB962C8B-B14F-4D97-AF65-F5344CB8AC3E}">
        <p14:creationId xmlns:p14="http://schemas.microsoft.com/office/powerpoint/2010/main" val="7410312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5, </a:t>
            </a:r>
            <a:r>
              <a:rPr lang="en-US" sz="2800" b="1" i="1" dirty="0" smtClean="0">
                <a:solidFill>
                  <a:srgbClr val="000090"/>
                </a:solidFill>
              </a:rPr>
              <a:t>continued</a:t>
            </a:r>
            <a:endParaRPr lang="en-US" sz="1100" baseline="30000" dirty="0"/>
          </a:p>
          <a:p>
            <a:pPr marL="512064" indent="-557784">
              <a:buFont typeface="+mj-lt"/>
              <a:buAutoNum type="arabicPeriod"/>
            </a:pPr>
            <a:r>
              <a:rPr lang="en-US" sz="2800" b="1" dirty="0">
                <a:solidFill>
                  <a:srgbClr val="660066"/>
                </a:solidFill>
              </a:rPr>
              <a:t>Identify the </a:t>
            </a:r>
            <a:r>
              <a:rPr lang="en-US" sz="2800" b="1" dirty="0" smtClean="0">
                <a:solidFill>
                  <a:srgbClr val="660066"/>
                </a:solidFill>
              </a:rPr>
              <a:t>domain. </a:t>
            </a:r>
          </a:p>
          <a:p>
            <a:pPr marL="512064"/>
            <a:r>
              <a:rPr lang="en-US" dirty="0"/>
              <a:t>The domain is the set of </a:t>
            </a:r>
            <a:r>
              <a:rPr lang="en-US" i="1" dirty="0"/>
              <a:t>x</a:t>
            </a:r>
            <a:r>
              <a:rPr lang="en-US" dirty="0"/>
              <a:t>-values that are valid for the function. This graph goes on infinitely; so, the domain can be any real </a:t>
            </a:r>
            <a:r>
              <a:rPr lang="en-US" i="1" dirty="0"/>
              <a:t>x</a:t>
            </a:r>
            <a:r>
              <a:rPr lang="en-US" dirty="0"/>
              <a:t>-value. </a:t>
            </a:r>
          </a:p>
          <a:p>
            <a:pPr marL="914400">
              <a:spcBef>
                <a:spcPts val="1200"/>
              </a:spcBef>
            </a:pPr>
            <a:r>
              <a:rPr lang="en-US" dirty="0"/>
              <a:t>Domain: {all real numbers</a:t>
            </a:r>
            <a:r>
              <a:rPr lang="en-US" dirty="0" smtClean="0"/>
              <a:t>}</a:t>
            </a:r>
            <a:r>
              <a:rPr lang="en-US" sz="2800" b="1" dirty="0" smtClean="0">
                <a:solidFill>
                  <a:srgbClr val="660066"/>
                </a:solidFill>
              </a:rPr>
              <a:t> </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26</a:t>
            </a:fld>
            <a:endParaRPr lang="en-US" dirty="0"/>
          </a:p>
        </p:txBody>
      </p:sp>
      <p:sp>
        <p:nvSpPr>
          <p:cNvPr id="2" name="Footer Placeholder 1"/>
          <p:cNvSpPr>
            <a:spLocks noGrp="1"/>
          </p:cNvSpPr>
          <p:nvPr>
            <p:ph type="ftr" sz="quarter" idx="13"/>
          </p:nvPr>
        </p:nvSpPr>
        <p:spPr/>
        <p:txBody>
          <a:bodyPr/>
          <a:lstStyle/>
          <a:p>
            <a:pPr>
              <a:defRPr/>
            </a:pPr>
            <a:r>
              <a:rPr lang="en-US" smtClean="0"/>
              <a:t>3.1.3: Domain and Range</a:t>
            </a:r>
            <a:endParaRPr lang="en-US" dirty="0"/>
          </a:p>
        </p:txBody>
      </p:sp>
    </p:spTree>
    <p:extLst>
      <p:ext uri="{BB962C8B-B14F-4D97-AF65-F5344CB8AC3E}">
        <p14:creationId xmlns:p14="http://schemas.microsoft.com/office/powerpoint/2010/main" val="19346495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5,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a:solidFill>
                  <a:srgbClr val="660066"/>
                </a:solidFill>
              </a:rPr>
              <a:t>Identify the </a:t>
            </a:r>
            <a:r>
              <a:rPr lang="en-US" sz="2800" b="1" dirty="0" smtClean="0">
                <a:solidFill>
                  <a:srgbClr val="660066"/>
                </a:solidFill>
              </a:rPr>
              <a:t>range. </a:t>
            </a:r>
            <a:r>
              <a:rPr lang="en-US" sz="2800" b="1" dirty="0">
                <a:solidFill>
                  <a:srgbClr val="660066"/>
                </a:solidFill>
              </a:rPr>
              <a:t>	</a:t>
            </a:r>
          </a:p>
          <a:p>
            <a:pPr marL="512064">
              <a:spcAft>
                <a:spcPts val="600"/>
              </a:spcAft>
            </a:pPr>
            <a:r>
              <a:rPr lang="en-US" dirty="0"/>
              <a:t>The range is the set of </a:t>
            </a:r>
            <a:r>
              <a:rPr lang="en-US" i="1" dirty="0"/>
              <a:t>y</a:t>
            </a:r>
            <a:r>
              <a:rPr lang="en-US" dirty="0"/>
              <a:t>-values that are valid for the function. </a:t>
            </a:r>
          </a:p>
          <a:p>
            <a:pPr marL="512064"/>
            <a:r>
              <a:rPr lang="en-US" dirty="0"/>
              <a:t>The range will never go below 0. In fact, the range never actually reaches 0. The upper end of the </a:t>
            </a:r>
            <a:r>
              <a:rPr lang="en-US" dirty="0" smtClean="0"/>
              <a:t>range, </a:t>
            </a:r>
            <a:r>
              <a:rPr lang="en-US" dirty="0"/>
              <a:t>however, is limitless. </a:t>
            </a:r>
          </a:p>
          <a:p>
            <a:pPr marL="914400">
              <a:spcBef>
                <a:spcPts val="1200"/>
              </a:spcBef>
            </a:pPr>
            <a:r>
              <a:rPr lang="fr-FR" dirty="0"/>
              <a:t>Range: {</a:t>
            </a:r>
            <a:r>
              <a:rPr lang="fr-FR" i="1" dirty="0"/>
              <a:t>x </a:t>
            </a:r>
            <a:r>
              <a:rPr lang="fr-FR" dirty="0"/>
              <a:t>&gt; 0} 	</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27</a:t>
            </a:fld>
            <a:endParaRPr lang="en-US" dirty="0"/>
          </a:p>
        </p:txBody>
      </p:sp>
      <p:sp>
        <p:nvSpPr>
          <p:cNvPr id="2" name="Footer Placeholder 1"/>
          <p:cNvSpPr>
            <a:spLocks noGrp="1"/>
          </p:cNvSpPr>
          <p:nvPr>
            <p:ph type="ftr" sz="quarter" idx="13"/>
          </p:nvPr>
        </p:nvSpPr>
        <p:spPr/>
        <p:txBody>
          <a:bodyPr/>
          <a:lstStyle/>
          <a:p>
            <a:pPr>
              <a:defRPr/>
            </a:pPr>
            <a:r>
              <a:rPr lang="en-US" smtClean="0"/>
              <a:t>3.1.3: Domain and Range</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Arial"/>
                <a:ea typeface="Arial"/>
                <a:cs typeface="Arial"/>
                <a:sym typeface="Zapf Dingbats" charset="0"/>
              </a:rPr>
              <a:t>✔</a:t>
            </a:r>
            <a:endParaRPr lang="en-US" sz="9600" dirty="0">
              <a:solidFill>
                <a:srgbClr val="000090"/>
              </a:solidFill>
              <a:latin typeface="Arial"/>
              <a:ea typeface="Arial"/>
              <a:cs typeface="Arial"/>
            </a:endParaRPr>
          </a:p>
        </p:txBody>
      </p:sp>
    </p:spTree>
    <p:extLst>
      <p:ext uri="{BB962C8B-B14F-4D97-AF65-F5344CB8AC3E}">
        <p14:creationId xmlns:p14="http://schemas.microsoft.com/office/powerpoint/2010/main" val="408301160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28</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Arial"/>
              </a:rPr>
              <a:t>Guided Practice: </a:t>
            </a:r>
            <a:r>
              <a:rPr lang="en-US" sz="2800" b="1" smtClean="0">
                <a:solidFill>
                  <a:srgbClr val="000090"/>
                </a:solidFill>
                <a:ea typeface="Arial"/>
              </a:rPr>
              <a:t>Example 5, </a:t>
            </a:r>
            <a:r>
              <a:rPr lang="en-US" sz="2800" b="1" i="1" dirty="0" smtClean="0">
                <a:solidFill>
                  <a:srgbClr val="000090"/>
                </a:solidFill>
                <a:ea typeface="Arial"/>
              </a:rPr>
              <a:t>continued</a:t>
            </a:r>
            <a:endParaRPr lang="en-US" sz="2800" b="1" dirty="0" smtClean="0">
              <a:solidFill>
                <a:srgbClr val="000090"/>
              </a:solidFill>
              <a:ea typeface="Arial"/>
            </a:endParaRPr>
          </a:p>
          <a:p>
            <a:endParaRPr lang="en-US" dirty="0" smtClean="0">
              <a:ea typeface="Arial"/>
            </a:endParaRPr>
          </a:p>
          <a:p>
            <a:endParaRPr lang="en-US" dirty="0">
              <a:ea typeface="Arial"/>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28</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ea typeface="Arial"/>
            </a:endParaRPr>
          </a:p>
        </p:txBody>
      </p:sp>
    </p:spTree>
    <p:extLst>
      <p:ext uri="{BB962C8B-B14F-4D97-AF65-F5344CB8AC3E}">
        <p14:creationId xmlns:p14="http://schemas.microsoft.com/office/powerpoint/2010/main" val="167075053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r>
              <a:rPr lang="en-US" dirty="0"/>
              <a:t>Remember that a function is a special relation in which each input is mapped to only one output. So, as with the first example, say we are given a name of a neighbor and we assign that neighbor to a make and model of a car. Even if some of your neighbors drive the same make and model car, each person’s name is assigned to only </a:t>
            </a:r>
            <a:r>
              <a:rPr lang="en-US" dirty="0" smtClean="0"/>
              <a:t>one type </a:t>
            </a:r>
            <a:r>
              <a:rPr lang="en-US" dirty="0"/>
              <a:t>of car. This relation is a function.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15921382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701"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35644051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702"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84581251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703"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9029024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704"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15991462"/>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705"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65425122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706"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24190370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707"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57850156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0708"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74394461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r>
              <a:rPr lang="en-US" dirty="0" smtClean="0"/>
              <a:t>But</a:t>
            </a:r>
            <a:r>
              <a:rPr lang="en-US" dirty="0"/>
              <a:t>, what if we go the other way and look at the make and model of the cars and map them to the neighbors who drive them? Then a particular make and model of a car may be assigned to two or more neighbors. Both relations are pictured </a:t>
            </a:r>
            <a:r>
              <a:rPr lang="en-US" dirty="0" smtClean="0"/>
              <a:t>on the next slide.</a:t>
            </a:r>
            <a:endParaRPr lang="en-US" dirty="0"/>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414976261"/>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4739"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26289655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4740"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9303888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4741"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5155482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4742"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82102001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4743"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63126560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4744"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607576961"/>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4745"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169947201"/>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4746"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258115187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p>
          <a:p>
            <a:pPr eaLnBrk="1" fontAlgn="auto" hangingPunct="1">
              <a:spcAft>
                <a:spcPts val="0"/>
              </a:spcAft>
              <a:buFont typeface="Arial"/>
              <a:buNone/>
              <a:defRPr/>
            </a:pPr>
            <a:endParaRPr lang="en-US" sz="2800" b="1" i="1" dirty="0">
              <a:ea typeface="+mn-ea"/>
            </a:endParaRP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51069562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5763"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43202789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5764"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39865732"/>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5765"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70508452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5766"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69319396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5767"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61713181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5768"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191145981"/>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5769"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87697808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5770"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pic>
        <p:nvPicPr>
          <p:cNvPr id="13" name="Picture 12" descr="U3L1_Relation1.eps"/>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27100" y="1511300"/>
            <a:ext cx="7289800" cy="3822700"/>
          </a:xfrm>
          <a:prstGeom prst="rect">
            <a:avLst/>
          </a:prstGeom>
        </p:spPr>
      </p:pic>
    </p:spTree>
    <p:extLst>
      <p:ext uri="{BB962C8B-B14F-4D97-AF65-F5344CB8AC3E}">
        <p14:creationId xmlns:p14="http://schemas.microsoft.com/office/powerpoint/2010/main" val="39434872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p>
          <a:p>
            <a:pPr>
              <a:spcBef>
                <a:spcPts val="0"/>
              </a:spcBef>
            </a:pPr>
            <a:r>
              <a:rPr lang="en-US" dirty="0"/>
              <a:t>In the first relation, neighbors A and C are both mapped to Car 1 and neighbors B and D are mapped to Car 2. But what is important is that all the neighbors A–E are each mapped to only one car; therefore, this relation is a function. </a:t>
            </a:r>
            <a:endParaRPr lang="en-US" dirty="0" smtClean="0"/>
          </a:p>
          <a:p>
            <a:endParaRPr lang="en-US" sz="1600" dirty="0" smtClean="0"/>
          </a:p>
          <a:p>
            <a:r>
              <a:rPr lang="en-US" dirty="0" smtClean="0"/>
              <a:t>In </a:t>
            </a:r>
            <a:r>
              <a:rPr lang="en-US" dirty="0"/>
              <a:t>the second relation, we see Car </a:t>
            </a:r>
            <a:r>
              <a:rPr lang="en-US" dirty="0" smtClean="0"/>
              <a:t>1 </a:t>
            </a:r>
            <a:r>
              <a:rPr lang="en-US" dirty="0"/>
              <a:t>is mapped to neighbors A and C, and Car </a:t>
            </a:r>
            <a:r>
              <a:rPr lang="en-US" dirty="0" smtClean="0"/>
              <a:t>2 </a:t>
            </a:r>
            <a:r>
              <a:rPr lang="en-US" dirty="0"/>
              <a:t>is mapped to neighbors </a:t>
            </a:r>
            <a:r>
              <a:rPr lang="en-US" dirty="0" smtClean="0"/>
              <a:t>B and D. </a:t>
            </a:r>
            <a:r>
              <a:rPr lang="en-US" dirty="0"/>
              <a:t>The second relation is not a function.</a:t>
            </a:r>
          </a:p>
          <a:p>
            <a:pPr eaLnBrk="1" fontAlgn="auto" hangingPunct="1">
              <a:spcAft>
                <a:spcPts val="0"/>
              </a:spcAft>
              <a:buFont typeface="Arial"/>
              <a:buNone/>
              <a:defRPr/>
            </a:pPr>
            <a:endParaRPr lang="en-US" sz="2800" b="1" i="1" dirty="0">
              <a:ea typeface="+mn-ea"/>
            </a:endParaRP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16301502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6787"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5037139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6788"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12426261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6789"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42496366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6790"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96402466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6791"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528877612"/>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6792"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54995892"/>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6793"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47770793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6794"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235408323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p>
          <a:p>
            <a:r>
              <a:rPr lang="en-US" dirty="0" smtClean="0"/>
              <a:t>We </a:t>
            </a:r>
            <a:r>
              <a:rPr lang="en-US" dirty="0"/>
              <a:t>call the set of all potential inputs the </a:t>
            </a:r>
            <a:r>
              <a:rPr lang="en-US" b="1" dirty="0"/>
              <a:t>domain</a:t>
            </a:r>
            <a:r>
              <a:rPr lang="en-US" dirty="0"/>
              <a:t> of the function. We call the set of potential outputs the </a:t>
            </a:r>
            <a:r>
              <a:rPr lang="en-US" b="1" dirty="0"/>
              <a:t>range</a:t>
            </a:r>
            <a:r>
              <a:rPr lang="en-US" dirty="0"/>
              <a:t> of the function. So a function </a:t>
            </a:r>
            <a:r>
              <a:rPr lang="en-US" i="1" dirty="0"/>
              <a:t>f</a:t>
            </a:r>
            <a:r>
              <a:rPr lang="en-US" dirty="0"/>
              <a:t> takes an element </a:t>
            </a:r>
            <a:r>
              <a:rPr lang="en-US" i="1" dirty="0"/>
              <a:t>x</a:t>
            </a:r>
            <a:r>
              <a:rPr lang="en-US" dirty="0"/>
              <a:t> from the domain and creates </a:t>
            </a:r>
            <a:r>
              <a:rPr lang="en-US" i="1" dirty="0"/>
              <a:t>f</a:t>
            </a:r>
            <a:r>
              <a:rPr lang="en-US" dirty="0"/>
              <a:t>(</a:t>
            </a:r>
            <a:r>
              <a:rPr lang="en-US" i="1" dirty="0"/>
              <a:t>x</a:t>
            </a:r>
            <a:r>
              <a:rPr lang="en-US" dirty="0"/>
              <a:t>), an element in the range. It is important to understand that </a:t>
            </a:r>
            <a:r>
              <a:rPr lang="en-US" i="1" dirty="0"/>
              <a:t>f</a:t>
            </a:r>
            <a:r>
              <a:rPr lang="en-US" dirty="0"/>
              <a:t>(</a:t>
            </a:r>
            <a:r>
              <a:rPr lang="en-US" i="1" dirty="0"/>
              <a:t>x</a:t>
            </a:r>
            <a:r>
              <a:rPr lang="en-US" dirty="0"/>
              <a:t>) is strictly one value; each element in the domain of a function can be mapped to exactly one element in the range. That is, for every value of </a:t>
            </a:r>
            <a:r>
              <a:rPr lang="en-US" i="1" dirty="0"/>
              <a:t>x</a:t>
            </a:r>
            <a:r>
              <a:rPr lang="en-US" dirty="0"/>
              <a:t>, there is exactly one value of </a:t>
            </a:r>
            <a:r>
              <a:rPr lang="en-US" i="1" dirty="0"/>
              <a:t>f</a:t>
            </a:r>
            <a:r>
              <a:rPr lang="en-US" dirty="0"/>
              <a:t>(</a:t>
            </a:r>
            <a:r>
              <a:rPr lang="en-US" i="1" dirty="0"/>
              <a:t>x</a:t>
            </a:r>
            <a:r>
              <a:rPr lang="en-US" dirty="0"/>
              <a:t>)</a:t>
            </a:r>
            <a:r>
              <a:rPr lang="en-US" dirty="0" smtClean="0"/>
              <a:t>. </a:t>
            </a:r>
          </a:p>
          <a:p>
            <a:pPr eaLnBrk="1" fontAlgn="auto" hangingPunct="1">
              <a:spcAft>
                <a:spcPts val="0"/>
              </a:spcAft>
              <a:buFont typeface="Arial"/>
              <a:buNone/>
              <a:defRPr/>
            </a:pPr>
            <a:endParaRPr lang="en-US" sz="2800" b="1" i="1" dirty="0">
              <a:ea typeface="+mn-ea"/>
            </a:endParaRP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65321995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7811"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861315294"/>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7812"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578729931"/>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7813"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2947486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7814"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17695117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7815"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06200177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7816"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20566541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7817"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51865327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7818"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5551098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p>
          <a:p>
            <a:r>
              <a:rPr lang="en-US" dirty="0" smtClean="0"/>
              <a:t>One </a:t>
            </a:r>
            <a:r>
              <a:rPr lang="en-US" dirty="0"/>
              <a:t>way to determine whether a relation is a function is to graph the relation and perform a vertical line test. A vertical line in the coordinate plane is described by </a:t>
            </a:r>
            <a:r>
              <a:rPr lang="en-US" i="1" dirty="0"/>
              <a:t>x</a:t>
            </a:r>
            <a:r>
              <a:rPr lang="en-US" dirty="0"/>
              <a:t> = </a:t>
            </a:r>
            <a:r>
              <a:rPr lang="en-US" i="1" dirty="0"/>
              <a:t>a</a:t>
            </a:r>
            <a:r>
              <a:rPr lang="en-US" dirty="0"/>
              <a:t>, where </a:t>
            </a:r>
            <a:r>
              <a:rPr lang="en-US" i="1" dirty="0"/>
              <a:t>a</a:t>
            </a:r>
            <a:r>
              <a:rPr lang="en-US" dirty="0"/>
              <a:t> is the value of </a:t>
            </a:r>
            <a:r>
              <a:rPr lang="en-US" i="1" dirty="0"/>
              <a:t>x</a:t>
            </a:r>
            <a:r>
              <a:rPr lang="en-US" dirty="0"/>
              <a:t> where the line crosses the </a:t>
            </a:r>
            <a:r>
              <a:rPr lang="en-US" i="1" dirty="0"/>
              <a:t>x</a:t>
            </a:r>
            <a:r>
              <a:rPr lang="en-US" dirty="0"/>
              <a:t>-axis. So, if a vertical line crosses a graph at two unique points, this implies the graphed relation has two unique values for </a:t>
            </a:r>
            <a:r>
              <a:rPr lang="en-US" i="1" dirty="0"/>
              <a:t>f</a:t>
            </a:r>
            <a:r>
              <a:rPr lang="en-US" dirty="0"/>
              <a:t>(</a:t>
            </a:r>
            <a:r>
              <a:rPr lang="en-US" i="1" dirty="0"/>
              <a:t>a</a:t>
            </a:r>
            <a:r>
              <a:rPr lang="en-US" dirty="0"/>
              <a:t>). In other words, if the vertical line crosses the graph in only one place, the graph is a function. If the line crosses the graph in two or more places, it is not a function.</a:t>
            </a:r>
          </a:p>
          <a:p>
            <a:pPr eaLnBrk="1" fontAlgn="auto" hangingPunct="1">
              <a:spcAft>
                <a:spcPts val="0"/>
              </a:spcAft>
              <a:buFont typeface="Arial"/>
              <a:buNone/>
              <a:defRPr/>
            </a:pPr>
            <a:endParaRPr lang="en-US" sz="2800" b="1" i="1" dirty="0">
              <a:ea typeface="+mn-ea"/>
            </a:endParaRP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45214593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8835"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1938089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8836"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345175931"/>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8837"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83310098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8838"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550660782"/>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8839"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83167030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8840"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82316642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8841"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93879393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8842"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370513158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p>
          <a:p>
            <a:r>
              <a:rPr lang="en-US" dirty="0" smtClean="0"/>
              <a:t>Take </a:t>
            </a:r>
            <a:r>
              <a:rPr lang="en-US" dirty="0"/>
              <a:t>a look at the following graph of a complete circle. If we draw a vertical line where </a:t>
            </a:r>
            <a:r>
              <a:rPr lang="en-US" i="1" dirty="0"/>
              <a:t>x</a:t>
            </a:r>
            <a:r>
              <a:rPr lang="en-US" dirty="0"/>
              <a:t> = –2, we see that the line crosses the graph at two points. This means the relation that describes this graph will map </a:t>
            </a:r>
            <a:r>
              <a:rPr lang="en-US" i="1" dirty="0"/>
              <a:t>x</a:t>
            </a:r>
            <a:r>
              <a:rPr lang="en-US" dirty="0"/>
              <a:t> = –2 to more than one value. Therefore, the graph is not a function. </a:t>
            </a:r>
          </a:p>
          <a:p>
            <a:pPr eaLnBrk="1" fontAlgn="auto" hangingPunct="1">
              <a:spcAft>
                <a:spcPts val="0"/>
              </a:spcAft>
              <a:buFont typeface="Arial"/>
              <a:buNone/>
              <a:defRPr/>
            </a:pPr>
            <a:endParaRPr lang="en-US" sz="2800" b="1" i="1" dirty="0">
              <a:ea typeface="+mn-ea"/>
            </a:endParaRP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3.1.3: Domain and Range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06331895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9859"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86846879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9860"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1839274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9861"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440439782"/>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9862"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47540928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9863"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454605892"/>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9864"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298306622"/>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9865"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6796719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19866"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198684966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10254</TotalTime>
  <Words>1600</Words>
  <Application>Microsoft Macintosh PowerPoint</Application>
  <PresentationFormat>On-screen Show (4:3)</PresentationFormat>
  <Paragraphs>177</Paragraphs>
  <Slides>28</Slides>
  <Notes>14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209</cp:revision>
  <dcterms:created xsi:type="dcterms:W3CDTF">2012-02-22T19:14:19Z</dcterms:created>
  <dcterms:modified xsi:type="dcterms:W3CDTF">2012-06-04T19:43:48Z</dcterms:modified>
  <cp:category/>
</cp:coreProperties>
</file>