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67" r:id="rId2"/>
    <p:sldId id="266" r:id="rId3"/>
    <p:sldId id="286" r:id="rId4"/>
    <p:sldId id="281" r:id="rId5"/>
    <p:sldId id="282" r:id="rId6"/>
    <p:sldId id="283" r:id="rId7"/>
    <p:sldId id="284" r:id="rId8"/>
    <p:sldId id="285" r:id="rId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/CAU3L1S2Brothers</a:t>
            </a: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smtClean="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MCC9–12.A.REI.11</a:t>
            </a: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smtClean="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MCC9–12.A.REI.11</a:t>
            </a: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5</a:t>
            </a:fld>
            <a:endParaRPr lang="en-US" sz="1200" dirty="0">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6</a:t>
            </a:fld>
            <a:endParaRPr lang="en-US" sz="1200" dirty="0">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7</a:t>
            </a:fld>
            <a:endParaRPr lang="en-US" sz="1200" dirty="0">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ea typeface="+mn-ea"/>
                <a:cs typeface="Arial"/>
              </a:rPr>
              <a:t>Connection to the Lesson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0" dirty="0" smtClean="0">
                <a:ea typeface="+mn-ea"/>
                <a:cs typeface="Arial"/>
              </a:rPr>
              <a:t>In the lesson, students will be asked to estimate where two graphs will intersect.</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0" dirty="0" smtClean="0">
                <a:ea typeface="+mn-ea"/>
                <a:cs typeface="Arial"/>
              </a:rPr>
              <a:t>Students will draw graphs.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0" dirty="0" smtClean="0">
                <a:ea typeface="+mn-ea"/>
                <a:cs typeface="Arial"/>
              </a:rPr>
              <a:t>Students will make tables.</a:t>
            </a: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8</a:t>
            </a:fld>
            <a:endParaRPr lang="en-US" sz="1200"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smtClean="0"/>
              <a:t>3.1.2: Intersecting Graphs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3.1.2: Intersecting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3.1.2: Intersecting Graphs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1S2Brothers"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3.bin"/><Relationship Id="rId5" Type="http://schemas.openxmlformats.org/officeDocument/2006/relationships/image" Target="../media/image5.emf"/><Relationship Id="rId6" Type="http://schemas.openxmlformats.org/officeDocument/2006/relationships/oleObject" Target="../embeddings/oleObject4.bin"/><Relationship Id="rId7"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dirty="0" smtClean="0"/>
              <a:t>3.1.2: Intersecting Graphs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8708"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Brian is older than his brother Andrew by 2 years. Brian likes to remind Andrew that he is both older and taller and tells Andrew that it will always be this way. But one day their father overhears Brian and makes a prediction. “Andrew, your brother will always be older than you, but one day you will be taller—and I can prove it mathematically.</a:t>
            </a:r>
            <a:r>
              <a:rPr lang="en-US" dirty="0" smtClean="0">
                <a:latin typeface="Arial"/>
                <a:cs typeface="Arial"/>
              </a:rPr>
              <a:t>”</a:t>
            </a:r>
            <a:endParaRPr lang="en-US" dirty="0">
              <a:latin typeface="Arial"/>
              <a:cs typeface="Arial"/>
            </a:endParaRP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3.1.2: Intersecting Graphs</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958708"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smtClean="0">
                <a:latin typeface="Arial"/>
                <a:cs typeface="Arial"/>
              </a:rPr>
              <a:t>He </a:t>
            </a:r>
            <a:r>
              <a:rPr lang="en-US" dirty="0">
                <a:latin typeface="Arial"/>
                <a:cs typeface="Arial"/>
              </a:rPr>
              <a:t>writes two equations, one describing Brian’s growth rate, the other describing Andrew’s growth rate. Both equations are in terms of Brian’s age in years, </a:t>
            </a:r>
            <a:r>
              <a:rPr lang="en-US" i="1" dirty="0">
                <a:latin typeface="Arial"/>
                <a:cs typeface="Arial"/>
              </a:rPr>
              <a:t>x</a:t>
            </a:r>
            <a:r>
              <a:rPr lang="en-US" dirty="0">
                <a:latin typeface="Arial"/>
                <a:cs typeface="Arial"/>
              </a:rPr>
              <a:t>; the final value, </a:t>
            </a:r>
            <a:r>
              <a:rPr lang="en-US" i="1" dirty="0">
                <a:latin typeface="Arial"/>
                <a:cs typeface="Arial"/>
              </a:rPr>
              <a:t>y</a:t>
            </a:r>
            <a:r>
              <a:rPr lang="en-US" dirty="0">
                <a:latin typeface="Arial"/>
                <a:cs typeface="Arial"/>
              </a:rPr>
              <a:t>, is each boy’s height in feet. Assume that the boys will finish growing at age 20</a:t>
            </a:r>
            <a:r>
              <a:rPr lang="en-US" dirty="0" smtClean="0">
                <a:latin typeface="Arial"/>
                <a:cs typeface="Arial"/>
              </a:rPr>
              <a:t>.</a:t>
            </a:r>
          </a:p>
          <a:p>
            <a:endParaRPr lang="en-US" dirty="0" smtClean="0">
              <a:latin typeface="Arial"/>
              <a:cs typeface="Arial"/>
            </a:endParaRPr>
          </a:p>
          <a:p>
            <a:endParaRPr lang="en-US" dirty="0">
              <a:latin typeface="Arial"/>
              <a:cs typeface="Arial"/>
            </a:endParaRPr>
          </a:p>
          <a:p>
            <a:endParaRPr lang="en-US" dirty="0" smtClean="0">
              <a:latin typeface="Arial"/>
              <a:cs typeface="Arial"/>
            </a:endParaRPr>
          </a:p>
          <a:p>
            <a:endParaRPr lang="en-US" dirty="0">
              <a:latin typeface="Arial"/>
              <a:cs typeface="Arial"/>
            </a:endParaRPr>
          </a:p>
          <a:p>
            <a:endParaRPr lang="en-US" dirty="0" smtClean="0">
              <a:latin typeface="Arial"/>
              <a:cs typeface="Arial"/>
            </a:endParaRPr>
          </a:p>
          <a:p>
            <a:endParaRPr lang="en-US" dirty="0">
              <a:latin typeface="Arial"/>
              <a:cs typeface="Arial"/>
            </a:endParaRPr>
          </a:p>
          <a:p>
            <a:r>
              <a:rPr lang="en-US" dirty="0" smtClean="0">
                <a:latin typeface="Arial"/>
                <a:cs typeface="Arial"/>
              </a:rPr>
              <a:t>Use </a:t>
            </a:r>
            <a:r>
              <a:rPr lang="en-US" dirty="0">
                <a:latin typeface="Arial"/>
                <a:cs typeface="Arial"/>
              </a:rPr>
              <a:t>the equations to complete the problems. </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3</a:t>
            </a:fld>
            <a:endParaRPr lang="en-US" b="1" dirty="0"/>
          </a:p>
        </p:txBody>
      </p:sp>
      <p:sp>
        <p:nvSpPr>
          <p:cNvPr id="5" name="Footer Placeholder 4"/>
          <p:cNvSpPr>
            <a:spLocks noGrp="1"/>
          </p:cNvSpPr>
          <p:nvPr>
            <p:ph type="ftr" sz="quarter" idx="13"/>
          </p:nvPr>
        </p:nvSpPr>
        <p:spPr/>
        <p:txBody>
          <a:bodyPr/>
          <a:lstStyle/>
          <a:p>
            <a:pPr>
              <a:defRPr/>
            </a:pPr>
            <a:r>
              <a:rPr lang="en-US" smtClean="0"/>
              <a:t>3.1.2: Intersecting Graphs</a:t>
            </a: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470953626"/>
              </p:ext>
            </p:extLst>
          </p:nvPr>
        </p:nvGraphicFramePr>
        <p:xfrm>
          <a:off x="4665122" y="3525347"/>
          <a:ext cx="2679700" cy="800100"/>
        </p:xfrm>
        <a:graphic>
          <a:graphicData uri="http://schemas.openxmlformats.org/presentationml/2006/ole">
            <mc:AlternateContent xmlns:mc="http://schemas.openxmlformats.org/markup-compatibility/2006">
              <mc:Choice xmlns:v="urn:schemas-microsoft-com:vml" Requires="v">
                <p:oleObj spid="_x0000_s3081" name="Equation" r:id="rId4" imgW="2679700" imgH="800100" progId="Equation.DSMT4">
                  <p:embed/>
                </p:oleObj>
              </mc:Choice>
              <mc:Fallback>
                <p:oleObj name="Equation" r:id="rId4" imgW="2679700" imgH="800100" progId="Equation.DSMT4">
                  <p:embed/>
                  <p:pic>
                    <p:nvPicPr>
                      <p:cNvPr id="0" name=""/>
                      <p:cNvPicPr/>
                      <p:nvPr/>
                    </p:nvPicPr>
                    <p:blipFill>
                      <a:blip r:embed="rId5"/>
                      <a:stretch>
                        <a:fillRect/>
                      </a:stretch>
                    </p:blipFill>
                    <p:spPr>
                      <a:xfrm>
                        <a:off x="4665122" y="3525347"/>
                        <a:ext cx="2679700" cy="800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31751586"/>
              </p:ext>
            </p:extLst>
          </p:nvPr>
        </p:nvGraphicFramePr>
        <p:xfrm>
          <a:off x="4356100" y="2800371"/>
          <a:ext cx="2222500" cy="800100"/>
        </p:xfrm>
        <a:graphic>
          <a:graphicData uri="http://schemas.openxmlformats.org/presentationml/2006/ole">
            <mc:AlternateContent xmlns:mc="http://schemas.openxmlformats.org/markup-compatibility/2006">
              <mc:Choice xmlns:v="urn:schemas-microsoft-com:vml" Requires="v">
                <p:oleObj spid="_x0000_s3082" name="Equation" r:id="rId6" imgW="2222500" imgH="800100" progId="Equation.DSMT4">
                  <p:embed/>
                </p:oleObj>
              </mc:Choice>
              <mc:Fallback>
                <p:oleObj name="Equation" r:id="rId6" imgW="2222500" imgH="800100" progId="Equation.DSMT4">
                  <p:embed/>
                  <p:pic>
                    <p:nvPicPr>
                      <p:cNvPr id="0" name=""/>
                      <p:cNvPicPr/>
                      <p:nvPr/>
                    </p:nvPicPr>
                    <p:blipFill>
                      <a:blip r:embed="rId7"/>
                      <a:stretch>
                        <a:fillRect/>
                      </a:stretch>
                    </p:blipFill>
                    <p:spPr>
                      <a:xfrm>
                        <a:off x="4356100" y="2800371"/>
                        <a:ext cx="2222500" cy="800100"/>
                      </a:xfrm>
                      <a:prstGeom prst="rect">
                        <a:avLst/>
                      </a:prstGeom>
                    </p:spPr>
                  </p:pic>
                </p:oleObj>
              </mc:Fallback>
            </mc:AlternateContent>
          </a:graphicData>
        </a:graphic>
      </p:graphicFrame>
      <p:sp>
        <p:nvSpPr>
          <p:cNvPr id="3" name="Rectangle 2"/>
          <p:cNvSpPr/>
          <p:nvPr/>
        </p:nvSpPr>
        <p:spPr>
          <a:xfrm>
            <a:off x="670639" y="3003591"/>
            <a:ext cx="4572000" cy="1569660"/>
          </a:xfrm>
          <a:prstGeom prst="rect">
            <a:avLst/>
          </a:prstGeom>
        </p:spPr>
        <p:txBody>
          <a:bodyPr>
            <a:spAutoFit/>
          </a:bodyPr>
          <a:lstStyle/>
          <a:p>
            <a:pPr marL="914400"/>
            <a:r>
              <a:rPr lang="en-US" dirty="0">
                <a:latin typeface="Arial"/>
                <a:cs typeface="Arial"/>
              </a:rPr>
              <a:t>Brian’s growth rate:</a:t>
            </a:r>
          </a:p>
          <a:p>
            <a:pPr marL="914400"/>
            <a:r>
              <a:rPr lang="en-US" dirty="0">
                <a:latin typeface="Arial"/>
                <a:cs typeface="Arial"/>
              </a:rPr>
              <a:t>  </a:t>
            </a:r>
          </a:p>
          <a:p>
            <a:pPr marL="914400"/>
            <a:r>
              <a:rPr lang="en-US" dirty="0">
                <a:latin typeface="Arial"/>
                <a:cs typeface="Arial"/>
              </a:rPr>
              <a:t>Andrew’s growth rate:</a:t>
            </a:r>
          </a:p>
          <a:p>
            <a:pPr marL="914400"/>
            <a:endParaRPr lang="en-US" dirty="0">
              <a:latin typeface="Arial"/>
              <a:cs typeface="Arial"/>
            </a:endParaRPr>
          </a:p>
        </p:txBody>
      </p:sp>
    </p:spTree>
    <p:extLst>
      <p:ext uri="{BB962C8B-B14F-4D97-AF65-F5344CB8AC3E}">
        <p14:creationId xmlns:p14="http://schemas.microsoft.com/office/powerpoint/2010/main" val="13280592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3.1.2: Intersecting Graphs</a:t>
            </a:r>
            <a:endParaRPr lang="en-US"/>
          </a:p>
        </p:txBody>
      </p:sp>
      <p:sp>
        <p:nvSpPr>
          <p:cNvPr id="14" name="Subtitle 1"/>
          <p:cNvSpPr txBox="1">
            <a:spLocks/>
          </p:cNvSpPr>
          <p:nvPr/>
        </p:nvSpPr>
        <p:spPr bwMode="auto">
          <a:xfrm>
            <a:off x="640446" y="793750"/>
            <a:ext cx="7958708"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457200" indent="-457200">
              <a:spcAft>
                <a:spcPts val="2400"/>
              </a:spcAft>
              <a:buFont typeface="+mj-lt"/>
              <a:buAutoNum type="arabicPeriod"/>
            </a:pPr>
            <a:r>
              <a:rPr lang="en-US" dirty="0" smtClean="0">
                <a:latin typeface="Arial"/>
                <a:cs typeface="Arial"/>
              </a:rPr>
              <a:t>Make </a:t>
            </a:r>
            <a:r>
              <a:rPr lang="en-US" dirty="0">
                <a:latin typeface="Arial"/>
                <a:cs typeface="Arial"/>
              </a:rPr>
              <a:t>a table of values for the two equations</a:t>
            </a:r>
            <a:r>
              <a:rPr lang="en-US" dirty="0" smtClean="0">
                <a:latin typeface="Arial"/>
                <a:cs typeface="Arial"/>
              </a:rPr>
              <a:t>.</a:t>
            </a:r>
            <a:endParaRPr lang="en-US" dirty="0">
              <a:latin typeface="Arial"/>
              <a:cs typeface="Arial"/>
            </a:endParaRPr>
          </a:p>
          <a:p>
            <a:pPr marL="457200" indent="-457200">
              <a:spcAft>
                <a:spcPts val="2400"/>
              </a:spcAft>
              <a:buFont typeface="+mj-lt"/>
              <a:buAutoNum type="arabicPeriod"/>
            </a:pPr>
            <a:r>
              <a:rPr lang="en-US" dirty="0">
                <a:latin typeface="Arial"/>
                <a:cs typeface="Arial"/>
              </a:rPr>
              <a:t>Graph the equations on the same coordinate plane.</a:t>
            </a:r>
          </a:p>
          <a:p>
            <a:pPr marL="457200" indent="-457200">
              <a:spcAft>
                <a:spcPts val="2400"/>
              </a:spcAft>
              <a:buFont typeface="+mj-lt"/>
              <a:buAutoNum type="arabicPeriod"/>
            </a:pPr>
            <a:r>
              <a:rPr lang="en-US" dirty="0">
                <a:latin typeface="Arial"/>
                <a:cs typeface="Arial"/>
              </a:rPr>
              <a:t>According to the graph, will Andrew be taller than Brian</a:t>
            </a:r>
            <a:r>
              <a:rPr lang="en-US" dirty="0" smtClean="0">
                <a:latin typeface="Arial"/>
                <a:cs typeface="Arial"/>
              </a:rPr>
              <a:t>?</a:t>
            </a:r>
            <a:endParaRPr lang="en-US" dirty="0">
              <a:latin typeface="Arial"/>
              <a:cs typeface="Arial"/>
            </a:endParaRPr>
          </a:p>
          <a:p>
            <a:pPr marL="457200" indent="-457200">
              <a:spcAft>
                <a:spcPts val="2400"/>
              </a:spcAft>
              <a:buFont typeface="+mj-lt"/>
              <a:buAutoNum type="arabicPeriod"/>
            </a:pPr>
            <a:r>
              <a:rPr lang="en-US" dirty="0">
                <a:latin typeface="Arial"/>
                <a:cs typeface="Arial"/>
              </a:rPr>
              <a:t>If Andrew does outgrow Brian, how old </a:t>
            </a:r>
            <a:r>
              <a:rPr lang="en-US" dirty="0" smtClean="0">
                <a:latin typeface="Arial"/>
                <a:cs typeface="Arial"/>
              </a:rPr>
              <a:t>will Andrew </a:t>
            </a:r>
            <a:r>
              <a:rPr lang="en-US" dirty="0">
                <a:latin typeface="Arial"/>
                <a:cs typeface="Arial"/>
              </a:rPr>
              <a:t>be when he does</a:t>
            </a:r>
            <a:r>
              <a:rPr lang="en-US" dirty="0" smtClean="0">
                <a:latin typeface="Arial"/>
                <a:cs typeface="Arial"/>
              </a:rPr>
              <a:t>? </a:t>
            </a:r>
            <a:endParaRPr lang="en-US" dirty="0">
              <a:latin typeface="Arial"/>
              <a:cs typeface="Arial"/>
            </a:endParaRPr>
          </a:p>
        </p:txBody>
      </p:sp>
    </p:spTree>
    <p:extLst>
      <p:ext uri="{BB962C8B-B14F-4D97-AF65-F5344CB8AC3E}">
        <p14:creationId xmlns:p14="http://schemas.microsoft.com/office/powerpoint/2010/main" val="25648287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a:pPr>
            <a:r>
              <a:rPr lang="en-US" dirty="0"/>
              <a:t>Make a table of values for the two equations.</a:t>
            </a:r>
          </a:p>
          <a:p>
            <a:pPr marL="804672" lvl="1" indent="-342900" algn="l">
              <a:buFont typeface="Arial"/>
              <a:buChar char="•"/>
            </a:pPr>
            <a:r>
              <a:rPr lang="en-US" sz="2400" dirty="0" smtClean="0">
                <a:solidFill>
                  <a:srgbClr val="660066"/>
                </a:solidFill>
              </a:rPr>
              <a:t>List values for </a:t>
            </a:r>
            <a:r>
              <a:rPr lang="en-US" sz="2400" i="1" dirty="0" smtClean="0">
                <a:solidFill>
                  <a:srgbClr val="660066"/>
                </a:solidFill>
              </a:rPr>
              <a:t>x</a:t>
            </a:r>
            <a:r>
              <a:rPr lang="en-US" sz="2400" dirty="0" smtClean="0">
                <a:solidFill>
                  <a:srgbClr val="660066"/>
                </a:solidFill>
              </a:rPr>
              <a:t>, and then find the corresponding values for </a:t>
            </a:r>
            <a:r>
              <a:rPr lang="en-US" sz="2400" i="1" dirty="0" smtClean="0">
                <a:solidFill>
                  <a:srgbClr val="660066"/>
                </a:solidFill>
              </a:rPr>
              <a:t>y</a:t>
            </a:r>
            <a:r>
              <a:rPr lang="en-US" sz="2400" dirty="0" smtClean="0">
                <a:solidFill>
                  <a:srgbClr val="660066"/>
                </a:solidFill>
              </a:rPr>
              <a:t> for each boy.</a:t>
            </a:r>
          </a:p>
          <a:p>
            <a:endParaRPr lang="en-US" i="1" baseline="30000" dirty="0"/>
          </a:p>
          <a:p>
            <a:pPr marL="804672" lvl="1" indent="-342900" algn="l">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5</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3.1.2: Intersecting Graphs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4108915"/>
              </p:ext>
            </p:extLst>
          </p:nvPr>
        </p:nvGraphicFramePr>
        <p:xfrm>
          <a:off x="1460500" y="2087673"/>
          <a:ext cx="6096000" cy="3382301"/>
        </p:xfrm>
        <a:graphic>
          <a:graphicData uri="http://schemas.openxmlformats.org/drawingml/2006/table">
            <a:tbl>
              <a:tblPr firstRow="1" bandRow="1">
                <a:tableStyleId>{2D5ABB26-0587-4C30-8999-92F81FD0307C}</a:tableStyleId>
              </a:tblPr>
              <a:tblGrid>
                <a:gridCol w="856834"/>
                <a:gridCol w="2619583"/>
                <a:gridCol w="2619583"/>
              </a:tblGrid>
              <a:tr h="786421">
                <a:tc>
                  <a:txBody>
                    <a:bodyPr/>
                    <a:lstStyle/>
                    <a:p>
                      <a:pPr algn="ctr"/>
                      <a:r>
                        <a:rPr lang="en-US" b="1" i="1" dirty="0" smtClean="0">
                          <a:latin typeface="Arial"/>
                          <a:cs typeface="Arial"/>
                        </a:rPr>
                        <a:t>x</a:t>
                      </a:r>
                      <a:endParaRPr lang="en-US" b="1" i="1"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D9D9"/>
                    </a:solidFill>
                  </a:tcPr>
                </a:tc>
                <a:tc>
                  <a:txBody>
                    <a:bodyPr/>
                    <a:lstStyle/>
                    <a:p>
                      <a:pPr algn="ctr"/>
                      <a:endParaRPr lang="en-US" dirty="0" smtClean="0">
                        <a:latin typeface="Arial"/>
                        <a:cs typeface="Arial"/>
                      </a:endParaRPr>
                    </a:p>
                    <a:p>
                      <a:pPr algn="ct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D9D9"/>
                    </a:solidFill>
                  </a:tcPr>
                </a:tc>
                <a:tc>
                  <a:txBody>
                    <a:bodyPr/>
                    <a:lstStyle/>
                    <a:p>
                      <a:pPr algn="ctr"/>
                      <a:endParaRPr lang="en-US" dirty="0" smtClean="0">
                        <a:latin typeface="Arial"/>
                        <a:cs typeface="Arial"/>
                      </a:endParaRPr>
                    </a:p>
                    <a:p>
                      <a:pPr algn="ct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D9D9"/>
                    </a:solidFill>
                  </a:tcPr>
                </a:tc>
              </a:tr>
              <a:tr h="370840">
                <a:tc>
                  <a:txBody>
                    <a:bodyPr/>
                    <a:lstStyle/>
                    <a:p>
                      <a:pPr algn="ctr"/>
                      <a:r>
                        <a:rPr lang="en-US" dirty="0" smtClean="0">
                          <a:latin typeface="Arial"/>
                          <a:cs typeface="Arial"/>
                        </a:rPr>
                        <a:t>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2.25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not born yet</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2</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2.65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2</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3.05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10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4.25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4</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15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5.25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5.25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16</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5.45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5.5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20</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6.25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6.5</a:t>
                      </a:r>
                      <a:endParaRPr lang="en-US" dirty="0">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703976055"/>
              </p:ext>
            </p:extLst>
          </p:nvPr>
        </p:nvGraphicFramePr>
        <p:xfrm>
          <a:off x="5154299" y="2153905"/>
          <a:ext cx="2184400" cy="622300"/>
        </p:xfrm>
        <a:graphic>
          <a:graphicData uri="http://schemas.openxmlformats.org/presentationml/2006/ole">
            <mc:AlternateContent xmlns:mc="http://schemas.openxmlformats.org/markup-compatibility/2006">
              <mc:Choice xmlns:v="urn:schemas-microsoft-com:vml" Requires="v">
                <p:oleObj spid="_x0000_s2059" name="Equation" r:id="rId4" imgW="2184400" imgH="622300" progId="Equation.DSMT4">
                  <p:embed/>
                </p:oleObj>
              </mc:Choice>
              <mc:Fallback>
                <p:oleObj name="Equation" r:id="rId4" imgW="2184400" imgH="622300" progId="Equation.DSMT4">
                  <p:embed/>
                  <p:pic>
                    <p:nvPicPr>
                      <p:cNvPr id="0" name=""/>
                      <p:cNvPicPr/>
                      <p:nvPr/>
                    </p:nvPicPr>
                    <p:blipFill>
                      <a:blip r:embed="rId5"/>
                      <a:stretch>
                        <a:fillRect/>
                      </a:stretch>
                    </p:blipFill>
                    <p:spPr>
                      <a:xfrm>
                        <a:off x="5154299" y="2153905"/>
                        <a:ext cx="2184400" cy="6223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190380017"/>
              </p:ext>
            </p:extLst>
          </p:nvPr>
        </p:nvGraphicFramePr>
        <p:xfrm>
          <a:off x="2741297" y="2153905"/>
          <a:ext cx="1790700" cy="622300"/>
        </p:xfrm>
        <a:graphic>
          <a:graphicData uri="http://schemas.openxmlformats.org/presentationml/2006/ole">
            <mc:AlternateContent xmlns:mc="http://schemas.openxmlformats.org/markup-compatibility/2006">
              <mc:Choice xmlns:v="urn:schemas-microsoft-com:vml" Requires="v">
                <p:oleObj spid="_x0000_s2060" name="Equation" r:id="rId6" imgW="1790700" imgH="622300" progId="Equation.DSMT4">
                  <p:embed/>
                </p:oleObj>
              </mc:Choice>
              <mc:Fallback>
                <p:oleObj name="Equation" r:id="rId6" imgW="1790700" imgH="622300" progId="Equation.DSMT4">
                  <p:embed/>
                  <p:pic>
                    <p:nvPicPr>
                      <p:cNvPr id="0" name=""/>
                      <p:cNvPicPr/>
                      <p:nvPr/>
                    </p:nvPicPr>
                    <p:blipFill>
                      <a:blip r:embed="rId7"/>
                      <a:stretch>
                        <a:fillRect/>
                      </a:stretch>
                    </p:blipFill>
                    <p:spPr>
                      <a:xfrm>
                        <a:off x="2741297" y="2153905"/>
                        <a:ext cx="1790700" cy="622300"/>
                      </a:xfrm>
                      <a:prstGeom prst="rect">
                        <a:avLst/>
                      </a:prstGeom>
                    </p:spPr>
                  </p:pic>
                </p:oleObj>
              </mc:Fallback>
            </mc:AlternateContent>
          </a:graphicData>
        </a:graphic>
      </p:graphicFrame>
    </p:spTree>
    <p:extLst>
      <p:ext uri="{BB962C8B-B14F-4D97-AF65-F5344CB8AC3E}">
        <p14:creationId xmlns:p14="http://schemas.microsoft.com/office/powerpoint/2010/main" val="61102351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800" fill="hold"/>
                                        <p:tgtEl>
                                          <p:spTgt spid="5"/>
                                        </p:tgtEl>
                                        <p:attrNameLst>
                                          <p:attrName>ppt_x</p:attrName>
                                        </p:attrNameLst>
                                      </p:cBhvr>
                                      <p:tavLst>
                                        <p:tav tm="0">
                                          <p:val>
                                            <p:strVal val="1+#ppt_w/2"/>
                                          </p:val>
                                        </p:tav>
                                        <p:tav tm="100000">
                                          <p:val>
                                            <p:strVal val="#ppt_x"/>
                                          </p:val>
                                        </p:tav>
                                      </p:tavLst>
                                    </p:anim>
                                    <p:anim calcmode="lin" valueType="num">
                                      <p:cBhvr additive="base">
                                        <p:cTn id="14" dur="8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800" fill="hold"/>
                                        <p:tgtEl>
                                          <p:spTgt spid="8"/>
                                        </p:tgtEl>
                                        <p:attrNameLst>
                                          <p:attrName>ppt_x</p:attrName>
                                        </p:attrNameLst>
                                      </p:cBhvr>
                                      <p:tavLst>
                                        <p:tav tm="0">
                                          <p:val>
                                            <p:strVal val="1+#ppt_w/2"/>
                                          </p:val>
                                        </p:tav>
                                        <p:tav tm="100000">
                                          <p:val>
                                            <p:strVal val="#ppt_x"/>
                                          </p:val>
                                        </p:tav>
                                      </p:tavLst>
                                    </p:anim>
                                    <p:anim calcmode="lin" valueType="num">
                                      <p:cBhvr additive="base">
                                        <p:cTn id="18" dur="8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800" fill="hold"/>
                                        <p:tgtEl>
                                          <p:spTgt spid="7"/>
                                        </p:tgtEl>
                                        <p:attrNameLst>
                                          <p:attrName>ppt_x</p:attrName>
                                        </p:attrNameLst>
                                      </p:cBhvr>
                                      <p:tavLst>
                                        <p:tav tm="0">
                                          <p:val>
                                            <p:strVal val="1+#ppt_w/2"/>
                                          </p:val>
                                        </p:tav>
                                        <p:tav tm="100000">
                                          <p:val>
                                            <p:strVal val="#ppt_x"/>
                                          </p:val>
                                        </p:tav>
                                      </p:tavLst>
                                    </p:anim>
                                    <p:anim calcmode="lin" valueType="num">
                                      <p:cBhvr additive="base">
                                        <p:cTn id="22"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2"/>
            </a:pPr>
            <a:r>
              <a:rPr lang="en-US" dirty="0"/>
              <a:t>Graph the equations on the same coordinate plane</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6</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3.1.2: Intersecting Graphs</a:t>
            </a:r>
            <a:endParaRPr lang="en-US" dirty="0"/>
          </a:p>
        </p:txBody>
      </p:sp>
      <p:grpSp>
        <p:nvGrpSpPr>
          <p:cNvPr id="5" name="Group 4"/>
          <p:cNvGrpSpPr/>
          <p:nvPr/>
        </p:nvGrpSpPr>
        <p:grpSpPr>
          <a:xfrm>
            <a:off x="811317" y="1202267"/>
            <a:ext cx="7521366" cy="4609059"/>
            <a:chOff x="542926" y="1202267"/>
            <a:chExt cx="7521366" cy="4609059"/>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4026" t="4985" r="3467" b="5920"/>
            <a:stretch/>
          </p:blipFill>
          <p:spPr>
            <a:xfrm>
              <a:off x="881479" y="1202267"/>
              <a:ext cx="7182813" cy="4360333"/>
            </a:xfrm>
            <a:prstGeom prst="rect">
              <a:avLst/>
            </a:prstGeom>
          </p:spPr>
        </p:pic>
        <p:sp>
          <p:nvSpPr>
            <p:cNvPr id="9" name="TextBox 8"/>
            <p:cNvSpPr txBox="1"/>
            <p:nvPr/>
          </p:nvSpPr>
          <p:spPr>
            <a:xfrm rot="16200000">
              <a:off x="-1361482" y="3220228"/>
              <a:ext cx="4147369" cy="338554"/>
            </a:xfrm>
            <a:prstGeom prst="rect">
              <a:avLst/>
            </a:prstGeom>
            <a:noFill/>
          </p:spPr>
          <p:txBody>
            <a:bodyPr wrap="square" rtlCol="0">
              <a:spAutoFit/>
            </a:bodyPr>
            <a:lstStyle/>
            <a:p>
              <a:pPr algn="ctr"/>
              <a:r>
                <a:rPr lang="en-US" sz="1600" b="1" dirty="0" smtClean="0">
                  <a:latin typeface="Arial"/>
                  <a:cs typeface="Arial"/>
                </a:rPr>
                <a:t>Height in feet</a:t>
              </a:r>
              <a:endParaRPr lang="en-US" sz="1600" b="1" dirty="0">
                <a:latin typeface="Arial"/>
                <a:cs typeface="Arial"/>
              </a:endParaRPr>
            </a:p>
          </p:txBody>
        </p:sp>
        <p:sp>
          <p:nvSpPr>
            <p:cNvPr id="10" name="TextBox 9"/>
            <p:cNvSpPr txBox="1"/>
            <p:nvPr/>
          </p:nvSpPr>
          <p:spPr>
            <a:xfrm>
              <a:off x="947065" y="5472772"/>
              <a:ext cx="7004239" cy="338554"/>
            </a:xfrm>
            <a:prstGeom prst="rect">
              <a:avLst/>
            </a:prstGeom>
            <a:noFill/>
          </p:spPr>
          <p:txBody>
            <a:bodyPr wrap="square" rtlCol="0">
              <a:spAutoFit/>
            </a:bodyPr>
            <a:lstStyle/>
            <a:p>
              <a:pPr algn="ctr"/>
              <a:r>
                <a:rPr lang="en-US" sz="1600" b="1" dirty="0" smtClean="0">
                  <a:latin typeface="Arial"/>
                  <a:cs typeface="Arial"/>
                </a:rPr>
                <a:t>Brian’s age in years</a:t>
              </a:r>
              <a:endParaRPr lang="en-US" sz="1600" b="1" dirty="0">
                <a:latin typeface="Arial"/>
                <a:cs typeface="Arial"/>
              </a:endParaRPr>
            </a:p>
          </p:txBody>
        </p:sp>
      </p:grpSp>
    </p:spTree>
    <p:extLst>
      <p:ext uri="{BB962C8B-B14F-4D97-AF65-F5344CB8AC3E}">
        <p14:creationId xmlns:p14="http://schemas.microsoft.com/office/powerpoint/2010/main" val="172757721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800" fill="hold"/>
                                        <p:tgtEl>
                                          <p:spTgt spid="5"/>
                                        </p:tgtEl>
                                        <p:attrNameLst>
                                          <p:attrName>ppt_x</p:attrName>
                                        </p:attrNameLst>
                                      </p:cBhvr>
                                      <p:tavLst>
                                        <p:tav tm="0">
                                          <p:val>
                                            <p:strVal val="1+#ppt_w/2"/>
                                          </p:val>
                                        </p:tav>
                                        <p:tav tm="100000">
                                          <p:val>
                                            <p:strVal val="#ppt_x"/>
                                          </p:val>
                                        </p:tav>
                                      </p:tavLst>
                                    </p:anim>
                                    <p:anim calcmode="lin" valueType="num">
                                      <p:cBhvr additive="base">
                                        <p:cTn id="8" dur="8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3"/>
            </a:pPr>
            <a:r>
              <a:rPr lang="en-US" dirty="0"/>
              <a:t>According to the graph, will Andrew be taller than Brian?</a:t>
            </a:r>
          </a:p>
          <a:p>
            <a:pPr marL="804672" lvl="1" indent="-342900" algn="l">
              <a:buFont typeface="Arial"/>
              <a:buChar char="•"/>
            </a:pPr>
            <a:r>
              <a:rPr lang="en-US" sz="2400" dirty="0">
                <a:solidFill>
                  <a:srgbClr val="660066"/>
                </a:solidFill>
              </a:rPr>
              <a:t>Yes, Andrew will be taller.</a:t>
            </a:r>
          </a:p>
          <a:p>
            <a:pPr marL="804672" lvl="1" indent="-342900" algn="l">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7</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3.1.2: Intersecting Graphs</a:t>
            </a:r>
            <a:endParaRPr lang="en-US" dirty="0"/>
          </a:p>
        </p:txBody>
      </p:sp>
    </p:spTree>
    <p:extLst>
      <p:ext uri="{BB962C8B-B14F-4D97-AF65-F5344CB8AC3E}">
        <p14:creationId xmlns:p14="http://schemas.microsoft.com/office/powerpoint/2010/main" val="273259038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startAt="4"/>
            </a:pPr>
            <a:r>
              <a:rPr lang="en-US" dirty="0"/>
              <a:t>If Andrew does outgrow Brian, how old will Andrew be when he does?</a:t>
            </a:r>
          </a:p>
          <a:p>
            <a:pPr marL="804672" lvl="1" indent="-342900" algn="l">
              <a:buFont typeface="Arial"/>
              <a:buChar char="•"/>
            </a:pPr>
            <a:r>
              <a:rPr lang="en-US" sz="2400" dirty="0">
                <a:solidFill>
                  <a:srgbClr val="660066"/>
                </a:solidFill>
              </a:rPr>
              <a:t>Andrew will outgrow Brian shortly after Brian turns 15. Andrew is 2 years younger than Brian. Andrew will be 15 – 2 or 13 years old when he outgrows Brian</a:t>
            </a:r>
            <a:r>
              <a:rPr lang="en-US" sz="2400" dirty="0" smtClean="0">
                <a:solidFill>
                  <a:srgbClr val="660066"/>
                </a:solidFill>
              </a:rPr>
              <a:t>.</a:t>
            </a:r>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8</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3.1.2: Intersecting Graphs</a:t>
            </a:r>
            <a:endParaRPr lang="en-US" dirty="0"/>
          </a:p>
        </p:txBody>
      </p:sp>
    </p:spTree>
    <p:extLst>
      <p:ext uri="{BB962C8B-B14F-4D97-AF65-F5344CB8AC3E}">
        <p14:creationId xmlns:p14="http://schemas.microsoft.com/office/powerpoint/2010/main" val="257449494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1072</TotalTime>
  <Words>443</Words>
  <Application>Microsoft Macintosh PowerPoint</Application>
  <PresentationFormat>On-screen Show (4:3)</PresentationFormat>
  <Paragraphs>81</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103</cp:revision>
  <dcterms:created xsi:type="dcterms:W3CDTF">2012-02-22T19:14:19Z</dcterms:created>
  <dcterms:modified xsi:type="dcterms:W3CDTF">2012-06-05T19:10:21Z</dcterms:modified>
  <cp:category/>
</cp:coreProperties>
</file>