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2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3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notesSlides/notesSlide4.xml" ContentType="application/vnd.openxmlformats-officedocument.presentationml.notesSlide+xml"/>
  <Override PartName="/ppt/embeddings/oleObject32.bin" ContentType="application/vnd.openxmlformats-officedocument.oleObject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36" r:id="rId3"/>
    <p:sldId id="437" r:id="rId4"/>
    <p:sldId id="258" r:id="rId5"/>
    <p:sldId id="391" r:id="rId6"/>
    <p:sldId id="447" r:id="rId7"/>
    <p:sldId id="448" r:id="rId8"/>
    <p:sldId id="449" r:id="rId9"/>
    <p:sldId id="450" r:id="rId10"/>
    <p:sldId id="290" r:id="rId11"/>
    <p:sldId id="294" r:id="rId12"/>
    <p:sldId id="295" r:id="rId13"/>
    <p:sldId id="411" r:id="rId14"/>
    <p:sldId id="438" r:id="rId15"/>
    <p:sldId id="451" r:id="rId16"/>
    <p:sldId id="452" r:id="rId17"/>
    <p:sldId id="453" r:id="rId18"/>
    <p:sldId id="368" r:id="rId19"/>
    <p:sldId id="439" r:id="rId20"/>
    <p:sldId id="440" r:id="rId21"/>
    <p:sldId id="441" r:id="rId22"/>
    <p:sldId id="435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/>
  </p:normalViewPr>
  <p:slideViewPr>
    <p:cSldViewPr snapToGrid="0" snapToObjects="1" showGuides="1">
      <p:cViewPr varScale="1">
        <p:scale>
          <a:sx n="100" d="100"/>
          <a:sy n="100" d="100"/>
        </p:scale>
        <p:origin x="-96" y="-768"/>
      </p:cViewPr>
      <p:guideLst>
        <p:guide orient="horz" pos="3159"/>
        <p:guide pos="27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  <a:ea typeface="Arial"/>
                <a:cs typeface="Arial"/>
              </a:rPr>
              <a:pPr>
                <a:defRPr/>
              </a:pPr>
              <a:t>9/19/12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  <a:ea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9/19/12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/CAU3L1S2SysEstGraph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709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/CAU3L1S2SysEstTable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256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Arial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oleObject" Target="../embeddings/oleObject7.bin"/><Relationship Id="rId13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5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1S2SysEstGraph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4.bin"/><Relationship Id="rId12" Type="http://schemas.openxmlformats.org/officeDocument/2006/relationships/oleObject" Target="../embeddings/oleObject15.bin"/><Relationship Id="rId13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8" Type="http://schemas.openxmlformats.org/officeDocument/2006/relationships/oleObject" Target="../embeddings/oleObject12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13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1S2SysEstTable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2.bin"/><Relationship Id="rId12" Type="http://schemas.openxmlformats.org/officeDocument/2006/relationships/oleObject" Target="../embeddings/oleObject23.bin"/><Relationship Id="rId13" Type="http://schemas.openxmlformats.org/officeDocument/2006/relationships/oleObject" Target="../embeddings/oleObject2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18.bin"/><Relationship Id="rId7" Type="http://schemas.openxmlformats.org/officeDocument/2006/relationships/oleObject" Target="../embeddings/oleObject19.bin"/><Relationship Id="rId8" Type="http://schemas.openxmlformats.org/officeDocument/2006/relationships/oleObject" Target="../embeddings/oleObject20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2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26.bin"/><Relationship Id="rId6" Type="http://schemas.openxmlformats.org/officeDocument/2006/relationships/oleObject" Target="../embeddings/oleObject27.bin"/><Relationship Id="rId7" Type="http://schemas.openxmlformats.org/officeDocument/2006/relationships/oleObject" Target="../embeddings/oleObject28.bin"/><Relationship Id="rId8" Type="http://schemas.openxmlformats.org/officeDocument/2006/relationships/oleObject" Target="../embeddings/oleObject29.bin"/><Relationship Id="rId9" Type="http://schemas.openxmlformats.org/officeDocument/2006/relationships/oleObject" Target="../embeddings/oleObject30.bin"/><Relationship Id="rId10" Type="http://schemas.openxmlformats.org/officeDocument/2006/relationships/oleObject" Target="../embeddings/oleObject31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jpeg"/><Relationship Id="rId5" Type="http://schemas.microsoft.com/office/2007/relationships/hdphoto" Target="../media/hdphoto2.wdp"/><Relationship Id="rId6" Type="http://schemas.openxmlformats.org/officeDocument/2006/relationships/image" Target="../media/image7.jpeg"/><Relationship Id="rId7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dirty="0"/>
              <a:t>Recall that the graph of an equation, such as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x</a:t>
            </a:r>
            <a:r>
              <a:rPr lang="en-US" dirty="0"/>
              <a:t> + 1, is the complete set of solutions for that equation. The values for </a:t>
            </a:r>
            <a:r>
              <a:rPr lang="en-US" i="1" dirty="0"/>
              <a:t>y</a:t>
            </a:r>
            <a:r>
              <a:rPr lang="en-US" dirty="0"/>
              <a:t> are the result of a process being done to </a:t>
            </a:r>
            <a:r>
              <a:rPr lang="en-US" i="1" dirty="0"/>
              <a:t>x</a:t>
            </a:r>
            <a:r>
              <a:rPr lang="en-US" dirty="0"/>
              <a:t>. To make a general statement, we call the process by a letter, such as </a:t>
            </a:r>
            <a:r>
              <a:rPr lang="en-US" i="1" dirty="0"/>
              <a:t>f</a:t>
            </a:r>
            <a:r>
              <a:rPr lang="en-US" dirty="0"/>
              <a:t>, and we can call the results of that process “</a:t>
            </a:r>
            <a:r>
              <a:rPr lang="en-US" i="1" dirty="0"/>
              <a:t>f</a:t>
            </a:r>
            <a:r>
              <a:rPr lang="en-US" dirty="0"/>
              <a:t> of </a:t>
            </a:r>
            <a:r>
              <a:rPr lang="en-US" i="1" dirty="0"/>
              <a:t>x.</a:t>
            </a:r>
            <a:r>
              <a:rPr lang="en-US" dirty="0"/>
              <a:t>” We write “</a:t>
            </a:r>
            <a:r>
              <a:rPr lang="en-US" i="1" dirty="0"/>
              <a:t>f</a:t>
            </a:r>
            <a:r>
              <a:rPr lang="en-US" dirty="0"/>
              <a:t> of </a:t>
            </a:r>
            <a:r>
              <a:rPr lang="en-US" i="1" dirty="0"/>
              <a:t>x</a:t>
            </a:r>
            <a:r>
              <a:rPr lang="en-US" dirty="0"/>
              <a:t>” as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 The process </a:t>
            </a:r>
            <a:r>
              <a:rPr lang="en-US" i="1" dirty="0"/>
              <a:t>f</a:t>
            </a:r>
            <a:r>
              <a:rPr lang="en-US" dirty="0"/>
              <a:t> is a function; in a </a:t>
            </a:r>
            <a:r>
              <a:rPr lang="en-US" b="1" dirty="0"/>
              <a:t>function</a:t>
            </a:r>
            <a:r>
              <a:rPr lang="en-US" dirty="0"/>
              <a:t>, every element of the domain is paired with exactly one element of the range. That is, for every value of </a:t>
            </a:r>
            <a:r>
              <a:rPr lang="en-US" i="1" dirty="0"/>
              <a:t>x</a:t>
            </a:r>
            <a:r>
              <a:rPr lang="en-US" dirty="0"/>
              <a:t>, there is exactly one value of </a:t>
            </a:r>
            <a:r>
              <a:rPr lang="en-US" i="1" dirty="0"/>
              <a:t>y. </a:t>
            </a:r>
            <a:r>
              <a:rPr lang="en-US" dirty="0"/>
              <a:t>Both </a:t>
            </a:r>
            <a:r>
              <a:rPr lang="en-US" i="1" dirty="0"/>
              <a:t>y</a:t>
            </a:r>
            <a:r>
              <a:rPr lang="en-US" dirty="0"/>
              <a:t> and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represent the outcome of the function </a:t>
            </a:r>
            <a:r>
              <a:rPr lang="en-US" i="1" dirty="0"/>
              <a:t>f</a:t>
            </a:r>
            <a:r>
              <a:rPr lang="en-US" dirty="0"/>
              <a:t> on </a:t>
            </a:r>
            <a:r>
              <a:rPr lang="en-US" i="1" dirty="0"/>
              <a:t>x.</a:t>
            </a:r>
            <a:r>
              <a:rPr lang="en-US" dirty="0"/>
              <a:t> So, for the equation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x</a:t>
            </a:r>
            <a:r>
              <a:rPr lang="en-US" dirty="0"/>
              <a:t> + 1, adding 1 to </a:t>
            </a:r>
            <a:r>
              <a:rPr lang="en-US" i="1" dirty="0"/>
              <a:t>x</a:t>
            </a:r>
            <a:r>
              <a:rPr lang="en-US" dirty="0"/>
              <a:t> is the function </a:t>
            </a:r>
            <a:r>
              <a:rPr lang="en-US" i="1" dirty="0"/>
              <a:t>f</a:t>
            </a:r>
            <a:r>
              <a:rPr lang="en-US" dirty="0"/>
              <a:t>. Therefore,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is </a:t>
            </a:r>
            <a:r>
              <a:rPr lang="en-US" i="1" dirty="0"/>
              <a:t>x</a:t>
            </a:r>
            <a:r>
              <a:rPr lang="en-US" dirty="0"/>
              <a:t> + 1 and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3.1.2: Intersecting Graphs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59358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6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18766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7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77233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8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20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9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8891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0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80560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1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3066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2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29618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3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believing that all graphs will cross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substituting </a:t>
            </a:r>
            <a:r>
              <a:rPr lang="en-US" dirty="0"/>
              <a:t>values incorrectly	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80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2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Use a graph to approximate the solutions for the following system of equations. Find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–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for your estimates. </a:t>
            </a:r>
            <a:endParaRPr lang="en-US" dirty="0" smtClean="0"/>
          </a:p>
          <a:p>
            <a:pPr marL="457200"/>
            <a:r>
              <a:rPr lang="fr-FR" i="1" dirty="0"/>
              <a:t>f</a:t>
            </a:r>
            <a:r>
              <a:rPr lang="fr-FR" dirty="0"/>
              <a:t>(</a:t>
            </a:r>
            <a:r>
              <a:rPr lang="fr-FR" i="1" dirty="0"/>
              <a:t>x</a:t>
            </a:r>
            <a:r>
              <a:rPr lang="fr-FR" dirty="0"/>
              <a:t>) = 2</a:t>
            </a:r>
            <a:r>
              <a:rPr lang="fr-FR" i="1" baseline="30000" dirty="0"/>
              <a:t>x</a:t>
            </a:r>
            <a:r>
              <a:rPr lang="fr-FR" i="1" dirty="0"/>
              <a:t> </a:t>
            </a:r>
            <a:endParaRPr lang="fr-FR" dirty="0"/>
          </a:p>
          <a:p>
            <a:pPr marL="457200"/>
            <a:r>
              <a:rPr lang="fr-FR" i="1" dirty="0"/>
              <a:t>g</a:t>
            </a:r>
            <a:r>
              <a:rPr lang="fr-FR" dirty="0"/>
              <a:t>(</a:t>
            </a:r>
            <a:r>
              <a:rPr lang="fr-FR" i="1" dirty="0"/>
              <a:t>x</a:t>
            </a:r>
            <a:r>
              <a:rPr lang="fr-FR" dirty="0"/>
              <a:t>) = </a:t>
            </a:r>
            <a:r>
              <a:rPr lang="fr-FR" i="1" dirty="0"/>
              <a:t>x </a:t>
            </a:r>
            <a:r>
              <a:rPr lang="fr-FR" dirty="0"/>
              <a:t>+ 2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Graph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2</a:t>
            </a:r>
            <a:r>
              <a:rPr lang="en-US" sz="2800" b="1" i="1" baseline="30000" dirty="0">
                <a:solidFill>
                  <a:srgbClr val="660066"/>
                </a:solidFill>
              </a:rPr>
              <a:t>x</a:t>
            </a:r>
            <a:r>
              <a:rPr lang="en-US" sz="2800" b="1" i="1" dirty="0">
                <a:solidFill>
                  <a:srgbClr val="660066"/>
                </a:solidFill>
              </a:rPr>
              <a:t> </a:t>
            </a:r>
            <a:endParaRPr lang="en-US" sz="2800" b="1" i="1" dirty="0" smtClean="0">
              <a:solidFill>
                <a:srgbClr val="660066"/>
              </a:solidFill>
            </a:endParaRPr>
          </a:p>
          <a:p>
            <a:pPr marL="512064">
              <a:spcBef>
                <a:spcPts val="0"/>
              </a:spcBef>
            </a:pPr>
            <a:r>
              <a:rPr lang="en-US" sz="2800" b="1" dirty="0" smtClean="0">
                <a:solidFill>
                  <a:srgbClr val="660066"/>
                </a:solidFill>
              </a:rPr>
              <a:t>and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</a:t>
            </a:r>
            <a:r>
              <a:rPr lang="en-US" sz="2800" b="1" i="1" dirty="0">
                <a:solidFill>
                  <a:srgbClr val="660066"/>
                </a:solidFill>
              </a:rPr>
              <a:t>x </a:t>
            </a:r>
            <a:r>
              <a:rPr lang="en-US" sz="2800" b="1" dirty="0">
                <a:solidFill>
                  <a:srgbClr val="660066"/>
                </a:solidFill>
              </a:rPr>
              <a:t>+ 2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marL="512064">
              <a:spcBef>
                <a:spcPts val="0"/>
              </a:spcBef>
            </a:pPr>
            <a:r>
              <a:rPr lang="en-US" sz="2800" b="1" dirty="0" smtClean="0">
                <a:solidFill>
                  <a:srgbClr val="660066"/>
                </a:solidFill>
              </a:rPr>
              <a:t>on </a:t>
            </a:r>
            <a:r>
              <a:rPr lang="en-US" sz="2800" b="1" dirty="0">
                <a:solidFill>
                  <a:srgbClr val="660066"/>
                </a:solidFill>
              </a:rPr>
              <a:t>the same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marL="512064">
              <a:spcBef>
                <a:spcPts val="0"/>
              </a:spcBef>
            </a:pPr>
            <a:r>
              <a:rPr lang="en-US" sz="2800" b="1" dirty="0" smtClean="0">
                <a:solidFill>
                  <a:srgbClr val="660066"/>
                </a:solidFill>
              </a:rPr>
              <a:t>coordinate plane.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700" y="1395413"/>
            <a:ext cx="4485492" cy="4152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Approximate the values for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where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marL="512064">
              <a:spcBef>
                <a:spcPts val="0"/>
              </a:spcBef>
            </a:pPr>
            <a:r>
              <a:rPr lang="en-US" sz="2800" b="1" i="1" dirty="0" smtClean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).</a:t>
            </a:r>
          </a:p>
          <a:p>
            <a:pPr marL="512064" lvl="1" algn="l"/>
            <a:r>
              <a:rPr lang="en-US" dirty="0">
                <a:solidFill>
                  <a:srgbClr val="000000"/>
                </a:solidFill>
              </a:rPr>
              <a:t>From the graph, –2 and 2 should be good estimates.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8608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Evaluate</a:t>
            </a:r>
            <a:r>
              <a:rPr lang="en-US" sz="2800" b="1" i="1" dirty="0">
                <a:solidFill>
                  <a:srgbClr val="660066"/>
                </a:solidFill>
              </a:rPr>
              <a:t> 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2</a:t>
            </a:r>
            <a:r>
              <a:rPr lang="en-US" sz="2800" b="1" i="1" baseline="30000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and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+ 2 for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= 2.</a:t>
            </a:r>
          </a:p>
          <a:p>
            <a:pPr marL="512064"/>
            <a:r>
              <a:rPr lang="en-US" dirty="0"/>
              <a:t>Change “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=” and “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=” to “</a:t>
            </a:r>
            <a:r>
              <a:rPr lang="en-US" i="1" dirty="0"/>
              <a:t>y</a:t>
            </a:r>
            <a:r>
              <a:rPr lang="en-US" dirty="0"/>
              <a:t> =” and substitute 2 for </a:t>
            </a:r>
            <a:r>
              <a:rPr lang="en-US" i="1" dirty="0"/>
              <a:t>x</a:t>
            </a:r>
            <a:r>
              <a:rPr lang="en-US" dirty="0"/>
              <a:t>. </a:t>
            </a:r>
          </a:p>
          <a:p>
            <a:pPr marL="914400" lvl="1" algn="l"/>
            <a:r>
              <a:rPr lang="fr-FR" i="1" dirty="0">
                <a:solidFill>
                  <a:schemeClr val="tx1"/>
                </a:solidFill>
              </a:rPr>
              <a:t>y</a:t>
            </a:r>
            <a:r>
              <a:rPr lang="fr-FR" dirty="0">
                <a:solidFill>
                  <a:schemeClr val="tx1"/>
                </a:solidFill>
              </a:rPr>
              <a:t> = 2</a:t>
            </a:r>
            <a:r>
              <a:rPr lang="fr-FR" i="1" baseline="30000" dirty="0">
                <a:solidFill>
                  <a:schemeClr val="tx1"/>
                </a:solidFill>
              </a:rPr>
              <a:t>x</a:t>
            </a:r>
            <a:r>
              <a:rPr lang="fr-FR" dirty="0">
                <a:solidFill>
                  <a:schemeClr val="tx1"/>
                </a:solidFill>
              </a:rPr>
              <a:t> = 2</a:t>
            </a:r>
            <a:r>
              <a:rPr lang="fr-FR" baseline="30000" dirty="0">
                <a:solidFill>
                  <a:schemeClr val="tx1"/>
                </a:solidFill>
              </a:rPr>
              <a:t>(2)</a:t>
            </a:r>
            <a:r>
              <a:rPr lang="fr-FR" dirty="0">
                <a:solidFill>
                  <a:schemeClr val="tx1"/>
                </a:solidFill>
              </a:rPr>
              <a:t> = 4</a:t>
            </a:r>
          </a:p>
          <a:p>
            <a:pPr marL="914400"/>
            <a:r>
              <a:rPr lang="fr-FR" i="1" dirty="0"/>
              <a:t>y</a:t>
            </a:r>
            <a:r>
              <a:rPr lang="fr-FR" dirty="0"/>
              <a:t> = </a:t>
            </a:r>
            <a:r>
              <a:rPr lang="fr-FR" i="1" dirty="0"/>
              <a:t>x</a:t>
            </a:r>
            <a:r>
              <a:rPr lang="fr-FR" dirty="0"/>
              <a:t> + 2 = (2) + 2 = 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2166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Find the difference in the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-values for the equations.</a:t>
            </a:r>
          </a:p>
          <a:p>
            <a:pPr marL="512064"/>
            <a:r>
              <a:rPr lang="en-US" dirty="0"/>
              <a:t>4 – 4 = 0; therefore, </a:t>
            </a:r>
            <a:r>
              <a:rPr lang="en-US" i="1" dirty="0"/>
              <a:t>x</a:t>
            </a:r>
            <a:r>
              <a:rPr lang="en-US" dirty="0"/>
              <a:t> = 2 satisfies</a:t>
            </a:r>
            <a:r>
              <a:rPr lang="en-US" i="1" dirty="0"/>
              <a:t> 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 is a solution to the system</a:t>
            </a:r>
            <a:r>
              <a:rPr lang="en-US" dirty="0" smtClean="0"/>
              <a:t>.</a:t>
            </a:r>
          </a:p>
          <a:p>
            <a:pPr marL="512064"/>
            <a:endParaRPr lang="en-US" sz="1200" dirty="0"/>
          </a:p>
          <a:p>
            <a:pPr marL="512064"/>
            <a:r>
              <a:rPr lang="en-US" dirty="0"/>
              <a:t>The point (2, 4) is a solution for both </a:t>
            </a:r>
            <a:r>
              <a:rPr lang="en-US" dirty="0" smtClean="0"/>
              <a:t>graphs.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23137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Evaluate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2</a:t>
            </a:r>
            <a:r>
              <a:rPr lang="en-US" sz="2800" b="1" i="1" baseline="30000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and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=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+ 2 for 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 = –2.</a:t>
            </a:r>
          </a:p>
          <a:p>
            <a:pPr marL="512064"/>
            <a:r>
              <a:rPr lang="en-US" dirty="0" smtClean="0"/>
              <a:t>Change </a:t>
            </a:r>
            <a:r>
              <a:rPr lang="en-US" dirty="0"/>
              <a:t>“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=” and “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=” to “</a:t>
            </a:r>
            <a:r>
              <a:rPr lang="en-US" i="1" dirty="0"/>
              <a:t>y</a:t>
            </a:r>
            <a:r>
              <a:rPr lang="en-US" dirty="0"/>
              <a:t> =” and substitute </a:t>
            </a:r>
            <a:r>
              <a:rPr lang="en-US" dirty="0" smtClean="0"/>
              <a:t>–2 </a:t>
            </a:r>
            <a:r>
              <a:rPr lang="en-US" dirty="0"/>
              <a:t>for </a:t>
            </a:r>
            <a:r>
              <a:rPr lang="en-US" i="1" dirty="0"/>
              <a:t>x</a:t>
            </a:r>
            <a:r>
              <a:rPr lang="en-US" dirty="0"/>
              <a:t>. </a:t>
            </a:r>
          </a:p>
          <a:p>
            <a:pPr marL="914400" lvl="1" algn="l"/>
            <a:r>
              <a:rPr lang="fr-FR" i="1" dirty="0">
                <a:solidFill>
                  <a:schemeClr val="tx1"/>
                </a:solidFill>
              </a:rPr>
              <a:t>y</a:t>
            </a:r>
            <a:r>
              <a:rPr lang="fr-FR" dirty="0">
                <a:solidFill>
                  <a:schemeClr val="tx1"/>
                </a:solidFill>
              </a:rPr>
              <a:t> = 2</a:t>
            </a:r>
            <a:r>
              <a:rPr lang="fr-FR" i="1" baseline="30000" dirty="0">
                <a:solidFill>
                  <a:schemeClr val="tx1"/>
                </a:solidFill>
              </a:rPr>
              <a:t>x</a:t>
            </a:r>
            <a:r>
              <a:rPr lang="fr-FR" dirty="0">
                <a:solidFill>
                  <a:schemeClr val="tx1"/>
                </a:solidFill>
              </a:rPr>
              <a:t> = 2</a:t>
            </a:r>
            <a:r>
              <a:rPr lang="fr-FR" baseline="30000" dirty="0" smtClean="0">
                <a:solidFill>
                  <a:schemeClr val="tx1"/>
                </a:solidFill>
              </a:rPr>
              <a:t>(–2</a:t>
            </a:r>
            <a:r>
              <a:rPr lang="fr-FR" baseline="30000" dirty="0">
                <a:solidFill>
                  <a:schemeClr val="tx1"/>
                </a:solidFill>
              </a:rPr>
              <a:t>)</a:t>
            </a:r>
            <a:r>
              <a:rPr lang="fr-FR" dirty="0">
                <a:solidFill>
                  <a:schemeClr val="tx1"/>
                </a:solidFill>
              </a:rPr>
              <a:t> = </a:t>
            </a:r>
            <a:r>
              <a:rPr lang="fr-FR" dirty="0" smtClean="0">
                <a:solidFill>
                  <a:schemeClr val="tx1"/>
                </a:solidFill>
              </a:rPr>
              <a:t>0.25</a:t>
            </a:r>
            <a:endParaRPr lang="fr-FR" dirty="0">
              <a:solidFill>
                <a:schemeClr val="tx1"/>
              </a:solidFill>
            </a:endParaRPr>
          </a:p>
          <a:p>
            <a:pPr marL="914400"/>
            <a:r>
              <a:rPr lang="fr-FR" i="1" dirty="0"/>
              <a:t>y</a:t>
            </a:r>
            <a:r>
              <a:rPr lang="fr-FR" dirty="0"/>
              <a:t> = </a:t>
            </a:r>
            <a:r>
              <a:rPr lang="fr-FR" i="1" dirty="0"/>
              <a:t>x</a:t>
            </a:r>
            <a:r>
              <a:rPr lang="fr-FR" dirty="0"/>
              <a:t> + 2 = </a:t>
            </a:r>
            <a:r>
              <a:rPr lang="fr-FR" dirty="0" smtClean="0"/>
              <a:t>(–2</a:t>
            </a:r>
            <a:r>
              <a:rPr lang="fr-FR" dirty="0"/>
              <a:t>) + 2 = </a:t>
            </a:r>
            <a:r>
              <a:rPr lang="fr-FR" dirty="0" smtClean="0"/>
              <a:t>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43759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 startAt="6"/>
            </a:pPr>
            <a:r>
              <a:rPr lang="en-US" sz="2800" b="1" dirty="0">
                <a:solidFill>
                  <a:srgbClr val="660066"/>
                </a:solidFill>
              </a:rPr>
              <a:t>Find the difference in the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-values for the equations.</a:t>
            </a:r>
          </a:p>
          <a:p>
            <a:pPr marL="914400"/>
            <a:r>
              <a:rPr lang="en-US" dirty="0"/>
              <a:t>0.25 – 0 = 0.25</a:t>
            </a:r>
          </a:p>
          <a:p>
            <a:pPr marL="512064"/>
            <a:r>
              <a:rPr lang="en-US" dirty="0"/>
              <a:t>0.25 is very close to 0; therefore,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when </a:t>
            </a:r>
            <a:r>
              <a:rPr lang="en-US" i="1" dirty="0"/>
              <a:t>x</a:t>
            </a:r>
            <a:r>
              <a:rPr lang="en-US" dirty="0"/>
              <a:t> is </a:t>
            </a:r>
            <a:br>
              <a:rPr lang="en-US" dirty="0"/>
            </a:br>
            <a:r>
              <a:rPr lang="en-US" dirty="0"/>
              <a:t>approximately equal to –2.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Arial"/>
                <a:ea typeface="Arial"/>
                <a:cs typeface="Arial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366019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Arial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Arial"/>
            </a:endParaRPr>
          </a:p>
          <a:p>
            <a:endParaRPr lang="en-US" dirty="0" smtClean="0">
              <a:ea typeface="Arial"/>
            </a:endParaRPr>
          </a:p>
          <a:p>
            <a:endParaRPr lang="en-US" dirty="0">
              <a:ea typeface="Arial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00252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Use a table of values to approximate the solutions for the following system of equations: </a:t>
            </a:r>
          </a:p>
          <a:p>
            <a:pPr marL="914400"/>
            <a:r>
              <a:rPr lang="fr-FR" i="1" dirty="0"/>
              <a:t>f</a:t>
            </a:r>
            <a:r>
              <a:rPr lang="fr-FR" dirty="0"/>
              <a:t>(</a:t>
            </a:r>
            <a:r>
              <a:rPr lang="fr-FR" i="1" dirty="0"/>
              <a:t>x</a:t>
            </a:r>
            <a:r>
              <a:rPr lang="fr-FR" dirty="0"/>
              <a:t>) = 3</a:t>
            </a:r>
            <a:r>
              <a:rPr lang="fr-FR" i="1" baseline="30000" dirty="0"/>
              <a:t>x</a:t>
            </a:r>
            <a:r>
              <a:rPr lang="fr-FR" i="1" dirty="0"/>
              <a:t> </a:t>
            </a:r>
            <a:endParaRPr lang="fr-FR" dirty="0"/>
          </a:p>
          <a:p>
            <a:pPr marL="914400"/>
            <a:r>
              <a:rPr lang="fr-FR" i="1" dirty="0"/>
              <a:t>g</a:t>
            </a:r>
            <a:r>
              <a:rPr lang="fr-FR" dirty="0"/>
              <a:t>(</a:t>
            </a:r>
            <a:r>
              <a:rPr lang="fr-FR" i="1" dirty="0"/>
              <a:t>x</a:t>
            </a:r>
            <a:r>
              <a:rPr lang="fr-FR" dirty="0"/>
              <a:t>) = </a:t>
            </a:r>
            <a:r>
              <a:rPr lang="fr-FR" dirty="0" smtClean="0"/>
              <a:t>2</a:t>
            </a:r>
            <a:r>
              <a:rPr lang="fr-FR" i="1" baseline="30000" dirty="0" smtClean="0"/>
              <a:t>x</a:t>
            </a:r>
            <a:r>
              <a:rPr lang="fr-FR" i="1" dirty="0" smtClean="0"/>
              <a:t> </a:t>
            </a:r>
            <a:r>
              <a:rPr lang="fr-FR" dirty="0"/>
              <a:t>+ 1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8902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800" b="1" i="1" dirty="0">
              <a:ea typeface="+mn-ea"/>
            </a:endParaRPr>
          </a:p>
          <a:p>
            <a:r>
              <a:rPr lang="en-US" dirty="0"/>
              <a:t>Writing equations this way is called function notation. </a:t>
            </a:r>
            <a:r>
              <a:rPr lang="en-US" b="1" dirty="0"/>
              <a:t>Function notation</a:t>
            </a:r>
            <a:r>
              <a:rPr lang="en-US" dirty="0"/>
              <a:t> is a way to name a function using 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i="1" dirty="0" smtClean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instead of </a:t>
            </a:r>
            <a:r>
              <a:rPr lang="en-US" i="1" dirty="0"/>
              <a:t>y</a:t>
            </a:r>
            <a:r>
              <a:rPr lang="en-US" dirty="0"/>
              <a:t>. Using function notation, we can graph more than one function at a time. A set of more than one equation is called a </a:t>
            </a:r>
            <a:r>
              <a:rPr lang="en-US" b="1" dirty="0"/>
              <a:t>system</a:t>
            </a:r>
            <a:r>
              <a:rPr lang="en-US" dirty="0"/>
              <a:t>.</a:t>
            </a:r>
            <a:r>
              <a:rPr lang="en-US" b="1" dirty="0"/>
              <a:t> </a:t>
            </a:r>
            <a:r>
              <a:rPr lang="en-US" dirty="0"/>
              <a:t>If we call one function </a:t>
            </a:r>
            <a:r>
              <a:rPr lang="en-US" i="1" dirty="0"/>
              <a:t>f</a:t>
            </a:r>
            <a:r>
              <a:rPr lang="en-US" dirty="0"/>
              <a:t> and another </a:t>
            </a:r>
            <a:r>
              <a:rPr lang="en-US" i="1" dirty="0"/>
              <a:t>g</a:t>
            </a:r>
            <a:r>
              <a:rPr lang="en-US" dirty="0"/>
              <a:t>, then we can graph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on the same coordinate plane. By graphing the functions </a:t>
            </a:r>
            <a:r>
              <a:rPr lang="en-US" i="1" dirty="0"/>
              <a:t>f</a:t>
            </a:r>
            <a:r>
              <a:rPr lang="en-US" dirty="0"/>
              <a:t> and </a:t>
            </a:r>
            <a:r>
              <a:rPr lang="en-US" i="1" dirty="0"/>
              <a:t>g</a:t>
            </a:r>
            <a:r>
              <a:rPr lang="en-US" dirty="0"/>
              <a:t> on the same plane, we can more easily see the functions’ differences or similarities.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540084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78586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49629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77308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101287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69865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51979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0076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737760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2064" indent="-557784">
              <a:buFont typeface="+mj-lt"/>
              <a:buAutoNum type="arabicPeriod"/>
            </a:pPr>
            <a:r>
              <a:rPr lang="en-US" sz="2800" b="1" dirty="0" smtClean="0">
                <a:solidFill>
                  <a:srgbClr val="660066"/>
                </a:solidFill>
              </a:rPr>
              <a:t>Create a table of values.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105121"/>
              </p:ext>
            </p:extLst>
          </p:nvPr>
        </p:nvGraphicFramePr>
        <p:xfrm>
          <a:off x="1524000" y="1866900"/>
          <a:ext cx="60960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b="1" i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Arial"/>
                          <a:cs typeface="Arial"/>
                        </a:rPr>
                        <a:t>f</a:t>
                      </a:r>
                      <a:r>
                        <a:rPr lang="en-US" b="1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b="1" dirty="0" smtClean="0">
                          <a:latin typeface="Arial"/>
                          <a:cs typeface="Arial"/>
                        </a:rPr>
                        <a:t>) = 3</a:t>
                      </a:r>
                      <a:r>
                        <a:rPr lang="en-US" b="1" i="1" baseline="30000" dirty="0" smtClean="0">
                          <a:latin typeface="Arial"/>
                          <a:cs typeface="Arial"/>
                        </a:rPr>
                        <a:t>x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latin typeface="Arial"/>
                          <a:cs typeface="Arial"/>
                        </a:rPr>
                        <a:t>g</a:t>
                      </a:r>
                      <a:r>
                        <a:rPr lang="en-US" b="1" i="0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b="1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b="1" i="0" dirty="0" smtClean="0">
                          <a:latin typeface="Arial"/>
                          <a:cs typeface="Arial"/>
                        </a:rPr>
                        <a:t>) = 2</a:t>
                      </a:r>
                      <a:r>
                        <a:rPr lang="en-US" b="1" i="1" baseline="30000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b="1" i="0" baseline="0" dirty="0" smtClean="0">
                          <a:latin typeface="Arial"/>
                          <a:cs typeface="Arial"/>
                        </a:rPr>
                        <a:t> + 1</a:t>
                      </a:r>
                      <a:endParaRPr lang="en-US" b="1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) – 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g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–1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1.5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–1.17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–1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508495"/>
              </p:ext>
            </p:extLst>
          </p:nvPr>
        </p:nvGraphicFramePr>
        <p:xfrm>
          <a:off x="3563459" y="2277718"/>
          <a:ext cx="482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1" name="Equation" r:id="rId3" imgW="482600" imgH="292100" progId="Equation.DSMT4">
                  <p:embed/>
                </p:oleObj>
              </mc:Choice>
              <mc:Fallback>
                <p:oleObj name="Equation" r:id="rId3" imgW="482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63459" y="2277718"/>
                        <a:ext cx="4826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103125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31577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In column </a:t>
            </a:r>
            <a:r>
              <a:rPr lang="en-US" sz="2800" b="1" i="1" dirty="0">
                <a:solidFill>
                  <a:srgbClr val="660066"/>
                </a:solidFill>
              </a:rPr>
              <a:t>f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 – </a:t>
            </a:r>
            <a:r>
              <a:rPr lang="en-US" sz="2800" b="1" i="1" dirty="0">
                <a:solidFill>
                  <a:srgbClr val="660066"/>
                </a:solidFill>
              </a:rPr>
              <a:t>g</a:t>
            </a:r>
            <a:r>
              <a:rPr lang="en-US" sz="2800" b="1" dirty="0">
                <a:solidFill>
                  <a:srgbClr val="660066"/>
                </a:solidFill>
              </a:rPr>
              <a:t>(</a:t>
            </a:r>
            <a:r>
              <a:rPr lang="en-US" sz="2800" b="1" i="1" dirty="0">
                <a:solidFill>
                  <a:srgbClr val="660066"/>
                </a:solidFill>
              </a:rPr>
              <a:t>x</a:t>
            </a:r>
            <a:r>
              <a:rPr lang="en-US" sz="2800" b="1" dirty="0">
                <a:solidFill>
                  <a:srgbClr val="660066"/>
                </a:solidFill>
              </a:rPr>
              <a:t>), look for sign </a:t>
            </a:r>
            <a:r>
              <a:rPr lang="en-US" sz="2800" b="1" dirty="0" smtClean="0">
                <a:solidFill>
                  <a:srgbClr val="660066"/>
                </a:solidFill>
              </a:rPr>
              <a:t>changes. </a:t>
            </a:r>
            <a:r>
              <a:rPr lang="en-US" sz="2800" b="1" dirty="0">
                <a:solidFill>
                  <a:srgbClr val="660066"/>
                </a:solidFill>
              </a:rPr>
              <a:t>	</a:t>
            </a:r>
          </a:p>
          <a:p>
            <a:pPr marL="512064"/>
            <a:r>
              <a:rPr lang="en-US" dirty="0"/>
              <a:t>There is a sign change from </a:t>
            </a:r>
            <a:r>
              <a:rPr lang="en-US" i="1" dirty="0"/>
              <a:t>x </a:t>
            </a:r>
            <a:r>
              <a:rPr lang="en-US" dirty="0"/>
              <a:t>= 0 to </a:t>
            </a:r>
            <a:r>
              <a:rPr lang="en-US" i="1" dirty="0"/>
              <a:t>x </a:t>
            </a:r>
            <a:r>
              <a:rPr lang="en-US" dirty="0"/>
              <a:t>= 2, and at </a:t>
            </a:r>
            <a:endParaRPr lang="en-US" dirty="0" smtClean="0"/>
          </a:p>
          <a:p>
            <a:pPr marL="512064">
              <a:spcBef>
                <a:spcPts val="0"/>
              </a:spcBef>
            </a:pPr>
            <a:r>
              <a:rPr lang="en-US" i="1" dirty="0" smtClean="0"/>
              <a:t>x </a:t>
            </a:r>
            <a:r>
              <a:rPr lang="en-US" dirty="0"/>
              <a:t>= 1,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–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0. This tells us the curves </a:t>
            </a:r>
            <a:r>
              <a:rPr lang="en-US" i="1" dirty="0"/>
              <a:t>f </a:t>
            </a:r>
            <a:r>
              <a:rPr lang="en-US" dirty="0"/>
              <a:t>and </a:t>
            </a:r>
            <a:r>
              <a:rPr lang="en-US" i="1" dirty="0"/>
              <a:t>g </a:t>
            </a:r>
            <a:r>
              <a:rPr lang="en-US" dirty="0"/>
              <a:t>intersect at </a:t>
            </a:r>
            <a:r>
              <a:rPr lang="en-US" i="1" dirty="0"/>
              <a:t>x </a:t>
            </a:r>
            <a:r>
              <a:rPr lang="en-US" dirty="0"/>
              <a:t>= 1. 	</a:t>
            </a: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Arial"/>
                <a:ea typeface="Arial"/>
                <a:cs typeface="Arial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301160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Arial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Arial"/>
            </a:endParaRPr>
          </a:p>
          <a:p>
            <a:endParaRPr lang="en-US" dirty="0" smtClean="0">
              <a:ea typeface="Arial"/>
            </a:endParaRPr>
          </a:p>
          <a:p>
            <a:endParaRPr lang="en-US" dirty="0">
              <a:ea typeface="Arial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07505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800" b="1" i="1" dirty="0">
              <a:ea typeface="+mn-ea"/>
            </a:endParaRPr>
          </a:p>
          <a:p>
            <a:pPr>
              <a:spcBef>
                <a:spcPts val="0"/>
              </a:spcBef>
            </a:pPr>
            <a:r>
              <a:rPr lang="en-US" dirty="0"/>
              <a:t>Functions can be named using any letter, though </a:t>
            </a:r>
            <a:r>
              <a:rPr lang="en-US" i="1" dirty="0"/>
              <a:t>f</a:t>
            </a:r>
            <a:r>
              <a:rPr lang="en-US" dirty="0"/>
              <a:t> and </a:t>
            </a:r>
            <a:r>
              <a:rPr lang="en-US" i="1" dirty="0"/>
              <a:t>g</a:t>
            </a:r>
            <a:r>
              <a:rPr lang="en-US" dirty="0"/>
              <a:t> are used often. In this lesson, we will work with pairs of equations,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), attempting to find a solution set where</a:t>
            </a:r>
            <a:r>
              <a:rPr lang="en-US" i="1" dirty="0"/>
              <a:t> 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). In other words, we want to find all values for </a:t>
            </a:r>
            <a:r>
              <a:rPr lang="en-US" i="1" dirty="0"/>
              <a:t>x</a:t>
            </a:r>
            <a:r>
              <a:rPr lang="en-US" dirty="0"/>
              <a:t> where</a:t>
            </a:r>
            <a:r>
              <a:rPr lang="en-US" i="1" dirty="0"/>
              <a:t> 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</a:t>
            </a:r>
            <a:r>
              <a:rPr lang="en-US" i="1" dirty="0"/>
              <a:t> 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are the same.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21382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69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44051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0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81251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1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90247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2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91462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3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25122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4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90370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5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50156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6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94461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656513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r>
              <a:rPr lang="en-US" dirty="0"/>
              <a:t>Graphing Solutions of </a:t>
            </a:r>
            <a:r>
              <a:rPr lang="en-US" dirty="0" smtClean="0"/>
              <a:t>Functions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In </a:t>
            </a:r>
            <a:r>
              <a:rPr lang="en-US" dirty="0"/>
              <a:t>the graph of the functions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), the set of solutions for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will be where the two graphs intersect.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</a:t>
            </a:r>
            <a:r>
              <a:rPr lang="en-US" i="1" dirty="0"/>
              <a:t>b</a:t>
            </a:r>
            <a:r>
              <a:rPr lang="en-US" dirty="0"/>
              <a:t> for a particular value of </a:t>
            </a:r>
            <a:r>
              <a:rPr lang="en-US" i="1" dirty="0"/>
              <a:t>x</a:t>
            </a:r>
            <a:r>
              <a:rPr lang="en-US" dirty="0"/>
              <a:t>, say </a:t>
            </a:r>
            <a:r>
              <a:rPr lang="en-US" i="1" dirty="0"/>
              <a:t>a</a:t>
            </a:r>
            <a:r>
              <a:rPr lang="en-US" dirty="0"/>
              <a:t>, then the point (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i="1" dirty="0"/>
              <a:t>b</a:t>
            </a:r>
            <a:r>
              <a:rPr lang="en-US" dirty="0"/>
              <a:t>) will be on the curve defined by </a:t>
            </a:r>
            <a:r>
              <a:rPr lang="en-US" i="1" dirty="0"/>
              <a:t>f</a:t>
            </a:r>
            <a:r>
              <a:rPr lang="en-US" dirty="0"/>
              <a:t> and will also fall on the curve defined by </a:t>
            </a:r>
            <a:r>
              <a:rPr lang="en-US" i="1" dirty="0"/>
              <a:t>g</a:t>
            </a:r>
            <a:r>
              <a:rPr lang="en-US" dirty="0"/>
              <a:t>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/>
              <a:t>Since (</a:t>
            </a:r>
            <a:r>
              <a:rPr lang="en-US" i="1" dirty="0"/>
              <a:t>a,</a:t>
            </a:r>
            <a:r>
              <a:rPr lang="en-US" dirty="0"/>
              <a:t> </a:t>
            </a:r>
            <a:r>
              <a:rPr lang="en-US" i="1" dirty="0"/>
              <a:t>b</a:t>
            </a:r>
            <a:r>
              <a:rPr lang="en-US" dirty="0"/>
              <a:t>) falls on both curves, they must intersect at point (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i="1" dirty="0"/>
              <a:t>b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59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0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1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2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3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4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5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/>
              <a:t>In the graphs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and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), look for the point(s) where the curves intersect.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/>
              <a:t>Substitute the </a:t>
            </a:r>
            <a:r>
              <a:rPr lang="en-US" i="1" dirty="0"/>
              <a:t>x</a:t>
            </a:r>
            <a:r>
              <a:rPr lang="en-US" dirty="0"/>
              <a:t>-value from the point into the functions to see if it is, or is close to, a solution.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/>
              <a:t>Note that it is possible for a system of equations to intersect at more than one point, at only one point, or to not intersect at all. 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872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26990"/>
              </p:ext>
            </p:extLst>
          </p:nvPr>
        </p:nvGraphicFramePr>
        <p:xfrm>
          <a:off x="641349" y="1165097"/>
          <a:ext cx="7854951" cy="4310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8317"/>
                <a:gridCol w="2618317"/>
                <a:gridCol w="261831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Points of Intersection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More than one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One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None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5418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/>
                          <a:cs typeface="Arial"/>
                        </a:rPr>
                        <a:t>Both points of intersection are solutions to the system.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/>
                          <a:cs typeface="Arial"/>
                        </a:rPr>
                        <a:t>The point of intersection is the system’s only solution.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/>
                          <a:cs typeface="Arial"/>
                        </a:rPr>
                        <a:t>There is no solution to the system.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2393" y="1913834"/>
            <a:ext cx="2598896" cy="2604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3376" y="1913464"/>
            <a:ext cx="2594024" cy="26044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30061" y="1924877"/>
            <a:ext cx="2522067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5344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r>
              <a:rPr lang="en-US" dirty="0"/>
              <a:t>Using a Table of Values to Find Solutions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Making </a:t>
            </a:r>
            <a:r>
              <a:rPr lang="en-US" dirty="0"/>
              <a:t>a table of values for a system of two equations means listing the inputs for each equation and then comparing the outputs.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/>
              <a:t>List the values of </a:t>
            </a:r>
            <a:r>
              <a:rPr lang="en-US" i="1" dirty="0"/>
              <a:t>x</a:t>
            </a:r>
            <a:r>
              <a:rPr lang="en-US" dirty="0"/>
              <a:t> to substitute into the first column.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List </a:t>
            </a:r>
            <a:r>
              <a:rPr lang="en-US" dirty="0"/>
              <a:t>the first equation in the second column and the corresponding outputs, which are the resulting values after substituting in the </a:t>
            </a:r>
            <a:r>
              <a:rPr lang="en-US" i="1" dirty="0"/>
              <a:t>x</a:t>
            </a:r>
            <a:r>
              <a:rPr lang="en-US" dirty="0"/>
              <a:t>-values chosen in the first column.</a:t>
            </a:r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0626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List </a:t>
            </a:r>
            <a:r>
              <a:rPr lang="en-US" dirty="0"/>
              <a:t>the second equation in the third column and the corresponding outputs, which are the resulting values after substituting in the </a:t>
            </a:r>
            <a:r>
              <a:rPr lang="en-US" i="1" dirty="0"/>
              <a:t>x</a:t>
            </a:r>
            <a:r>
              <a:rPr lang="en-US" dirty="0"/>
              <a:t>-values chosen in the first column.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In </a:t>
            </a:r>
            <a:r>
              <a:rPr lang="en-US" dirty="0"/>
              <a:t>the fourth column, list the difference of the first functions’ outputs minus the second equations’ outputs.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/>
              <a:t>Look for where the difference is the smallest in absolute value and for a sign change event.</a:t>
            </a:r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2273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18466"/>
            <a:ext cx="7854950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Key Concepts, </a:t>
            </a:r>
            <a:r>
              <a:rPr lang="en-US" sz="2800" b="1" i="1" dirty="0" smtClean="0"/>
              <a:t>continued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sign change event is where the values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–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change from negative to positive (or positive to negative).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solution(s) to the system are where the sign change occurs and the difference in the two outputs is smallest in absolute value.</a:t>
            </a:r>
          </a:p>
          <a:p>
            <a:pPr marL="342900" indent="-342900">
              <a:spcAft>
                <a:spcPts val="0"/>
              </a:spcAft>
              <a:buFont typeface="Arial"/>
              <a:buChar char="•"/>
            </a:pPr>
            <a:r>
              <a:rPr lang="en-US" dirty="0" smtClean="0"/>
              <a:t>If </a:t>
            </a:r>
            <a:r>
              <a:rPr lang="en-US" dirty="0"/>
              <a:t>the difference between the outputs is 0, the value of </a:t>
            </a:r>
            <a:r>
              <a:rPr lang="en-US" i="1" dirty="0"/>
              <a:t>x</a:t>
            </a:r>
            <a:r>
              <a:rPr lang="en-US" dirty="0"/>
              <a:t> that was substituted is the </a:t>
            </a:r>
            <a:r>
              <a:rPr lang="en-US" i="1" dirty="0"/>
              <a:t>x</a:t>
            </a:r>
            <a:r>
              <a:rPr lang="en-US" dirty="0"/>
              <a:t>-coordinate of the solution, and the corresponding output is the </a:t>
            </a:r>
            <a:endParaRPr lang="en-US" dirty="0" smtClean="0"/>
          </a:p>
          <a:p>
            <a:pPr marL="347472">
              <a:spcBef>
                <a:spcPts val="0"/>
              </a:spcBef>
              <a:spcAft>
                <a:spcPts val="600"/>
              </a:spcAft>
            </a:pPr>
            <a:r>
              <a:rPr lang="en-US" i="1" dirty="0" smtClean="0"/>
              <a:t>y</a:t>
            </a:r>
            <a:r>
              <a:rPr lang="en-US" dirty="0"/>
              <a:t>-coordinate of the solution.</a:t>
            </a:r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 smtClean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sz="2800" b="1" i="1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2874A2-F4C7-A94A-BCBD-CEF1185171A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3.1.2: Intersecting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01209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10189</TotalTime>
  <Words>1535</Words>
  <Application>Microsoft Macintosh PowerPoint</Application>
  <PresentationFormat>On-screen Show (4:3)</PresentationFormat>
  <Paragraphs>182</Paragraphs>
  <Slides>22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203</cp:revision>
  <dcterms:created xsi:type="dcterms:W3CDTF">2012-02-22T19:14:19Z</dcterms:created>
  <dcterms:modified xsi:type="dcterms:W3CDTF">2012-09-19T14:42:40Z</dcterms:modified>
  <cp:category/>
</cp:coreProperties>
</file>