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handoutMasterIdLst>
    <p:handoutMasterId r:id="rId10"/>
  </p:handoutMasterIdLst>
  <p:sldIdLst>
    <p:sldId id="267" r:id="rId2"/>
    <p:sldId id="266" r:id="rId3"/>
    <p:sldId id="281" r:id="rId4"/>
    <p:sldId id="268" r:id="rId5"/>
    <p:sldId id="282" r:id="rId6"/>
    <p:sldId id="283" r:id="rId7"/>
    <p:sldId id="284" r:id="rId8"/>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357" autoAdjust="0"/>
  </p:normalViewPr>
  <p:slideViewPr>
    <p:cSldViewPr snapToGrid="0" snapToObjects="1" showGuides="1">
      <p:cViewPr varScale="1">
        <p:scale>
          <a:sx n="89" d="100"/>
          <a:sy n="89" d="100"/>
        </p:scale>
        <p:origin x="-936"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1FCE4695-D592-6245-BD28-D420B012DF37}" type="datetimeFigureOut">
              <a:rPr lang="en-US">
                <a:latin typeface="Arial"/>
              </a:rPr>
              <a:pPr>
                <a:def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dirty="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FDDA58FA-5B02-5649-8FAC-4C9EC286D128}"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1378126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Arial"/>
              </a:defRPr>
            </a:lvl1pPr>
          </a:lstStyle>
          <a:p>
            <a:pPr>
              <a:defRPr/>
            </a:pPr>
            <a:fld id="{7DA85663-1D22-B64C-BC35-73335C8BE00D}" type="datetimeFigureOut">
              <a:rPr lang="en-US" smtClean="0"/>
              <a:pPr>
                <a:defRPr/>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dirty="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atin typeface="Arial"/>
              </a:defRPr>
            </a:lvl1pPr>
          </a:lstStyle>
          <a:p>
            <a:pPr>
              <a:defRPr/>
            </a:pPr>
            <a:fld id="{393DD960-72E1-464D-AE80-6FB8F79377FC}" type="slidenum">
              <a:rPr lang="en-US" smtClean="0"/>
              <a:pPr>
                <a:defRPr/>
              </a:pPr>
              <a:t>‹#›</a:t>
            </a:fld>
            <a:endParaRPr lang="en-US" dirty="0"/>
          </a:p>
        </p:txBody>
      </p:sp>
    </p:spTree>
    <p:extLst>
      <p:ext uri="{BB962C8B-B14F-4D97-AF65-F5344CB8AC3E}">
        <p14:creationId xmlns:p14="http://schemas.microsoft.com/office/powerpoint/2010/main" val="11452634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200" b="0" i="0" u="none" strike="noStrike" kern="1200" dirty="0" smtClean="0">
                <a:solidFill>
                  <a:schemeClr val="tx1"/>
                </a:solidFill>
                <a:effectLst/>
                <a:latin typeface="Arial"/>
                <a:ea typeface="ＭＳ Ｐゴシック" charset="0"/>
                <a:cs typeface="ＭＳ Ｐゴシック" charset="0"/>
              </a:rPr>
              <a:t>http://</a:t>
            </a:r>
            <a:r>
              <a:rPr lang="en-US" sz="1200" b="0" i="0" u="none" strike="noStrike" kern="1200" dirty="0" err="1" smtClean="0">
                <a:solidFill>
                  <a:schemeClr val="tx1"/>
                </a:solidFill>
                <a:effectLst/>
                <a:latin typeface="Arial"/>
                <a:ea typeface="ＭＳ Ｐゴシック" charset="0"/>
                <a:cs typeface="ＭＳ Ｐゴシック" charset="0"/>
              </a:rPr>
              <a:t>walch.com</a:t>
            </a:r>
            <a:r>
              <a:rPr lang="en-US" sz="1200" b="0" i="0" u="none" strike="noStrike" kern="1200" dirty="0" smtClean="0">
                <a:solidFill>
                  <a:schemeClr val="tx1"/>
                </a:solidFill>
                <a:effectLst/>
                <a:latin typeface="Arial"/>
                <a:ea typeface="ＭＳ Ｐゴシック" charset="0"/>
                <a:cs typeface="ＭＳ Ｐゴシック" charset="0"/>
              </a:rPr>
              <a:t>/</a:t>
            </a:r>
            <a:r>
              <a:rPr lang="en-US" sz="1200" b="0" i="0" u="none" strike="noStrike" kern="1200" dirty="0" err="1" smtClean="0">
                <a:solidFill>
                  <a:schemeClr val="tx1"/>
                </a:solidFill>
                <a:effectLst/>
                <a:latin typeface="Arial"/>
                <a:ea typeface="ＭＳ Ｐゴシック" charset="0"/>
                <a:cs typeface="ＭＳ Ｐゴシック" charset="0"/>
              </a:rPr>
              <a:t>wu</a:t>
            </a:r>
            <a:r>
              <a:rPr lang="en-US" sz="1200" b="0" i="0" u="none" strike="noStrike" kern="1200" dirty="0" smtClean="0">
                <a:solidFill>
                  <a:schemeClr val="tx1"/>
                </a:solidFill>
                <a:effectLst/>
                <a:latin typeface="Arial"/>
                <a:ea typeface="ＭＳ Ｐゴシック" charset="0"/>
                <a:cs typeface="ＭＳ Ｐゴシック" charset="0"/>
              </a:rPr>
              <a:t>/CAU3L1S1DollarOrigami</a:t>
            </a: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F0A7FD1-E825-A244-BC57-79E8F974E048}"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1" dirty="0" smtClean="0"/>
              <a:t>Common Core Georgia Performance Standard: </a:t>
            </a:r>
            <a:r>
              <a:rPr lang="en-US" sz="1200" b="0" i="0" u="none" strike="noStrike" kern="1200" baseline="0" dirty="0" smtClean="0">
                <a:solidFill>
                  <a:schemeClr val="tx1"/>
                </a:solidFill>
                <a:latin typeface="Arial"/>
                <a:ea typeface="ＭＳ Ｐゴシック" charset="0"/>
                <a:cs typeface="ＭＳ Ｐゴシック" charset="0"/>
              </a:rPr>
              <a:t>MCC9–12.A.REI.10</a:t>
            </a:r>
          </a:p>
          <a:p>
            <a:pPr rtl="0"/>
            <a:endParaRPr lang="en-US" sz="1200" b="0" i="0" u="none" strike="noStrike" kern="1200" baseline="0" dirty="0" smtClean="0">
              <a:solidFill>
                <a:schemeClr val="tx1"/>
              </a:solidFill>
              <a:latin typeface="Arial"/>
              <a:ea typeface="ＭＳ Ｐゴシック" charset="0"/>
              <a:cs typeface="ＭＳ Ｐゴシック" charset="0"/>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Arial"/>
              <a:ea typeface="ＭＳ Ｐゴシック" charset="0"/>
              <a:cs typeface="ＭＳ Ｐゴシック" charset="0"/>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Arial"/>
              <a:ea typeface="ＭＳ Ｐゴシック" charset="0"/>
              <a:cs typeface="ＭＳ Ｐゴシック"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A357504-D104-4D4D-A267-0F27714739CE}" type="slidenum">
              <a:rPr lang="en-US" sz="1200">
                <a:latin typeface="Arial"/>
              </a:rPr>
              <a:pPr eaLnBrk="1" hangingPunct="1"/>
              <a:t>2</a:t>
            </a:fld>
            <a:endParaRPr lang="en-US" sz="1200" dirty="0">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3</a:t>
            </a:fld>
            <a:endParaRPr lang="en-US" sz="1200" dirty="0">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4</a:t>
            </a:fld>
            <a:endParaRPr lang="en-US" sz="1200" dirty="0">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5</a:t>
            </a:fld>
            <a:endParaRPr lang="en-US" sz="1200" dirty="0">
              <a:latin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6</a:t>
            </a:fld>
            <a:endParaRPr lang="en-US" sz="1200" dirty="0">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ea typeface="+mn-ea"/>
                <a:cs typeface="Arial"/>
              </a:rPr>
              <a:t>Connection to the Lesson</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ea typeface="+mn-ea"/>
                <a:cs typeface="Arial"/>
              </a:rPr>
              <a:t>Students will be graphing equations with two variables.</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ea typeface="+mn-ea"/>
                <a:cs typeface="Arial"/>
              </a:rPr>
              <a:t>Students will be asked to read points from a graph.</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ea typeface="+mn-ea"/>
                <a:cs typeface="Arial"/>
              </a:rPr>
              <a:t>Students will be asked to take values of </a:t>
            </a:r>
            <a:r>
              <a:rPr lang="en-US" i="1" dirty="0" smtClean="0">
                <a:ea typeface="+mn-ea"/>
                <a:cs typeface="Arial"/>
              </a:rPr>
              <a:t>x</a:t>
            </a:r>
            <a:r>
              <a:rPr lang="en-US" dirty="0" smtClean="0">
                <a:ea typeface="+mn-ea"/>
                <a:cs typeface="Arial"/>
              </a:rPr>
              <a:t> to find values for </a:t>
            </a:r>
            <a:r>
              <a:rPr lang="en-US" i="1" dirty="0" smtClean="0">
                <a:ea typeface="+mn-ea"/>
                <a:cs typeface="Arial"/>
              </a:rPr>
              <a:t>y</a:t>
            </a:r>
            <a:r>
              <a:rPr lang="en-US" dirty="0" smtClean="0">
                <a:ea typeface="+mn-ea"/>
                <a:cs typeface="Arial"/>
              </a:rPr>
              <a:t>.</a:t>
            </a: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7</a:t>
            </a:fld>
            <a:endParaRPr lang="en-US" sz="1200" dirty="0">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Warmup.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75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9F1B4337-BFC0-4740-BFA4-D4AB9F70F9C9}" type="slidenum">
              <a:rPr lang="en-US" smtClean="0"/>
              <a:pPr>
                <a:defRPr/>
              </a:pPr>
              <a:t>‹#›</a:t>
            </a:fld>
            <a:endParaRPr lang="en-US" dirty="0"/>
          </a:p>
        </p:txBody>
      </p:sp>
      <p:sp>
        <p:nvSpPr>
          <p:cNvPr id="6" name="Footer Placeholder 5"/>
          <p:cNvSpPr>
            <a:spLocks noGrp="1"/>
          </p:cNvSpPr>
          <p:nvPr>
            <p:ph type="ftr" sz="quarter" idx="13"/>
          </p:nvPr>
        </p:nvSpPr>
        <p:spPr>
          <a:xfrm>
            <a:off x="1027152" y="6393706"/>
            <a:ext cx="5471926" cy="274021"/>
          </a:xfrm>
        </p:spPr>
        <p:txBody>
          <a:bodyPr/>
          <a:lstStyle>
            <a:lvl1pPr algn="l">
              <a:defRPr sz="1600">
                <a:solidFill>
                  <a:srgbClr val="008000"/>
                </a:solidFill>
              </a:defRPr>
            </a:lvl1pPr>
          </a:lstStyle>
          <a:p>
            <a:pPr>
              <a:defRPr/>
            </a:pPr>
            <a:r>
              <a:rPr lang="en-US" smtClean="0"/>
              <a:t>3.1.1: Graphing the Set of All Solutions</a:t>
            </a:r>
            <a:endParaRPr lang="en-US" dirty="0"/>
          </a:p>
        </p:txBody>
      </p:sp>
    </p:spTree>
    <p:extLst>
      <p:ext uri="{BB962C8B-B14F-4D97-AF65-F5344CB8AC3E}">
        <p14:creationId xmlns:p14="http://schemas.microsoft.com/office/powerpoint/2010/main" val="3205892180"/>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1745F334-9AF5-7742-8D1F-C9E3D3CD4E56}" type="slidenum">
              <a:rPr lang="en-US"/>
              <a:pPr>
                <a:defRPr/>
              </a:pPr>
              <a:t>‹#›</a:t>
            </a:fld>
            <a:endParaRPr lang="en-US" dirty="0"/>
          </a:p>
        </p:txBody>
      </p:sp>
    </p:spTree>
    <p:extLst>
      <p:ext uri="{BB962C8B-B14F-4D97-AF65-F5344CB8AC3E}">
        <p14:creationId xmlns:p14="http://schemas.microsoft.com/office/powerpoint/2010/main" val="2548247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9A8D75DF-FFC0-0846-ACC4-2648BEA3417F}" type="slidenum">
              <a:rPr lang="en-US"/>
              <a:pPr>
                <a:defRPr/>
              </a:pPr>
              <a:t>‹#›</a:t>
            </a:fld>
            <a:endParaRPr lang="en-US" dirty="0"/>
          </a:p>
        </p:txBody>
      </p:sp>
    </p:spTree>
    <p:extLst>
      <p:ext uri="{BB962C8B-B14F-4D97-AF65-F5344CB8AC3E}">
        <p14:creationId xmlns:p14="http://schemas.microsoft.com/office/powerpoint/2010/main" val="2439306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20B4FFA6-7DBD-5841-8171-A5E6A1BFB36B}" type="slidenum">
              <a:rPr lang="en-US"/>
              <a:pPr>
                <a:defRPr/>
              </a:pPr>
              <a:t>‹#›</a:t>
            </a:fld>
            <a:endParaRPr lang="en-US" dirty="0"/>
          </a:p>
        </p:txBody>
      </p:sp>
    </p:spTree>
    <p:extLst>
      <p:ext uri="{BB962C8B-B14F-4D97-AF65-F5344CB8AC3E}">
        <p14:creationId xmlns:p14="http://schemas.microsoft.com/office/powerpoint/2010/main" val="231081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B85BB7A2-86AB-E949-A127-3C564BA73996}" type="slidenum">
              <a:rPr lang="en-US"/>
              <a:pPr>
                <a:defRPr/>
              </a:pPr>
              <a:t>‹#›</a:t>
            </a:fld>
            <a:endParaRPr lang="en-US" dirty="0"/>
          </a:p>
        </p:txBody>
      </p:sp>
    </p:spTree>
    <p:extLst>
      <p:ext uri="{BB962C8B-B14F-4D97-AF65-F5344CB8AC3E}">
        <p14:creationId xmlns:p14="http://schemas.microsoft.com/office/powerpoint/2010/main" val="1319127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247847F7-EF29-2443-8BB7-3C30905E452F}" type="slidenum">
              <a:rPr lang="en-US"/>
              <a:pPr>
                <a:defRPr/>
              </a:pPr>
              <a:t>‹#›</a:t>
            </a:fld>
            <a:endParaRPr lang="en-US" dirty="0"/>
          </a:p>
        </p:txBody>
      </p:sp>
    </p:spTree>
    <p:extLst>
      <p:ext uri="{BB962C8B-B14F-4D97-AF65-F5344CB8AC3E}">
        <p14:creationId xmlns:p14="http://schemas.microsoft.com/office/powerpoint/2010/main" val="3941818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9" name="Slide Number Placeholder 5"/>
          <p:cNvSpPr>
            <a:spLocks noGrp="1"/>
          </p:cNvSpPr>
          <p:nvPr>
            <p:ph type="sldNum" sz="quarter" idx="12"/>
          </p:nvPr>
        </p:nvSpPr>
        <p:spPr/>
        <p:txBody>
          <a:bodyPr/>
          <a:lstStyle>
            <a:lvl1pPr>
              <a:defRPr/>
            </a:lvl1pPr>
          </a:lstStyle>
          <a:p>
            <a:pPr>
              <a:defRPr/>
            </a:pPr>
            <a:fld id="{FA6A1298-665B-9E4D-ADC7-F0DF6AFB89C5}" type="slidenum">
              <a:rPr lang="en-US"/>
              <a:pPr>
                <a:defRPr/>
              </a:pPr>
              <a:t>‹#›</a:t>
            </a:fld>
            <a:endParaRPr lang="en-US" dirty="0"/>
          </a:p>
        </p:txBody>
      </p:sp>
    </p:spTree>
    <p:extLst>
      <p:ext uri="{BB962C8B-B14F-4D97-AF65-F5344CB8AC3E}">
        <p14:creationId xmlns:p14="http://schemas.microsoft.com/office/powerpoint/2010/main" val="1986287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5" name="Slide Number Placeholder 5"/>
          <p:cNvSpPr>
            <a:spLocks noGrp="1"/>
          </p:cNvSpPr>
          <p:nvPr>
            <p:ph type="sldNum" sz="quarter" idx="12"/>
          </p:nvPr>
        </p:nvSpPr>
        <p:spPr/>
        <p:txBody>
          <a:bodyPr/>
          <a:lstStyle>
            <a:lvl1pPr>
              <a:defRPr/>
            </a:lvl1pPr>
          </a:lstStyle>
          <a:p>
            <a:pPr>
              <a:defRPr/>
            </a:pPr>
            <a:fld id="{9720D841-8674-0147-A66E-9DBF623B753B}" type="slidenum">
              <a:rPr lang="en-US"/>
              <a:pPr>
                <a:defRPr/>
              </a:pPr>
              <a:t>‹#›</a:t>
            </a:fld>
            <a:endParaRPr lang="en-US" dirty="0"/>
          </a:p>
        </p:txBody>
      </p:sp>
    </p:spTree>
    <p:extLst>
      <p:ext uri="{BB962C8B-B14F-4D97-AF65-F5344CB8AC3E}">
        <p14:creationId xmlns:p14="http://schemas.microsoft.com/office/powerpoint/2010/main" val="274153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4" name="Slide Number Placeholder 5"/>
          <p:cNvSpPr>
            <a:spLocks noGrp="1"/>
          </p:cNvSpPr>
          <p:nvPr>
            <p:ph type="sldNum" sz="quarter" idx="12"/>
          </p:nvPr>
        </p:nvSpPr>
        <p:spPr/>
        <p:txBody>
          <a:bodyPr/>
          <a:lstStyle>
            <a:lvl1pPr>
              <a:defRPr/>
            </a:lvl1pPr>
          </a:lstStyle>
          <a:p>
            <a:pPr>
              <a:defRPr/>
            </a:pPr>
            <a:fld id="{9196D3C6-B11A-464F-8C26-10579C93A703}" type="slidenum">
              <a:rPr lang="en-US"/>
              <a:pPr>
                <a:defRPr/>
              </a:pPr>
              <a:t>‹#›</a:t>
            </a:fld>
            <a:endParaRPr lang="en-US" dirty="0"/>
          </a:p>
        </p:txBody>
      </p:sp>
    </p:spTree>
    <p:extLst>
      <p:ext uri="{BB962C8B-B14F-4D97-AF65-F5344CB8AC3E}">
        <p14:creationId xmlns:p14="http://schemas.microsoft.com/office/powerpoint/2010/main" val="232012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0CAA9030-65BA-8F40-ACBB-7EBBB0B2E449}" type="slidenum">
              <a:rPr lang="en-US"/>
              <a:pPr>
                <a:defRPr/>
              </a:pPr>
              <a:t>‹#›</a:t>
            </a:fld>
            <a:endParaRPr lang="en-US" dirty="0"/>
          </a:p>
        </p:txBody>
      </p:sp>
    </p:spTree>
    <p:extLst>
      <p:ext uri="{BB962C8B-B14F-4D97-AF65-F5344CB8AC3E}">
        <p14:creationId xmlns:p14="http://schemas.microsoft.com/office/powerpoint/2010/main" val="1243493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C47B9E9D-A502-EE43-844F-D0F4BEEFB301}" type="slidenum">
              <a:rPr lang="en-US"/>
              <a:pPr>
                <a:defRPr/>
              </a:pPr>
              <a:t>‹#›</a:t>
            </a:fld>
            <a:endParaRPr lang="en-US" dirty="0"/>
          </a:p>
        </p:txBody>
      </p:sp>
    </p:spTree>
    <p:extLst>
      <p:ext uri="{BB962C8B-B14F-4D97-AF65-F5344CB8AC3E}">
        <p14:creationId xmlns:p14="http://schemas.microsoft.com/office/powerpoint/2010/main" val="1532198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Arial"/>
                <a:ea typeface="+mn-ea"/>
                <a:cs typeface="+mn-cs"/>
              </a:defRPr>
            </a:lvl1pPr>
          </a:lstStyle>
          <a:p>
            <a:pPr>
              <a:defRPr/>
            </a:pPr>
            <a:r>
              <a:rPr lang="en-US" smtClean="0"/>
              <a:t>3.1.1: Graphing the Set of All Solutions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Arial"/>
                <a:ea typeface="+mn-ea"/>
                <a:cs typeface="+mn-cs"/>
              </a:defRPr>
            </a:lvl1pPr>
          </a:lstStyle>
          <a:p>
            <a:pPr>
              <a:defRPr/>
            </a:pPr>
            <a:fld id="{BFCA66DE-4B5C-DC46-8D49-E75625E6FCA4}"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3"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alch.com/wu/CAU3L1S1DollarOrigami" TargetMode="External"/><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1"/>
          <p:cNvSpPr>
            <a:spLocks noGrp="1"/>
          </p:cNvSpPr>
          <p:nvPr>
            <p:ph type="subTitle" idx="1"/>
          </p:nvPr>
        </p:nvSpPr>
        <p:spPr>
          <a:xfrm>
            <a:off x="641350" y="641350"/>
            <a:ext cx="7854950" cy="4997450"/>
          </a:xfrm>
        </p:spPr>
        <p:txBody>
          <a:bodyPr/>
          <a:lstStyle/>
          <a:p>
            <a:pPr eaLnBrk="1" hangingPunct="1"/>
            <a:r>
              <a:rPr lang="en-US" sz="4800" b="1" dirty="0"/>
              <a:t>Check it out!</a:t>
            </a:r>
          </a:p>
        </p:txBody>
      </p:sp>
      <p:sp>
        <p:nvSpPr>
          <p:cNvPr id="2" name="Slide Number Placeholder 1"/>
          <p:cNvSpPr>
            <a:spLocks noGrp="1"/>
          </p:cNvSpPr>
          <p:nvPr>
            <p:ph type="sldNum" sz="quarter" idx="11"/>
          </p:nvPr>
        </p:nvSpPr>
        <p:spPr/>
        <p:txBody>
          <a:bodyPr/>
          <a:lstStyle/>
          <a:p>
            <a:pPr>
              <a:defRPr/>
            </a:pPr>
            <a:fld id="{9438FB0B-076A-614A-B8EA-4B3FBF9E1B35}" type="slidenum">
              <a:rPr lang="en-US" b="1" smtClean="0"/>
              <a:pPr>
                <a:defRPr/>
              </a:pPr>
              <a:t>1</a:t>
            </a:fld>
            <a:endParaRPr lang="en-US" b="1" dirty="0"/>
          </a:p>
        </p:txBody>
      </p:sp>
      <p:pic>
        <p:nvPicPr>
          <p:cNvPr id="15364" name="Picture 5"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13"/>
          </p:nvPr>
        </p:nvSpPr>
        <p:spPr/>
        <p:txBody>
          <a:bodyPr/>
          <a:lstStyle/>
          <a:p>
            <a:pPr>
              <a:defRPr/>
            </a:pPr>
            <a:r>
              <a:rPr lang="en-US" dirty="0" smtClean="0"/>
              <a:t>3.1.1: Graphing the Set of All Solutions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ubtitle 1"/>
          <p:cNvSpPr txBox="1">
            <a:spLocks/>
          </p:cNvSpPr>
          <p:nvPr/>
        </p:nvSpPr>
        <p:spPr bwMode="auto">
          <a:xfrm>
            <a:off x="640446" y="793750"/>
            <a:ext cx="7958708"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dirty="0">
                <a:latin typeface="Arial"/>
                <a:cs typeface="Arial"/>
              </a:rPr>
              <a:t>Mallory had $1 this morning and asked her mom for another. Instead of giving Mallory more money, her mom said she would give Mallory $2 the next day if she still had the dollar she was holding. Plus, she would continue to give Mallory $2 each day as long as she saved it all. Mallory agreed to the deal and began to wonder how much money she might have at the end of the week. To find out, Mallory graphed the equation </a:t>
            </a:r>
            <a:r>
              <a:rPr lang="en-US" i="1" dirty="0">
                <a:latin typeface="Arial"/>
                <a:cs typeface="Arial"/>
              </a:rPr>
              <a:t>y </a:t>
            </a:r>
            <a:r>
              <a:rPr lang="en-US" dirty="0">
                <a:latin typeface="Arial"/>
                <a:cs typeface="Arial"/>
              </a:rPr>
              <a:t>= 2</a:t>
            </a:r>
            <a:r>
              <a:rPr lang="en-US" i="1" dirty="0">
                <a:latin typeface="Arial"/>
                <a:cs typeface="Arial"/>
              </a:rPr>
              <a:t>x </a:t>
            </a:r>
            <a:r>
              <a:rPr lang="en-US" dirty="0">
                <a:latin typeface="Arial"/>
                <a:cs typeface="Arial"/>
              </a:rPr>
              <a:t>+ 1, shown </a:t>
            </a:r>
            <a:r>
              <a:rPr lang="en-US" dirty="0" smtClean="0">
                <a:latin typeface="Arial"/>
                <a:cs typeface="Arial"/>
              </a:rPr>
              <a:t>on the next slide. </a:t>
            </a:r>
            <a:endParaRPr lang="en-US" dirty="0">
              <a:latin typeface="Arial"/>
              <a:cs typeface="Arial"/>
            </a:endParaRPr>
          </a:p>
        </p:txBody>
      </p:sp>
      <p:sp>
        <p:nvSpPr>
          <p:cNvPr id="2" name="Slide Number Placeholder 1"/>
          <p:cNvSpPr>
            <a:spLocks noGrp="1"/>
          </p:cNvSpPr>
          <p:nvPr>
            <p:ph type="sldNum" sz="quarter" idx="11"/>
          </p:nvPr>
        </p:nvSpPr>
        <p:spPr/>
        <p:txBody>
          <a:bodyPr/>
          <a:lstStyle/>
          <a:p>
            <a:pPr>
              <a:defRPr/>
            </a:pPr>
            <a:fld id="{99AD4152-8DB3-F340-8D70-EFF88DEF0EA3}" type="slidenum">
              <a:rPr lang="en-US" b="1" smtClean="0"/>
              <a:pPr>
                <a:defRPr/>
              </a:pPr>
              <a:t>2</a:t>
            </a:fld>
            <a:endParaRPr lang="en-US" b="1" dirty="0"/>
          </a:p>
        </p:txBody>
      </p:sp>
      <p:sp>
        <p:nvSpPr>
          <p:cNvPr id="5" name="Footer Placeholder 4"/>
          <p:cNvSpPr>
            <a:spLocks noGrp="1"/>
          </p:cNvSpPr>
          <p:nvPr>
            <p:ph type="ftr" sz="quarter" idx="13"/>
          </p:nvPr>
        </p:nvSpPr>
        <p:spPr/>
        <p:txBody>
          <a:bodyPr/>
          <a:lstStyle/>
          <a:p>
            <a:pPr>
              <a:defRPr/>
            </a:pPr>
            <a:r>
              <a:rPr lang="en-US" smtClean="0"/>
              <a:t>3.1.1: Graphing the Set of All Solutions</a:t>
            </a:r>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3</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3.1.1: Graphing the Set of All Solutions</a:t>
            </a:r>
            <a:endParaRPr lang="en-US"/>
          </a:p>
        </p:txBody>
      </p:sp>
      <p:grpSp>
        <p:nvGrpSpPr>
          <p:cNvPr id="2" name="Group 1"/>
          <p:cNvGrpSpPr/>
          <p:nvPr/>
        </p:nvGrpSpPr>
        <p:grpSpPr>
          <a:xfrm>
            <a:off x="1981101" y="731519"/>
            <a:ext cx="5181798" cy="5114133"/>
            <a:chOff x="2065416" y="731519"/>
            <a:chExt cx="5181798" cy="5114133"/>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4090" t="3656" r="3758" b="4214"/>
            <a:stretch/>
          </p:blipFill>
          <p:spPr>
            <a:xfrm>
              <a:off x="2362199" y="731520"/>
              <a:ext cx="4885015" cy="4831079"/>
            </a:xfrm>
            <a:prstGeom prst="rect">
              <a:avLst/>
            </a:prstGeom>
          </p:spPr>
        </p:pic>
        <p:sp>
          <p:nvSpPr>
            <p:cNvPr id="8" name="TextBox 7"/>
            <p:cNvSpPr txBox="1"/>
            <p:nvPr/>
          </p:nvSpPr>
          <p:spPr>
            <a:xfrm rot="16200000">
              <a:off x="-148305" y="2945240"/>
              <a:ext cx="4765995" cy="338554"/>
            </a:xfrm>
            <a:prstGeom prst="rect">
              <a:avLst/>
            </a:prstGeom>
            <a:noFill/>
          </p:spPr>
          <p:txBody>
            <a:bodyPr wrap="square" rtlCol="0">
              <a:spAutoFit/>
            </a:bodyPr>
            <a:lstStyle/>
            <a:p>
              <a:pPr algn="ctr"/>
              <a:r>
                <a:rPr lang="en-US" sz="1600" b="1" dirty="0" smtClean="0">
                  <a:latin typeface="Arial"/>
                  <a:cs typeface="Arial"/>
                </a:rPr>
                <a:t>Dollars</a:t>
              </a:r>
              <a:endParaRPr lang="en-US" sz="1600" b="1" dirty="0">
                <a:latin typeface="Arial"/>
                <a:cs typeface="Arial"/>
              </a:endParaRPr>
            </a:p>
          </p:txBody>
        </p:sp>
        <p:sp>
          <p:nvSpPr>
            <p:cNvPr id="9" name="TextBox 8"/>
            <p:cNvSpPr txBox="1"/>
            <p:nvPr/>
          </p:nvSpPr>
          <p:spPr>
            <a:xfrm>
              <a:off x="2443861" y="5507098"/>
              <a:ext cx="4803353" cy="338554"/>
            </a:xfrm>
            <a:prstGeom prst="rect">
              <a:avLst/>
            </a:prstGeom>
            <a:noFill/>
          </p:spPr>
          <p:txBody>
            <a:bodyPr wrap="square" rtlCol="0">
              <a:spAutoFit/>
            </a:bodyPr>
            <a:lstStyle/>
            <a:p>
              <a:pPr algn="ctr"/>
              <a:r>
                <a:rPr lang="en-US" sz="1600" b="1" dirty="0" smtClean="0">
                  <a:latin typeface="Arial"/>
                  <a:cs typeface="Arial"/>
                </a:rPr>
                <a:t>Days</a:t>
              </a:r>
              <a:endParaRPr lang="en-US" sz="1600" b="1" dirty="0">
                <a:latin typeface="Arial"/>
                <a:cs typeface="Arial"/>
              </a:endParaRPr>
            </a:p>
          </p:txBody>
        </p:sp>
      </p:grpSp>
    </p:spTree>
    <p:extLst>
      <p:ext uri="{BB962C8B-B14F-4D97-AF65-F5344CB8AC3E}">
        <p14:creationId xmlns:p14="http://schemas.microsoft.com/office/powerpoint/2010/main" val="256482879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2925" y="641350"/>
            <a:ext cx="7930974" cy="4997450"/>
          </a:xfrm>
        </p:spPr>
        <p:txBody>
          <a:bodyPr/>
          <a:lstStyle/>
          <a:p>
            <a:pPr marL="457200" indent="-457200" algn="l">
              <a:buFont typeface="+mj-lt"/>
              <a:buAutoNum type="arabicPeriod"/>
            </a:pPr>
            <a:r>
              <a:rPr lang="en-US" dirty="0"/>
              <a:t>If today, Day 0, is Monday and </a:t>
            </a:r>
            <a:r>
              <a:rPr lang="en-US" i="1" dirty="0"/>
              <a:t>x</a:t>
            </a:r>
            <a:r>
              <a:rPr lang="en-US" dirty="0"/>
              <a:t> is in days, how much could Mallory have on Wednesday</a:t>
            </a:r>
            <a:r>
              <a:rPr lang="en-US" dirty="0" smtClean="0"/>
              <a:t>?</a:t>
            </a:r>
          </a:p>
          <a:p>
            <a:pPr algn="l"/>
            <a:endParaRPr lang="en-US" dirty="0"/>
          </a:p>
          <a:p>
            <a:pPr marL="457200" indent="-457200" algn="l">
              <a:buFont typeface="+mj-lt"/>
              <a:buAutoNum type="arabicPeriod"/>
            </a:pPr>
            <a:r>
              <a:rPr lang="en-US" dirty="0"/>
              <a:t>How much could Mallory have on Friday</a:t>
            </a:r>
            <a:r>
              <a:rPr lang="en-US" dirty="0" smtClean="0"/>
              <a:t>?</a:t>
            </a:r>
          </a:p>
          <a:p>
            <a:pPr algn="l"/>
            <a:endParaRPr lang="en-US" dirty="0"/>
          </a:p>
          <a:p>
            <a:pPr marL="457200" indent="-457200" algn="l">
              <a:buFont typeface="+mj-lt"/>
              <a:buAutoNum type="arabicPeriod"/>
            </a:pPr>
            <a:r>
              <a:rPr lang="en-US" dirty="0" smtClean="0"/>
              <a:t>How </a:t>
            </a:r>
            <a:r>
              <a:rPr lang="en-US" dirty="0"/>
              <a:t>does the graph represent Mallory’s mother giving her $2 each day?</a:t>
            </a:r>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4</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3.1.1: Graphing the Set of All Solutions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2925" y="641350"/>
            <a:ext cx="7930974" cy="4997450"/>
          </a:xfrm>
        </p:spPr>
        <p:txBody>
          <a:bodyPr/>
          <a:lstStyle/>
          <a:p>
            <a:pPr marL="457200" indent="-457200" algn="l">
              <a:buFont typeface="+mj-lt"/>
              <a:buAutoNum type="arabicPeriod"/>
            </a:pPr>
            <a:r>
              <a:rPr lang="en-US" dirty="0"/>
              <a:t>If today, Day 0, is Monday and </a:t>
            </a:r>
            <a:r>
              <a:rPr lang="en-US" i="1" dirty="0"/>
              <a:t>x</a:t>
            </a:r>
            <a:r>
              <a:rPr lang="en-US" dirty="0"/>
              <a:t> is in days, how much could Mallory have on Wednesday?</a:t>
            </a:r>
          </a:p>
          <a:p>
            <a:pPr marL="804672" lvl="1" indent="-342900" algn="l">
              <a:buFont typeface="Arial"/>
              <a:buChar char="•"/>
            </a:pPr>
            <a:r>
              <a:rPr lang="en-US" sz="2400" dirty="0">
                <a:solidFill>
                  <a:srgbClr val="660066"/>
                </a:solidFill>
              </a:rPr>
              <a:t>If Monday is 0, Wednesday is 2. Substitute this value into the equation Mallory used.</a:t>
            </a:r>
          </a:p>
          <a:p>
            <a:endParaRPr lang="en-US" i="1" baseline="30000" dirty="0"/>
          </a:p>
          <a:p>
            <a:pPr marL="1097280" algn="l"/>
            <a:r>
              <a:rPr lang="fr-FR" i="1" dirty="0">
                <a:solidFill>
                  <a:srgbClr val="660066"/>
                </a:solidFill>
                <a:cs typeface="+mn-cs"/>
              </a:rPr>
              <a:t>y</a:t>
            </a:r>
            <a:r>
              <a:rPr lang="fr-FR" dirty="0">
                <a:solidFill>
                  <a:srgbClr val="660066"/>
                </a:solidFill>
                <a:cs typeface="+mn-cs"/>
              </a:rPr>
              <a:t> = 2</a:t>
            </a:r>
            <a:r>
              <a:rPr lang="fr-FR" i="1" dirty="0">
                <a:solidFill>
                  <a:srgbClr val="660066"/>
                </a:solidFill>
                <a:cs typeface="+mn-cs"/>
              </a:rPr>
              <a:t>x</a:t>
            </a:r>
            <a:r>
              <a:rPr lang="fr-FR" dirty="0">
                <a:solidFill>
                  <a:srgbClr val="660066"/>
                </a:solidFill>
                <a:cs typeface="+mn-cs"/>
              </a:rPr>
              <a:t> + 1 </a:t>
            </a:r>
            <a:r>
              <a:rPr lang="fr-FR" dirty="0" smtClean="0">
                <a:solidFill>
                  <a:srgbClr val="660066"/>
                </a:solidFill>
                <a:cs typeface="+mn-cs"/>
              </a:rPr>
              <a:t>		</a:t>
            </a:r>
            <a:r>
              <a:rPr lang="fr-FR" dirty="0">
                <a:solidFill>
                  <a:srgbClr val="660066"/>
                </a:solidFill>
                <a:cs typeface="+mn-cs"/>
              </a:rPr>
              <a:t>	Equation	</a:t>
            </a:r>
          </a:p>
          <a:p>
            <a:pPr marL="1097280" algn="l"/>
            <a:r>
              <a:rPr lang="da-DK" i="1" dirty="0">
                <a:solidFill>
                  <a:srgbClr val="660066"/>
                </a:solidFill>
                <a:cs typeface="+mn-cs"/>
              </a:rPr>
              <a:t>y</a:t>
            </a:r>
            <a:r>
              <a:rPr lang="da-DK" dirty="0">
                <a:solidFill>
                  <a:srgbClr val="660066"/>
                </a:solidFill>
                <a:cs typeface="+mn-cs"/>
              </a:rPr>
              <a:t> = 2(2) + 1 = $5	Substitute 2 for </a:t>
            </a:r>
            <a:r>
              <a:rPr lang="da-DK" i="1" dirty="0">
                <a:solidFill>
                  <a:srgbClr val="660066"/>
                </a:solidFill>
                <a:cs typeface="+mn-cs"/>
              </a:rPr>
              <a:t>x</a:t>
            </a:r>
            <a:r>
              <a:rPr lang="da-DK" dirty="0">
                <a:solidFill>
                  <a:srgbClr val="660066"/>
                </a:solidFill>
                <a:cs typeface="+mn-cs"/>
              </a:rPr>
              <a:t>.	</a:t>
            </a:r>
          </a:p>
          <a:p>
            <a:pPr algn="l"/>
            <a:endParaRPr lang="da-DK" dirty="0">
              <a:solidFill>
                <a:srgbClr val="660066"/>
              </a:solidFill>
              <a:cs typeface="+mn-cs"/>
            </a:endParaRPr>
          </a:p>
          <a:p>
            <a:pPr marL="804672" indent="-342900" algn="l">
              <a:buFont typeface="Arial"/>
              <a:buChar char="•"/>
            </a:pPr>
            <a:r>
              <a:rPr lang="da-DK" dirty="0">
                <a:solidFill>
                  <a:srgbClr val="660066"/>
                </a:solidFill>
                <a:cs typeface="+mn-cs"/>
              </a:rPr>
              <a:t>Mallory could have $5 on Wednesday.</a:t>
            </a:r>
          </a:p>
          <a:p>
            <a:pPr marL="804672" lvl="1" indent="-342900" algn="l">
              <a:buFont typeface="Arial"/>
              <a:buChar char="•"/>
            </a:pPr>
            <a:endParaRPr lang="en-US" dirty="0"/>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5</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3.1.1: Graphing the Set of All Solutions</a:t>
            </a:r>
            <a:endParaRPr lang="en-US" dirty="0"/>
          </a:p>
        </p:txBody>
      </p:sp>
    </p:spTree>
    <p:extLst>
      <p:ext uri="{BB962C8B-B14F-4D97-AF65-F5344CB8AC3E}">
        <p14:creationId xmlns:p14="http://schemas.microsoft.com/office/powerpoint/2010/main" val="611023515"/>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 calcmode="lin" valueType="num">
                                      <p:cBhvr additive="base">
                                        <p:cTn id="13"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 calcmode="lin" valueType="num">
                                      <p:cBhvr additive="base">
                                        <p:cTn id="25" dur="800" fill="hold"/>
                                        <p:tgtEl>
                                          <p:spTgt spid="2">
                                            <p:txEl>
                                              <p:pRg st="6" end="6"/>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2925" y="641350"/>
            <a:ext cx="7930974" cy="4997450"/>
          </a:xfrm>
        </p:spPr>
        <p:txBody>
          <a:bodyPr/>
          <a:lstStyle/>
          <a:p>
            <a:pPr marL="457200" indent="-457200" algn="l">
              <a:buFont typeface="+mj-lt"/>
              <a:buAutoNum type="arabicPeriod" startAt="2"/>
            </a:pPr>
            <a:r>
              <a:rPr lang="en-US" dirty="0"/>
              <a:t>How much could Mallory have on Friday?</a:t>
            </a:r>
          </a:p>
          <a:p>
            <a:pPr marL="804672" lvl="1" indent="-342900" algn="l">
              <a:buFont typeface="Arial"/>
              <a:buChar char="•"/>
            </a:pPr>
            <a:r>
              <a:rPr lang="en-US" sz="2400" dirty="0">
                <a:solidFill>
                  <a:srgbClr val="660066"/>
                </a:solidFill>
              </a:rPr>
              <a:t>Friday is Day 4 on the graph. Substitute this value into the equation.</a:t>
            </a:r>
          </a:p>
          <a:p>
            <a:endParaRPr lang="en-US" i="1" baseline="30000" dirty="0"/>
          </a:p>
          <a:p>
            <a:pPr marL="1097280" algn="l"/>
            <a:r>
              <a:rPr lang="fr-FR" i="1" dirty="0">
                <a:solidFill>
                  <a:srgbClr val="660066"/>
                </a:solidFill>
                <a:cs typeface="+mn-cs"/>
              </a:rPr>
              <a:t>y</a:t>
            </a:r>
            <a:r>
              <a:rPr lang="fr-FR" dirty="0">
                <a:solidFill>
                  <a:srgbClr val="660066"/>
                </a:solidFill>
                <a:cs typeface="+mn-cs"/>
              </a:rPr>
              <a:t> = 2</a:t>
            </a:r>
            <a:r>
              <a:rPr lang="fr-FR" i="1" dirty="0">
                <a:solidFill>
                  <a:srgbClr val="660066"/>
                </a:solidFill>
                <a:cs typeface="+mn-cs"/>
              </a:rPr>
              <a:t>x</a:t>
            </a:r>
            <a:r>
              <a:rPr lang="fr-FR" dirty="0">
                <a:solidFill>
                  <a:srgbClr val="660066"/>
                </a:solidFill>
                <a:cs typeface="+mn-cs"/>
              </a:rPr>
              <a:t> + 1 	</a:t>
            </a:r>
            <a:r>
              <a:rPr lang="fr-FR" dirty="0" smtClean="0">
                <a:solidFill>
                  <a:srgbClr val="660066"/>
                </a:solidFill>
                <a:cs typeface="+mn-cs"/>
              </a:rPr>
              <a:t>		Equation</a:t>
            </a:r>
            <a:r>
              <a:rPr lang="fr-FR" dirty="0">
                <a:solidFill>
                  <a:srgbClr val="660066"/>
                </a:solidFill>
                <a:cs typeface="+mn-cs"/>
              </a:rPr>
              <a:t>	</a:t>
            </a:r>
          </a:p>
          <a:p>
            <a:pPr marL="1097280" algn="l"/>
            <a:r>
              <a:rPr lang="da-DK" i="1" dirty="0">
                <a:solidFill>
                  <a:srgbClr val="660066"/>
                </a:solidFill>
                <a:cs typeface="+mn-cs"/>
              </a:rPr>
              <a:t>y</a:t>
            </a:r>
            <a:r>
              <a:rPr lang="da-DK" dirty="0">
                <a:solidFill>
                  <a:srgbClr val="660066"/>
                </a:solidFill>
                <a:cs typeface="+mn-cs"/>
              </a:rPr>
              <a:t> = 2</a:t>
            </a:r>
            <a:r>
              <a:rPr lang="da-DK" dirty="0" smtClean="0">
                <a:solidFill>
                  <a:srgbClr val="660066"/>
                </a:solidFill>
                <a:cs typeface="+mn-cs"/>
              </a:rPr>
              <a:t>(4) </a:t>
            </a:r>
            <a:r>
              <a:rPr lang="da-DK" dirty="0">
                <a:solidFill>
                  <a:srgbClr val="660066"/>
                </a:solidFill>
                <a:cs typeface="+mn-cs"/>
              </a:rPr>
              <a:t>+ 1 = </a:t>
            </a:r>
            <a:r>
              <a:rPr lang="da-DK" dirty="0" smtClean="0">
                <a:solidFill>
                  <a:srgbClr val="660066"/>
                </a:solidFill>
                <a:cs typeface="+mn-cs"/>
              </a:rPr>
              <a:t>$9</a:t>
            </a:r>
            <a:r>
              <a:rPr lang="da-DK" dirty="0">
                <a:solidFill>
                  <a:srgbClr val="660066"/>
                </a:solidFill>
                <a:cs typeface="+mn-cs"/>
              </a:rPr>
              <a:t>	Substitute </a:t>
            </a:r>
            <a:r>
              <a:rPr lang="da-DK" dirty="0" smtClean="0">
                <a:solidFill>
                  <a:srgbClr val="660066"/>
                </a:solidFill>
                <a:cs typeface="+mn-cs"/>
              </a:rPr>
              <a:t>4 for </a:t>
            </a:r>
            <a:r>
              <a:rPr lang="da-DK" i="1" dirty="0">
                <a:solidFill>
                  <a:srgbClr val="660066"/>
                </a:solidFill>
                <a:cs typeface="+mn-cs"/>
              </a:rPr>
              <a:t>x</a:t>
            </a:r>
            <a:r>
              <a:rPr lang="da-DK" dirty="0">
                <a:solidFill>
                  <a:srgbClr val="660066"/>
                </a:solidFill>
                <a:cs typeface="+mn-cs"/>
              </a:rPr>
              <a:t>.	</a:t>
            </a:r>
          </a:p>
          <a:p>
            <a:pPr algn="l"/>
            <a:endParaRPr lang="da-DK" dirty="0">
              <a:solidFill>
                <a:srgbClr val="660066"/>
              </a:solidFill>
              <a:cs typeface="+mn-cs"/>
            </a:endParaRPr>
          </a:p>
          <a:p>
            <a:pPr marL="804672" indent="-342900" algn="l">
              <a:buFont typeface="Arial"/>
              <a:buChar char="•"/>
            </a:pPr>
            <a:r>
              <a:rPr lang="da-DK" dirty="0">
                <a:solidFill>
                  <a:srgbClr val="660066"/>
                </a:solidFill>
                <a:cs typeface="+mn-cs"/>
              </a:rPr>
              <a:t>Mallory could have </a:t>
            </a:r>
            <a:r>
              <a:rPr lang="da-DK" dirty="0" smtClean="0">
                <a:solidFill>
                  <a:srgbClr val="660066"/>
                </a:solidFill>
                <a:cs typeface="+mn-cs"/>
              </a:rPr>
              <a:t>$9 </a:t>
            </a:r>
            <a:r>
              <a:rPr lang="da-DK" dirty="0">
                <a:solidFill>
                  <a:srgbClr val="660066"/>
                </a:solidFill>
                <a:cs typeface="+mn-cs"/>
              </a:rPr>
              <a:t>on </a:t>
            </a:r>
            <a:r>
              <a:rPr lang="en-US" dirty="0" smtClean="0">
                <a:solidFill>
                  <a:srgbClr val="660066"/>
                </a:solidFill>
              </a:rPr>
              <a:t>Friday</a:t>
            </a:r>
            <a:r>
              <a:rPr lang="da-DK" dirty="0" smtClean="0">
                <a:solidFill>
                  <a:srgbClr val="660066"/>
                </a:solidFill>
                <a:cs typeface="+mn-cs"/>
              </a:rPr>
              <a:t>.</a:t>
            </a:r>
            <a:endParaRPr lang="da-DK" dirty="0">
              <a:solidFill>
                <a:srgbClr val="660066"/>
              </a:solidFill>
              <a:cs typeface="+mn-cs"/>
            </a:endParaRPr>
          </a:p>
          <a:p>
            <a:pPr marL="804672" lvl="1" indent="-342900" algn="l">
              <a:buFont typeface="Arial"/>
              <a:buChar char="•"/>
            </a:pPr>
            <a:endParaRPr lang="en-US" dirty="0"/>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6</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3.1.1: Graphing the Set of All Solutions</a:t>
            </a:r>
            <a:endParaRPr lang="en-US" dirty="0"/>
          </a:p>
        </p:txBody>
      </p:sp>
    </p:spTree>
    <p:extLst>
      <p:ext uri="{BB962C8B-B14F-4D97-AF65-F5344CB8AC3E}">
        <p14:creationId xmlns:p14="http://schemas.microsoft.com/office/powerpoint/2010/main" val="1727577210"/>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 calcmode="lin" valueType="num">
                                      <p:cBhvr additive="base">
                                        <p:cTn id="13"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 calcmode="lin" valueType="num">
                                      <p:cBhvr additive="base">
                                        <p:cTn id="25" dur="800" fill="hold"/>
                                        <p:tgtEl>
                                          <p:spTgt spid="2">
                                            <p:txEl>
                                              <p:pRg st="6" end="6"/>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2925" y="641350"/>
            <a:ext cx="7930974" cy="4997450"/>
          </a:xfrm>
        </p:spPr>
        <p:txBody>
          <a:bodyPr/>
          <a:lstStyle/>
          <a:p>
            <a:pPr marL="457200" indent="-457200" algn="l">
              <a:buFont typeface="+mj-lt"/>
              <a:buAutoNum type="arabicPeriod" startAt="3"/>
            </a:pPr>
            <a:r>
              <a:rPr lang="en-US" dirty="0"/>
              <a:t>How does the graph represent Mallory’s mother giving her $2 each day?</a:t>
            </a:r>
          </a:p>
          <a:p>
            <a:pPr marL="804672" lvl="1" indent="-342900" algn="l">
              <a:buFont typeface="Arial"/>
              <a:buChar char="•"/>
            </a:pPr>
            <a:r>
              <a:rPr lang="en-US" sz="2400" dirty="0">
                <a:solidFill>
                  <a:srgbClr val="660066"/>
                </a:solidFill>
              </a:rPr>
              <a:t>The slope of the graph is 2. The graph shows that Mallory can receive $2 on the </a:t>
            </a:r>
            <a:r>
              <a:rPr lang="en-US" sz="2400" i="1" dirty="0">
                <a:solidFill>
                  <a:srgbClr val="660066"/>
                </a:solidFill>
              </a:rPr>
              <a:t>y</a:t>
            </a:r>
            <a:r>
              <a:rPr lang="en-US" sz="2400" dirty="0">
                <a:solidFill>
                  <a:srgbClr val="660066"/>
                </a:solidFill>
              </a:rPr>
              <a:t>-axis for every </a:t>
            </a:r>
            <a:br>
              <a:rPr lang="en-US" sz="2400" dirty="0">
                <a:solidFill>
                  <a:srgbClr val="660066"/>
                </a:solidFill>
              </a:rPr>
            </a:br>
            <a:r>
              <a:rPr lang="en-US" sz="2400" dirty="0">
                <a:solidFill>
                  <a:srgbClr val="660066"/>
                </a:solidFill>
              </a:rPr>
              <a:t>1 day on the </a:t>
            </a:r>
            <a:r>
              <a:rPr lang="en-US" sz="2400" i="1" dirty="0">
                <a:solidFill>
                  <a:srgbClr val="660066"/>
                </a:solidFill>
              </a:rPr>
              <a:t>x</a:t>
            </a:r>
            <a:r>
              <a:rPr lang="en-US" sz="2400" dirty="0">
                <a:solidFill>
                  <a:srgbClr val="660066"/>
                </a:solidFill>
              </a:rPr>
              <a:t>-axis</a:t>
            </a:r>
            <a:r>
              <a:rPr lang="en-US" sz="2400" dirty="0" smtClean="0">
                <a:solidFill>
                  <a:srgbClr val="660066"/>
                </a:solidFill>
              </a:rPr>
              <a:t>.</a:t>
            </a:r>
            <a:endParaRPr lang="da-DK" dirty="0">
              <a:solidFill>
                <a:srgbClr val="660066"/>
              </a:solidFill>
              <a:cs typeface="+mn-cs"/>
            </a:endParaRPr>
          </a:p>
          <a:p>
            <a:pPr marL="804672" lvl="1" indent="-342900" algn="l">
              <a:buFont typeface="Arial"/>
              <a:buChar char="•"/>
            </a:pPr>
            <a:endParaRPr lang="en-US" dirty="0"/>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7</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3.1.1: Graphing the Set of All Solutions</a:t>
            </a:r>
            <a:endParaRPr lang="en-US" dirty="0"/>
          </a:p>
        </p:txBody>
      </p:sp>
    </p:spTree>
    <p:extLst>
      <p:ext uri="{BB962C8B-B14F-4D97-AF65-F5344CB8AC3E}">
        <p14:creationId xmlns:p14="http://schemas.microsoft.com/office/powerpoint/2010/main" val="2732590385"/>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ordinate Algebra WarmUp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WarmUp TEMPLATE.potx</Template>
  <TotalTime>1041</TotalTime>
  <Words>396</Words>
  <Application>Microsoft Macintosh PowerPoint</Application>
  <PresentationFormat>On-screen Show (4:3)</PresentationFormat>
  <Paragraphs>53</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Coordinate Algebra WarmUp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100</cp:revision>
  <dcterms:created xsi:type="dcterms:W3CDTF">2012-02-22T19:14:19Z</dcterms:created>
  <dcterms:modified xsi:type="dcterms:W3CDTF">2012-06-05T19:09:38Z</dcterms:modified>
  <cp:category/>
</cp:coreProperties>
</file>