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2.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notesSlides/notesSlide3.xml" ContentType="application/vnd.openxmlformats-officedocument.presentationml.notesSlide+xml"/>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436" r:id="rId3"/>
    <p:sldId id="437" r:id="rId4"/>
    <p:sldId id="258" r:id="rId5"/>
    <p:sldId id="391" r:id="rId6"/>
    <p:sldId id="290" r:id="rId7"/>
    <p:sldId id="294" r:id="rId8"/>
    <p:sldId id="295" r:id="rId9"/>
    <p:sldId id="411" r:id="rId10"/>
    <p:sldId id="438" r:id="rId11"/>
    <p:sldId id="427" r:id="rId12"/>
    <p:sldId id="368" r:id="rId13"/>
    <p:sldId id="439" r:id="rId14"/>
    <p:sldId id="440" r:id="rId15"/>
    <p:sldId id="441" r:id="rId16"/>
    <p:sldId id="444" r:id="rId17"/>
    <p:sldId id="445" r:id="rId18"/>
    <p:sldId id="443" r:id="rId19"/>
    <p:sldId id="446" r:id="rId20"/>
    <p:sldId id="435" r:id="rId2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varScale="1">
        <p:scale>
          <a:sx n="66" d="100"/>
          <a:sy n="66" d="100"/>
        </p:scale>
        <p:origin x="-1008" y="-104"/>
      </p:cViewPr>
      <p:guideLst>
        <p:guide orient="horz" pos="3159"/>
        <p:guide pos="275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a typeface="Arial"/>
              <a:cs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ea typeface="Arial"/>
                <a:cs typeface="Arial"/>
              </a:rPr>
              <a:pPr>
                <a:defRPr/>
              </a:pPr>
              <a:t>6/4/12</a:t>
            </a:fld>
            <a:endParaRPr lang="en-US" dirty="0">
              <a:latin typeface="Arial"/>
              <a:ea typeface="Arial"/>
              <a:cs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a typeface="Arial"/>
              <a:cs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ea typeface="Arial"/>
                <a:cs typeface="Arial"/>
              </a:rPr>
              <a:pPr>
                <a:defRPr/>
              </a:pPr>
              <a:t>‹#›</a:t>
            </a:fld>
            <a:endParaRPr lang="en-US" dirty="0">
              <a:latin typeface="Arial"/>
              <a:ea typeface="Arial"/>
              <a:cs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Arial"/>
                <a:cs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ea typeface="Arial"/>
                <a:cs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Arial"/>
                <a:cs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ea typeface="Arial"/>
                <a:cs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Arial"/>
        <a:cs typeface="Arial"/>
      </a:defRPr>
    </a:lvl1pPr>
    <a:lvl2pPr marL="457200" algn="l" defTabSz="457200" rtl="0" eaLnBrk="0" fontAlgn="base" hangingPunct="0">
      <a:spcBef>
        <a:spcPct val="30000"/>
      </a:spcBef>
      <a:spcAft>
        <a:spcPct val="0"/>
      </a:spcAft>
      <a:defRPr sz="1200" kern="1200">
        <a:solidFill>
          <a:schemeClr val="tx1"/>
        </a:solidFill>
        <a:latin typeface="Arial"/>
        <a:ea typeface="Arial"/>
        <a:cs typeface="+mn-cs"/>
      </a:defRPr>
    </a:lvl2pPr>
    <a:lvl3pPr marL="914400" algn="l" defTabSz="457200" rtl="0" eaLnBrk="0" fontAlgn="base" hangingPunct="0">
      <a:spcBef>
        <a:spcPct val="30000"/>
      </a:spcBef>
      <a:spcAft>
        <a:spcPct val="0"/>
      </a:spcAft>
      <a:defRPr sz="1200" kern="1200">
        <a:solidFill>
          <a:schemeClr val="tx1"/>
        </a:solidFill>
        <a:latin typeface="Arial"/>
        <a:ea typeface="Arial"/>
        <a:cs typeface="+mn-cs"/>
      </a:defRPr>
    </a:lvl3pPr>
    <a:lvl4pPr marL="1371600" algn="l" defTabSz="457200" rtl="0" eaLnBrk="0" fontAlgn="base" hangingPunct="0">
      <a:spcBef>
        <a:spcPct val="30000"/>
      </a:spcBef>
      <a:spcAft>
        <a:spcPct val="0"/>
      </a:spcAft>
      <a:defRPr sz="1200" kern="1200">
        <a:solidFill>
          <a:schemeClr val="tx1"/>
        </a:solidFill>
        <a:latin typeface="Arial"/>
        <a:ea typeface="Arial"/>
        <a:cs typeface="+mn-cs"/>
      </a:defRPr>
    </a:lvl4pPr>
    <a:lvl5pPr marL="1828800" algn="l" defTabSz="457200" rtl="0" eaLnBrk="0" fontAlgn="base" hangingPunct="0">
      <a:spcBef>
        <a:spcPct val="30000"/>
      </a:spcBef>
      <a:spcAft>
        <a:spcPct val="0"/>
      </a:spcAft>
      <a:defRPr sz="1200" kern="1200">
        <a:solidFill>
          <a:schemeClr val="tx1"/>
        </a:solidFill>
        <a:latin typeface="Arial"/>
        <a:ea typeface="Arial"/>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1</a:t>
            </a:fld>
            <a:endParaRPr lang="en-US" sz="1200" dirty="0">
              <a:latin typeface="Arial"/>
              <a:ea typeface="Arial"/>
              <a:cs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2</a:t>
            </a:fld>
            <a:endParaRPr lang="en-US" sz="1200" dirty="0">
              <a:latin typeface="Arial"/>
              <a:ea typeface="Arial"/>
              <a:cs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3</a:t>
            </a:fld>
            <a:endParaRPr lang="en-US" sz="1200" dirty="0">
              <a:latin typeface="Arial"/>
              <a:ea typeface="Arial"/>
              <a:cs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/CAU3L1S1SolutionSetExpo</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12</a:t>
            </a:fld>
            <a:endParaRPr lang="en-US" dirty="0"/>
          </a:p>
        </p:txBody>
      </p:sp>
    </p:spTree>
    <p:extLst>
      <p:ext uri="{BB962C8B-B14F-4D97-AF65-F5344CB8AC3E}">
        <p14:creationId xmlns:p14="http://schemas.microsoft.com/office/powerpoint/2010/main" val="3073591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/CAU3L1S1SolutionSetLin</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3835718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3.1.1: Graphing the Set of All Solutions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3.1.1: Graphing the Set of All Solutions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3.1.1: Graphing the Set of All Solutions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Arial"/>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hyperlink" Target="http://walch.com/ei/CAU3L1S1SolutionSetExpo" TargetMode="External"/><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emf"/></Relationships>
</file>

<file path=ppt/slides/_rels/slide2.xml.rels><?xml version="1.0" encoding="UTF-8" standalone="yes"?>
<Relationships xmlns="http://schemas.openxmlformats.org/package/2006/relationships"><Relationship Id="rId11" Type="http://schemas.openxmlformats.org/officeDocument/2006/relationships/oleObject" Target="../embeddings/oleObject14.bin"/><Relationship Id="rId12" Type="http://schemas.openxmlformats.org/officeDocument/2006/relationships/oleObject" Target="../embeddings/oleObject15.bin"/><Relationship Id="rId13" Type="http://schemas.openxmlformats.org/officeDocument/2006/relationships/oleObject" Target="../embeddings/oleObject16.bin"/><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notesSlide" Target="../notesSlides/notesSlide2.xml"/><Relationship Id="rId4" Type="http://schemas.openxmlformats.org/officeDocument/2006/relationships/oleObject" Target="../embeddings/oleObject9.bin"/><Relationship Id="rId5" Type="http://schemas.openxmlformats.org/officeDocument/2006/relationships/image" Target="../media/image2.emf"/><Relationship Id="rId6" Type="http://schemas.openxmlformats.org/officeDocument/2006/relationships/oleObject" Target="../embeddings/oleObject10.bin"/><Relationship Id="rId7" Type="http://schemas.openxmlformats.org/officeDocument/2006/relationships/oleObject" Target="../embeddings/oleObject11.bin"/><Relationship Id="rId8" Type="http://schemas.openxmlformats.org/officeDocument/2006/relationships/oleObject" Target="../embeddings/oleObject12.bin"/><Relationship Id="rId9" Type="http://schemas.openxmlformats.org/officeDocument/2006/relationships/image" Target="../media/image3.emf"/><Relationship Id="rId10" Type="http://schemas.openxmlformats.org/officeDocument/2006/relationships/oleObject" Target="../embeddings/oleObject13.bin"/></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3L1S1SolutionSetLin" TargetMode="External"/><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3.xml.rels><?xml version="1.0" encoding="UTF-8" standalone="yes"?>
<Relationships xmlns="http://schemas.openxmlformats.org/package/2006/relationships"><Relationship Id="rId11" Type="http://schemas.openxmlformats.org/officeDocument/2006/relationships/oleObject" Target="../embeddings/oleObject22.bin"/><Relationship Id="rId12" Type="http://schemas.openxmlformats.org/officeDocument/2006/relationships/oleObject" Target="../embeddings/oleObject23.bin"/><Relationship Id="rId13" Type="http://schemas.openxmlformats.org/officeDocument/2006/relationships/oleObject" Target="../embeddings/oleObject24.bin"/><Relationship Id="rId1" Type="http://schemas.openxmlformats.org/officeDocument/2006/relationships/vmlDrawing" Target="../drawings/vmlDrawing3.vml"/><Relationship Id="rId2" Type="http://schemas.openxmlformats.org/officeDocument/2006/relationships/slideLayout" Target="../slideLayouts/slideLayout1.xml"/><Relationship Id="rId3" Type="http://schemas.openxmlformats.org/officeDocument/2006/relationships/notesSlide" Target="../notesSlides/notesSlide3.xml"/><Relationship Id="rId4" Type="http://schemas.openxmlformats.org/officeDocument/2006/relationships/oleObject" Target="../embeddings/oleObject17.bin"/><Relationship Id="rId5" Type="http://schemas.openxmlformats.org/officeDocument/2006/relationships/image" Target="../media/image2.emf"/><Relationship Id="rId6" Type="http://schemas.openxmlformats.org/officeDocument/2006/relationships/oleObject" Target="../embeddings/oleObject18.bin"/><Relationship Id="rId7" Type="http://schemas.openxmlformats.org/officeDocument/2006/relationships/oleObject" Target="../embeddings/oleObject19.bin"/><Relationship Id="rId8" Type="http://schemas.openxmlformats.org/officeDocument/2006/relationships/oleObject" Target="../embeddings/oleObject20.bin"/><Relationship Id="rId9" Type="http://schemas.openxmlformats.org/officeDocument/2006/relationships/image" Target="../media/image3.emf"/><Relationship Id="rId10" Type="http://schemas.openxmlformats.org/officeDocument/2006/relationships/oleObject" Target="../embeddings/oleObject21.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5.bin"/><Relationship Id="rId4" Type="http://schemas.openxmlformats.org/officeDocument/2006/relationships/image" Target="../media/image4.emf"/><Relationship Id="rId5" Type="http://schemas.openxmlformats.org/officeDocument/2006/relationships/oleObject" Target="../embeddings/oleObject26.bin"/><Relationship Id="rId6" Type="http://schemas.openxmlformats.org/officeDocument/2006/relationships/oleObject" Target="../embeddings/oleObject27.bin"/><Relationship Id="rId7" Type="http://schemas.openxmlformats.org/officeDocument/2006/relationships/oleObject" Target="../embeddings/oleObject28.bin"/><Relationship Id="rId8" Type="http://schemas.openxmlformats.org/officeDocument/2006/relationships/oleObject" Target="../embeddings/oleObject29.bin"/><Relationship Id="rId9" Type="http://schemas.openxmlformats.org/officeDocument/2006/relationships/oleObject" Target="../embeddings/oleObject30.bin"/><Relationship Id="rId10" Type="http://schemas.openxmlformats.org/officeDocument/2006/relationships/oleObject" Target="../embeddings/oleObject31.bin"/><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2.bin"/><Relationship Id="rId4" Type="http://schemas.openxmlformats.org/officeDocument/2006/relationships/image" Target="../media/image5.emf"/><Relationship Id="rId5" Type="http://schemas.openxmlformats.org/officeDocument/2006/relationships/oleObject" Target="../embeddings/oleObject33.bin"/><Relationship Id="rId6" Type="http://schemas.openxmlformats.org/officeDocument/2006/relationships/image" Target="../media/image6.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In an equation with one variable, </a:t>
            </a:r>
            <a:r>
              <a:rPr lang="en-US" i="1" dirty="0"/>
              <a:t>x</a:t>
            </a:r>
            <a:r>
              <a:rPr lang="en-US" dirty="0"/>
              <a:t>, the solution will be the value that makes the equation true. For example:</a:t>
            </a:r>
          </a:p>
          <a:p>
            <a:pPr marL="457200"/>
            <a:r>
              <a:rPr lang="en-US" dirty="0"/>
              <a:t>1 is the solution for the equation </a:t>
            </a:r>
            <a:r>
              <a:rPr lang="en-US" i="1" dirty="0"/>
              <a:t>x</a:t>
            </a:r>
            <a:r>
              <a:rPr lang="en-US" dirty="0"/>
              <a:t> = 1.</a:t>
            </a:r>
          </a:p>
          <a:p>
            <a:pPr marL="457200"/>
            <a:r>
              <a:rPr lang="en-US" dirty="0"/>
              <a:t>2 is the solution for the equation 2</a:t>
            </a:r>
            <a:r>
              <a:rPr lang="en-US" i="1" baseline="30000" dirty="0"/>
              <a:t>x</a:t>
            </a:r>
            <a:r>
              <a:rPr lang="en-US" dirty="0"/>
              <a:t> = 4.</a:t>
            </a:r>
          </a:p>
          <a:p>
            <a:r>
              <a:rPr lang="en-US" dirty="0"/>
              <a:t>The solution of an equation with two variables </a:t>
            </a:r>
            <a:r>
              <a:rPr lang="en-US" i="1" dirty="0"/>
              <a:t>x</a:t>
            </a:r>
            <a:r>
              <a:rPr lang="en-US" dirty="0"/>
              <a:t> and </a:t>
            </a:r>
            <a:r>
              <a:rPr lang="en-US" i="1" dirty="0"/>
              <a:t>y</a:t>
            </a:r>
            <a:r>
              <a:rPr lang="en-US" dirty="0"/>
              <a:t> is the pair of values (</a:t>
            </a:r>
            <a:r>
              <a:rPr lang="en-US" i="1" dirty="0"/>
              <a:t>x</a:t>
            </a:r>
            <a:r>
              <a:rPr lang="en-US" dirty="0"/>
              <a:t>, </a:t>
            </a:r>
            <a:r>
              <a:rPr lang="en-US" i="1" dirty="0"/>
              <a:t>y</a:t>
            </a:r>
            <a:r>
              <a:rPr lang="en-US" dirty="0"/>
              <a:t>) that make the equation true. For example:</a:t>
            </a:r>
          </a:p>
          <a:p>
            <a:pPr marL="457200"/>
            <a:r>
              <a:rPr lang="en-US" dirty="0"/>
              <a:t>(1, 2) is a solution to the equation </a:t>
            </a:r>
            <a:r>
              <a:rPr lang="en-US" i="1" dirty="0"/>
              <a:t>y</a:t>
            </a:r>
            <a:r>
              <a:rPr lang="en-US" dirty="0"/>
              <a:t> = 2</a:t>
            </a:r>
            <a:r>
              <a:rPr lang="en-US" i="1" dirty="0"/>
              <a:t>x</a:t>
            </a:r>
            <a:r>
              <a:rPr lang="en-US" dirty="0"/>
              <a:t> because the statement 2 = 2 is true.</a:t>
            </a:r>
          </a:p>
          <a:p>
            <a:pPr marL="457200"/>
            <a:r>
              <a:rPr lang="en-US" dirty="0"/>
              <a:t>(1, 3) is not a solution for </a:t>
            </a:r>
            <a:r>
              <a:rPr lang="en-US" i="1" dirty="0"/>
              <a:t>y</a:t>
            </a:r>
            <a:r>
              <a:rPr lang="en-US" dirty="0"/>
              <a:t> = 2</a:t>
            </a:r>
            <a:r>
              <a:rPr lang="en-US" i="1" dirty="0"/>
              <a:t>x</a:t>
            </a:r>
            <a:r>
              <a:rPr lang="en-US" dirty="0"/>
              <a:t> because the statement 3 = 2 is false.</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dirty="0" smtClean="0"/>
              <a:t>3.1.1: Graphing the Set of All Solutions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74"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75"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76"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77"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78"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79"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80"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181"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Notice the points do not fall on a line. </a:t>
            </a:r>
            <a:endParaRPr lang="en-US" sz="2800" b="1" dirty="0" smtClean="0">
              <a:solidFill>
                <a:srgbClr val="660066"/>
              </a:solidFill>
            </a:endParaRPr>
          </a:p>
          <a:p>
            <a:pPr marL="512064"/>
            <a:r>
              <a:rPr lang="en-US" dirty="0" smtClean="0"/>
              <a:t>The </a:t>
            </a:r>
            <a:r>
              <a:rPr lang="en-US" dirty="0"/>
              <a:t>solution set for </a:t>
            </a:r>
            <a:r>
              <a:rPr lang="en-US" i="1" dirty="0"/>
              <a:t>y</a:t>
            </a:r>
            <a:r>
              <a:rPr lang="en-US" dirty="0"/>
              <a:t> = 3</a:t>
            </a:r>
            <a:r>
              <a:rPr lang="en-US" i="1" baseline="30000" dirty="0"/>
              <a:t>x</a:t>
            </a:r>
            <a:r>
              <a:rPr lang="en-US" dirty="0"/>
              <a:t> is an exponential curve. Connect the points by drawing a curve through them. Use arrows at each end of the line to demonstrate that the curve continues indefinitely in each direction. This represents all of the solutions for the equation. 	</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10</a:t>
            </a:fld>
            <a:endParaRPr lang="en-US" dirty="0"/>
          </a:p>
        </p:txBody>
      </p:sp>
      <p:sp>
        <p:nvSpPr>
          <p:cNvPr id="2" name="Footer Placeholder 1"/>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4732166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3.1.1: Graphing the Set of All Solutions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Arial"/>
                <a:ea typeface="Arial"/>
                <a:cs typeface="Arial"/>
                <a:sym typeface="Zapf Dingbats" charset="0"/>
              </a:rPr>
              <a:t>✔</a:t>
            </a:r>
            <a:endParaRPr lang="en-US" sz="9600" dirty="0">
              <a:solidFill>
                <a:srgbClr val="000090"/>
              </a:solidFill>
              <a:latin typeface="Arial"/>
              <a:ea typeface="Arial"/>
              <a:cs typeface="Arial"/>
            </a:endParaRPr>
          </a:p>
        </p:txBody>
      </p:sp>
      <p:pic>
        <p:nvPicPr>
          <p:cNvPr id="6" name="Picture 5" descr="U3L1_153.pdf"/>
          <p:cNvPicPr>
            <a:picLocks noChangeAspect="1"/>
          </p:cNvPicPr>
          <p:nvPr/>
        </p:nvPicPr>
        <p:blipFill rotWithShape="1">
          <a:blip r:embed="rId2">
            <a:extLst>
              <a:ext uri="{28A0092B-C50C-407E-A947-70E740481C1C}">
                <a14:useLocalDpi xmlns:a14="http://schemas.microsoft.com/office/drawing/2010/main" val="0"/>
              </a:ext>
            </a:extLst>
          </a:blip>
          <a:srcRect l="3052" t="2898" r="3250" b="3060"/>
          <a:stretch/>
        </p:blipFill>
        <p:spPr>
          <a:xfrm>
            <a:off x="2287656" y="1247914"/>
            <a:ext cx="4568688" cy="4514575"/>
          </a:xfrm>
          <a:prstGeom prst="rect">
            <a:avLst/>
          </a:prstGeom>
        </p:spPr>
      </p:pic>
    </p:spTree>
    <p:extLst>
      <p:ext uri="{BB962C8B-B14F-4D97-AF65-F5344CB8AC3E}">
        <p14:creationId xmlns:p14="http://schemas.microsoft.com/office/powerpoint/2010/main" val="24097791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3.1.1: Graphing the Set of All Solutions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Arial"/>
              </a:rPr>
              <a:t>Guided Practice: </a:t>
            </a:r>
            <a:r>
              <a:rPr lang="en-US" sz="2800" b="1" dirty="0" smtClean="0">
                <a:solidFill>
                  <a:srgbClr val="000090"/>
                </a:solidFill>
                <a:ea typeface="Arial"/>
              </a:rPr>
              <a:t>Example 2, </a:t>
            </a:r>
            <a:r>
              <a:rPr lang="en-US" sz="2800" b="1" i="1" dirty="0" smtClean="0">
                <a:solidFill>
                  <a:srgbClr val="000090"/>
                </a:solidFill>
                <a:ea typeface="Arial"/>
              </a:rPr>
              <a:t>continued</a:t>
            </a:r>
            <a:endParaRPr lang="en-US" sz="2800" b="1" dirty="0" smtClean="0">
              <a:solidFill>
                <a:srgbClr val="000090"/>
              </a:solidFill>
              <a:ea typeface="Arial"/>
            </a:endParaRPr>
          </a:p>
          <a:p>
            <a:endParaRPr lang="en-US" dirty="0" smtClean="0">
              <a:ea typeface="Arial"/>
            </a:endParaRPr>
          </a:p>
          <a:p>
            <a:endParaRPr lang="en-US" dirty="0">
              <a:ea typeface="Arial"/>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12</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ea typeface="Arial"/>
            </a:endParaRPr>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The Russell family is driving 1,000 miles to the beach for vacation. They are driving at an average rate of 60 miles per hour. Write an equation that represents the distance remaining in miles and the time in hours they have been driving, until they reach the beach. They plan on stopping 4 times during the trip. Draw a graph that represents all of the possible distances and times they could stop on their drive. </a:t>
            </a:r>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13</a:t>
            </a:fld>
            <a:endParaRPr lang="en-US" dirty="0"/>
          </a:p>
        </p:txBody>
      </p:sp>
      <p:sp>
        <p:nvSpPr>
          <p:cNvPr id="3" name="Footer Placeholder 2"/>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24188902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2064" indent="-557784">
              <a:buFont typeface="+mj-lt"/>
              <a:buAutoNum type="arabicPeriod"/>
            </a:pPr>
            <a:r>
              <a:rPr lang="en-US" sz="2800" b="1" dirty="0">
                <a:solidFill>
                  <a:srgbClr val="660066"/>
                </a:solidFill>
              </a:rPr>
              <a:t>Write an equation to represent the distance from the </a:t>
            </a:r>
            <a:r>
              <a:rPr lang="en-US" sz="2800" b="1" dirty="0" smtClean="0">
                <a:solidFill>
                  <a:srgbClr val="660066"/>
                </a:solidFill>
              </a:rPr>
              <a:t>beach.  </a:t>
            </a:r>
          </a:p>
          <a:p>
            <a:pPr marL="512064"/>
            <a:r>
              <a:rPr lang="en-US" dirty="0"/>
              <a:t>Let </a:t>
            </a:r>
            <a:r>
              <a:rPr lang="en-US" i="1" dirty="0"/>
              <a:t>d </a:t>
            </a:r>
            <a:r>
              <a:rPr lang="en-US" dirty="0"/>
              <a:t>= 1000 – 60</a:t>
            </a:r>
            <a:r>
              <a:rPr lang="en-US" i="1" dirty="0"/>
              <a:t>t, </a:t>
            </a:r>
            <a:r>
              <a:rPr lang="en-US" dirty="0"/>
              <a:t>where </a:t>
            </a:r>
            <a:r>
              <a:rPr lang="en-US" i="1" dirty="0"/>
              <a:t>d </a:t>
            </a:r>
            <a:r>
              <a:rPr lang="en-US" dirty="0"/>
              <a:t>is the distance remaining in miles and </a:t>
            </a:r>
            <a:r>
              <a:rPr lang="en-US" i="1" dirty="0"/>
              <a:t>t </a:t>
            </a:r>
            <a:r>
              <a:rPr lang="en-US" dirty="0"/>
              <a:t>is the time in hours. 	</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14</a:t>
            </a:fld>
            <a:endParaRPr lang="en-US" dirty="0"/>
          </a:p>
        </p:txBody>
      </p:sp>
      <p:sp>
        <p:nvSpPr>
          <p:cNvPr id="2" name="Footer Placeholder 1"/>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7410312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smtClean="0">
                <a:solidFill>
                  <a:srgbClr val="660066"/>
                </a:solidFill>
              </a:rPr>
              <a:t>Make </a:t>
            </a:r>
            <a:r>
              <a:rPr lang="en-US" sz="2800" b="1" dirty="0">
                <a:solidFill>
                  <a:srgbClr val="660066"/>
                </a:solidFill>
              </a:rPr>
              <a:t>a table. Choose values for </a:t>
            </a:r>
            <a:r>
              <a:rPr lang="en-US" sz="2800" b="1" i="1" dirty="0">
                <a:solidFill>
                  <a:srgbClr val="660066"/>
                </a:solidFill>
              </a:rPr>
              <a:t>t</a:t>
            </a:r>
            <a:r>
              <a:rPr lang="en-US" sz="2800" b="1" dirty="0">
                <a:solidFill>
                  <a:srgbClr val="660066"/>
                </a:solidFill>
              </a:rPr>
              <a:t> and find the corresponding values of </a:t>
            </a:r>
            <a:r>
              <a:rPr lang="en-US" sz="2800" b="1" i="1" dirty="0">
                <a:solidFill>
                  <a:srgbClr val="660066"/>
                </a:solidFill>
              </a:rPr>
              <a:t>d</a:t>
            </a:r>
            <a:r>
              <a:rPr lang="en-US" sz="2800" b="1" dirty="0">
                <a:solidFill>
                  <a:srgbClr val="660066"/>
                </a:solidFill>
              </a:rPr>
              <a:t>. 	</a:t>
            </a:r>
          </a:p>
          <a:p>
            <a:pPr marL="512064">
              <a:spcAft>
                <a:spcPts val="1200"/>
              </a:spcAft>
            </a:pPr>
            <a:r>
              <a:rPr lang="en-US" dirty="0"/>
              <a:t>The trip begins at time 0. Let 0 = the first value of </a:t>
            </a:r>
            <a:r>
              <a:rPr lang="en-US" i="1" dirty="0"/>
              <a:t>t. </a:t>
            </a:r>
            <a:endParaRPr lang="en-US" dirty="0"/>
          </a:p>
          <a:p>
            <a:pPr marL="512064">
              <a:spcAft>
                <a:spcPts val="1200"/>
              </a:spcAft>
            </a:pPr>
            <a:r>
              <a:rPr lang="en-US" dirty="0"/>
              <a:t>The problem states that the Russells plan to stop </a:t>
            </a:r>
            <a:r>
              <a:rPr lang="en-US" dirty="0" smtClean="0"/>
              <a:t>4 times </a:t>
            </a:r>
            <a:r>
              <a:rPr lang="en-US" dirty="0"/>
              <a:t>on their trip. Choose 4 additional values for </a:t>
            </a:r>
            <a:r>
              <a:rPr lang="en-US" i="1" dirty="0" smtClean="0"/>
              <a:t>t. </a:t>
            </a:r>
            <a:r>
              <a:rPr lang="en-US" dirty="0" smtClean="0"/>
              <a:t>Let’s </a:t>
            </a:r>
            <a:r>
              <a:rPr lang="en-US" dirty="0"/>
              <a:t>use 2, 5, 10, and 15. </a:t>
            </a:r>
          </a:p>
          <a:p>
            <a:pPr marL="512064">
              <a:spcAft>
                <a:spcPts val="1200"/>
              </a:spcAft>
            </a:pPr>
            <a:r>
              <a:rPr lang="en-US" dirty="0"/>
              <a:t>Use the equation </a:t>
            </a:r>
            <a:r>
              <a:rPr lang="en-US" i="1" dirty="0"/>
              <a:t>d </a:t>
            </a:r>
            <a:r>
              <a:rPr lang="en-US" dirty="0"/>
              <a:t>= 1000 – 60</a:t>
            </a:r>
            <a:r>
              <a:rPr lang="en-US" i="1" dirty="0"/>
              <a:t>t </a:t>
            </a:r>
            <a:r>
              <a:rPr lang="en-US" dirty="0"/>
              <a:t>to find </a:t>
            </a:r>
            <a:r>
              <a:rPr lang="en-US" i="1" dirty="0"/>
              <a:t>d </a:t>
            </a:r>
            <a:r>
              <a:rPr lang="en-US" dirty="0"/>
              <a:t>for each value of </a:t>
            </a:r>
            <a:r>
              <a:rPr lang="en-US" i="1" dirty="0"/>
              <a:t>t</a:t>
            </a:r>
            <a:r>
              <a:rPr lang="en-US" dirty="0"/>
              <a:t>. Fill in the table. 	</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15</a:t>
            </a:fld>
            <a:endParaRPr lang="en-US" dirty="0"/>
          </a:p>
        </p:txBody>
      </p:sp>
      <p:sp>
        <p:nvSpPr>
          <p:cNvPr id="2" name="Footer Placeholder 1"/>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40830116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16</a:t>
            </a:fld>
            <a:endParaRPr lang="en-US" dirty="0"/>
          </a:p>
        </p:txBody>
      </p:sp>
      <p:sp>
        <p:nvSpPr>
          <p:cNvPr id="2" name="Footer Placeholder 1"/>
          <p:cNvSpPr>
            <a:spLocks noGrp="1"/>
          </p:cNvSpPr>
          <p:nvPr>
            <p:ph type="ftr" sz="quarter" idx="13"/>
          </p:nvPr>
        </p:nvSpPr>
        <p:spPr/>
        <p:txBody>
          <a:bodyPr/>
          <a:lstStyle/>
          <a:p>
            <a:pPr>
              <a:defRPr/>
            </a:pPr>
            <a:r>
              <a:rPr lang="en-US" smtClean="0"/>
              <a:t>3.1.1: Graphing the Set of All Solutions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36612831"/>
              </p:ext>
            </p:extLst>
          </p:nvPr>
        </p:nvGraphicFramePr>
        <p:xfrm>
          <a:off x="2709068" y="2000871"/>
          <a:ext cx="3725864" cy="2856258"/>
        </p:xfrm>
        <a:graphic>
          <a:graphicData uri="http://schemas.openxmlformats.org/drawingml/2006/table">
            <a:tbl>
              <a:tblPr firstRow="1" bandRow="1">
                <a:tableStyleId>{5940675A-B579-460E-94D1-54222C63F5DA}</a:tableStyleId>
              </a:tblPr>
              <a:tblGrid>
                <a:gridCol w="1862932"/>
                <a:gridCol w="1862932"/>
              </a:tblGrid>
              <a:tr h="541148">
                <a:tc>
                  <a:txBody>
                    <a:bodyPr/>
                    <a:lstStyle/>
                    <a:p>
                      <a:pPr algn="ctr"/>
                      <a:r>
                        <a:rPr lang="fr-FR" sz="2400" b="1" i="1" u="none" strike="noStrike" kern="1200" baseline="0" dirty="0" err="1" smtClean="0">
                          <a:solidFill>
                            <a:schemeClr val="tx1"/>
                          </a:solidFill>
                          <a:latin typeface="Arial"/>
                          <a:ea typeface="+mn-ea"/>
                          <a:cs typeface="Arial"/>
                        </a:rPr>
                        <a:t>t</a:t>
                      </a:r>
                      <a:endParaRPr lang="en-US" sz="2400" dirty="0">
                        <a:latin typeface="Arial"/>
                        <a:cs typeface="Arial"/>
                      </a:endParaRPr>
                    </a:p>
                  </a:txBody>
                  <a:tcPr anchor="ctr">
                    <a:solidFill>
                      <a:schemeClr val="bg1">
                        <a:lumMod val="85000"/>
                      </a:schemeClr>
                    </a:solidFill>
                  </a:tcPr>
                </a:tc>
                <a:tc>
                  <a:txBody>
                    <a:bodyPr/>
                    <a:lstStyle/>
                    <a:p>
                      <a:pPr algn="ctr"/>
                      <a:r>
                        <a:rPr lang="fr-FR" sz="2400" b="1" i="1" u="none" strike="noStrike" kern="1200" baseline="0" dirty="0" smtClean="0">
                          <a:solidFill>
                            <a:schemeClr val="tx1"/>
                          </a:solidFill>
                          <a:latin typeface="Arial"/>
                          <a:ea typeface="+mn-ea"/>
                          <a:cs typeface="Arial"/>
                        </a:rPr>
                        <a:t>d</a:t>
                      </a:r>
                      <a:endParaRPr lang="en-US" sz="2400" dirty="0">
                        <a:latin typeface="Arial"/>
                        <a:cs typeface="Arial"/>
                      </a:endParaRPr>
                    </a:p>
                  </a:txBody>
                  <a:tcPr anchor="ctr">
                    <a:solidFill>
                      <a:schemeClr val="bg1">
                        <a:lumMod val="85000"/>
                      </a:schemeClr>
                    </a:solidFill>
                  </a:tcPr>
                </a:tc>
              </a:tr>
              <a:tr h="463022">
                <a:tc>
                  <a:txBody>
                    <a:bodyPr/>
                    <a:lstStyle/>
                    <a:p>
                      <a:pPr algn="ctr"/>
                      <a:r>
                        <a:rPr lang="en-US" sz="2400" dirty="0" smtClean="0">
                          <a:latin typeface="Arial"/>
                          <a:cs typeface="Arial"/>
                        </a:rPr>
                        <a:t>0</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1000</a:t>
                      </a:r>
                    </a:p>
                  </a:txBody>
                  <a:tcPr anchor="ctr">
                    <a:solidFill>
                      <a:schemeClr val="bg1"/>
                    </a:solidFill>
                  </a:tcPr>
                </a:tc>
              </a:tr>
              <a:tr h="463022">
                <a:tc>
                  <a:txBody>
                    <a:bodyPr/>
                    <a:lstStyle/>
                    <a:p>
                      <a:pPr algn="ctr"/>
                      <a:r>
                        <a:rPr lang="en-US" sz="2400" dirty="0" smtClean="0">
                          <a:latin typeface="Arial"/>
                          <a:cs typeface="Arial"/>
                        </a:rPr>
                        <a:t>2</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880</a:t>
                      </a:r>
                      <a:endParaRPr lang="en-US" sz="2400" dirty="0">
                        <a:latin typeface="Arial"/>
                        <a:cs typeface="Arial"/>
                      </a:endParaRPr>
                    </a:p>
                  </a:txBody>
                  <a:tcPr anchor="ctr">
                    <a:solidFill>
                      <a:schemeClr val="bg1"/>
                    </a:solidFill>
                  </a:tcPr>
                </a:tc>
              </a:tr>
              <a:tr h="463022">
                <a:tc>
                  <a:txBody>
                    <a:bodyPr/>
                    <a:lstStyle/>
                    <a:p>
                      <a:pPr algn="ctr"/>
                      <a:r>
                        <a:rPr lang="en-US" sz="2400" dirty="0" smtClean="0">
                          <a:latin typeface="Arial"/>
                          <a:cs typeface="Arial"/>
                        </a:rPr>
                        <a:t>5</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700</a:t>
                      </a:r>
                      <a:endParaRPr lang="en-US" sz="2400" dirty="0">
                        <a:latin typeface="Arial"/>
                        <a:cs typeface="Arial"/>
                      </a:endParaRPr>
                    </a:p>
                  </a:txBody>
                  <a:tcPr anchor="ctr">
                    <a:solidFill>
                      <a:schemeClr val="bg1"/>
                    </a:solidFill>
                  </a:tcPr>
                </a:tc>
              </a:tr>
              <a:tr h="463022">
                <a:tc>
                  <a:txBody>
                    <a:bodyPr/>
                    <a:lstStyle/>
                    <a:p>
                      <a:pPr algn="ctr"/>
                      <a:r>
                        <a:rPr lang="en-US" sz="2400" dirty="0" smtClean="0">
                          <a:latin typeface="Arial"/>
                          <a:cs typeface="Arial"/>
                        </a:rPr>
                        <a:t>10</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400</a:t>
                      </a:r>
                      <a:endParaRPr lang="en-US" sz="2400" dirty="0">
                        <a:latin typeface="Arial"/>
                        <a:cs typeface="Arial"/>
                      </a:endParaRPr>
                    </a:p>
                  </a:txBody>
                  <a:tcPr anchor="ctr">
                    <a:solidFill>
                      <a:schemeClr val="bg1"/>
                    </a:solidFill>
                  </a:tcPr>
                </a:tc>
              </a:tr>
              <a:tr h="463022">
                <a:tc>
                  <a:txBody>
                    <a:bodyPr/>
                    <a:lstStyle/>
                    <a:p>
                      <a:pPr algn="ctr"/>
                      <a:r>
                        <a:rPr lang="en-US" sz="2400" dirty="0" smtClean="0">
                          <a:latin typeface="Arial"/>
                          <a:cs typeface="Arial"/>
                        </a:rPr>
                        <a:t>15</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100</a:t>
                      </a:r>
                      <a:endParaRPr lang="en-US" sz="2400" dirty="0">
                        <a:latin typeface="Arial"/>
                        <a:cs typeface="Arial"/>
                      </a:endParaRPr>
                    </a:p>
                  </a:txBody>
                  <a:tcPr anchor="ctr">
                    <a:solidFill>
                      <a:schemeClr val="bg1"/>
                    </a:solidFill>
                  </a:tcPr>
                </a:tc>
              </a:tr>
            </a:tbl>
          </a:graphicData>
        </a:graphic>
      </p:graphicFrame>
    </p:spTree>
    <p:extLst>
      <p:ext uri="{BB962C8B-B14F-4D97-AF65-F5344CB8AC3E}">
        <p14:creationId xmlns:p14="http://schemas.microsoft.com/office/powerpoint/2010/main" val="13323186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Plot the </a:t>
            </a:r>
            <a:r>
              <a:rPr lang="en-US" sz="2800" b="1" dirty="0" smtClean="0">
                <a:solidFill>
                  <a:srgbClr val="660066"/>
                </a:solidFill>
              </a:rPr>
              <a:t>ordered</a:t>
            </a:r>
          </a:p>
          <a:p>
            <a:pPr marL="512064">
              <a:spcBef>
                <a:spcPts val="0"/>
              </a:spcBef>
            </a:pPr>
            <a:r>
              <a:rPr lang="en-US" sz="2800" b="1" dirty="0" smtClean="0">
                <a:solidFill>
                  <a:srgbClr val="660066"/>
                </a:solidFill>
              </a:rPr>
              <a:t>pairs </a:t>
            </a:r>
            <a:r>
              <a:rPr lang="en-US" sz="2800" b="1" dirty="0">
                <a:solidFill>
                  <a:srgbClr val="660066"/>
                </a:solidFill>
              </a:rPr>
              <a:t>on a </a:t>
            </a:r>
            <a:endParaRPr lang="en-US" sz="2800" b="1" dirty="0" smtClean="0">
              <a:solidFill>
                <a:srgbClr val="660066"/>
              </a:solidFill>
            </a:endParaRPr>
          </a:p>
          <a:p>
            <a:pPr marL="512064">
              <a:spcBef>
                <a:spcPts val="0"/>
              </a:spcBef>
            </a:pPr>
            <a:r>
              <a:rPr lang="en-US" sz="2800" b="1" dirty="0" smtClean="0">
                <a:solidFill>
                  <a:srgbClr val="660066"/>
                </a:solidFill>
              </a:rPr>
              <a:t>coordinate </a:t>
            </a:r>
            <a:r>
              <a:rPr lang="en-US" sz="2800" b="1" dirty="0">
                <a:solidFill>
                  <a:srgbClr val="660066"/>
                </a:solidFill>
              </a:rPr>
              <a:t>plane. 	</a:t>
            </a:r>
          </a:p>
          <a:p>
            <a:pPr marL="512064" lvl="1" algn="l">
              <a:spcBef>
                <a:spcPts val="0"/>
              </a:spcBef>
            </a:pP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17</a:t>
            </a:fld>
            <a:endParaRPr lang="en-US" dirty="0"/>
          </a:p>
        </p:txBody>
      </p:sp>
      <p:sp>
        <p:nvSpPr>
          <p:cNvPr id="2" name="Footer Placeholder 1"/>
          <p:cNvSpPr>
            <a:spLocks noGrp="1"/>
          </p:cNvSpPr>
          <p:nvPr>
            <p:ph type="ftr" sz="quarter" idx="13"/>
          </p:nvPr>
        </p:nvSpPr>
        <p:spPr/>
        <p:txBody>
          <a:bodyPr/>
          <a:lstStyle/>
          <a:p>
            <a:pPr>
              <a:defRPr/>
            </a:pPr>
            <a:r>
              <a:rPr lang="en-US" smtClean="0"/>
              <a:t>3.1.1: Graphing the Set of All Solutions</a:t>
            </a:r>
            <a:endParaRPr lang="en-US" dirty="0"/>
          </a:p>
        </p:txBody>
      </p:sp>
      <p:grpSp>
        <p:nvGrpSpPr>
          <p:cNvPr id="5" name="Group 4"/>
          <p:cNvGrpSpPr/>
          <p:nvPr/>
        </p:nvGrpSpPr>
        <p:grpSpPr>
          <a:xfrm>
            <a:off x="4313333" y="1323005"/>
            <a:ext cx="4241188" cy="4138475"/>
            <a:chOff x="4313333" y="1676400"/>
            <a:chExt cx="4241188" cy="4138475"/>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4687" t="2935" r="3529" b="4529"/>
            <a:stretch/>
          </p:blipFill>
          <p:spPr>
            <a:xfrm>
              <a:off x="4624940" y="1676400"/>
              <a:ext cx="3929581" cy="3900546"/>
            </a:xfrm>
            <a:prstGeom prst="rect">
              <a:avLst/>
            </a:prstGeom>
          </p:spPr>
        </p:pic>
        <p:sp>
          <p:nvSpPr>
            <p:cNvPr id="7" name="TextBox 6"/>
            <p:cNvSpPr txBox="1"/>
            <p:nvPr/>
          </p:nvSpPr>
          <p:spPr>
            <a:xfrm rot="16200000">
              <a:off x="2556665" y="3433068"/>
              <a:ext cx="3821114" cy="307777"/>
            </a:xfrm>
            <a:prstGeom prst="rect">
              <a:avLst/>
            </a:prstGeom>
            <a:noFill/>
          </p:spPr>
          <p:txBody>
            <a:bodyPr wrap="square" rtlCol="0">
              <a:spAutoFit/>
            </a:bodyPr>
            <a:lstStyle/>
            <a:p>
              <a:pPr algn="ctr"/>
              <a:r>
                <a:rPr lang="en-US" sz="1400" b="1" dirty="0" smtClean="0">
                  <a:latin typeface="Arial"/>
                  <a:cs typeface="Arial"/>
                </a:rPr>
                <a:t>Distance remaining in miles</a:t>
              </a:r>
              <a:endParaRPr lang="en-US" sz="1400" b="1" dirty="0">
                <a:latin typeface="Arial"/>
                <a:cs typeface="Arial"/>
              </a:endParaRPr>
            </a:p>
          </p:txBody>
        </p:sp>
        <p:sp>
          <p:nvSpPr>
            <p:cNvPr id="8" name="TextBox 7"/>
            <p:cNvSpPr txBox="1"/>
            <p:nvPr/>
          </p:nvSpPr>
          <p:spPr>
            <a:xfrm>
              <a:off x="4676391" y="5507098"/>
              <a:ext cx="3793957" cy="307777"/>
            </a:xfrm>
            <a:prstGeom prst="rect">
              <a:avLst/>
            </a:prstGeom>
            <a:noFill/>
          </p:spPr>
          <p:txBody>
            <a:bodyPr wrap="square" rtlCol="0">
              <a:spAutoFit/>
            </a:bodyPr>
            <a:lstStyle/>
            <a:p>
              <a:pPr algn="ctr"/>
              <a:r>
                <a:rPr lang="en-US" sz="1400" b="1" dirty="0" smtClean="0">
                  <a:latin typeface="Arial"/>
                  <a:cs typeface="Arial"/>
                </a:rPr>
                <a:t>Time in hours</a:t>
              </a:r>
              <a:endParaRPr lang="en-US" sz="1400" b="1" dirty="0">
                <a:latin typeface="Arial"/>
                <a:cs typeface="Arial"/>
              </a:endParaRPr>
            </a:p>
          </p:txBody>
        </p:sp>
      </p:grpSp>
    </p:spTree>
    <p:extLst>
      <p:ext uri="{BB962C8B-B14F-4D97-AF65-F5344CB8AC3E}">
        <p14:creationId xmlns:p14="http://schemas.microsoft.com/office/powerpoint/2010/main" val="12427864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2064" lvl="1" indent="-557784" algn="l">
              <a:buFont typeface="+mj-lt"/>
              <a:buAutoNum type="arabicPeriod" startAt="4"/>
            </a:pPr>
            <a:r>
              <a:rPr lang="en-US" sz="2800" b="1" dirty="0" smtClean="0">
                <a:solidFill>
                  <a:srgbClr val="660066"/>
                </a:solidFill>
              </a:rPr>
              <a:t>Connect </a:t>
            </a:r>
            <a:r>
              <a:rPr lang="en-US" sz="2800" b="1" dirty="0">
                <a:solidFill>
                  <a:srgbClr val="660066"/>
                </a:solidFill>
              </a:rPr>
              <a:t>the points by drawing a line. </a:t>
            </a:r>
            <a:endParaRPr lang="en-US" sz="2800" b="1" dirty="0" smtClean="0">
              <a:solidFill>
                <a:srgbClr val="660066"/>
              </a:solidFill>
            </a:endParaRPr>
          </a:p>
          <a:p>
            <a:pPr marL="512064" lvl="1" algn="l"/>
            <a:r>
              <a:rPr lang="en-US" dirty="0" smtClean="0">
                <a:solidFill>
                  <a:schemeClr val="tx1"/>
                </a:solidFill>
              </a:rPr>
              <a:t>Do </a:t>
            </a:r>
            <a:r>
              <a:rPr lang="en-US" dirty="0">
                <a:solidFill>
                  <a:schemeClr val="tx1"/>
                </a:solidFill>
              </a:rPr>
              <a:t>not use arrows at each end of the line because the line does not continue in each direction. This represents all of the possible stopping points in distance and time. 	</a:t>
            </a: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38996087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3.1.1: Graphing the Set of All Solutions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Arial"/>
                <a:ea typeface="Arial"/>
                <a:cs typeface="Arial"/>
                <a:sym typeface="Zapf Dingbats" charset="0"/>
              </a:rPr>
              <a:t>✔</a:t>
            </a:r>
            <a:endParaRPr lang="en-US" sz="9600" dirty="0">
              <a:solidFill>
                <a:srgbClr val="000090"/>
              </a:solidFill>
              <a:latin typeface="Arial"/>
              <a:ea typeface="Arial"/>
              <a:cs typeface="Arial"/>
            </a:endParaRPr>
          </a:p>
        </p:txBody>
      </p:sp>
      <p:grpSp>
        <p:nvGrpSpPr>
          <p:cNvPr id="10" name="Group 9"/>
          <p:cNvGrpSpPr/>
          <p:nvPr/>
        </p:nvGrpSpPr>
        <p:grpSpPr>
          <a:xfrm>
            <a:off x="2399413" y="1295400"/>
            <a:ext cx="4263894" cy="4166080"/>
            <a:chOff x="2451406" y="1295400"/>
            <a:chExt cx="4263894" cy="416608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829" t="2816" r="2786" b="4614"/>
            <a:stretch/>
          </p:blipFill>
          <p:spPr>
            <a:xfrm>
              <a:off x="2759183" y="1295400"/>
              <a:ext cx="3956117" cy="3902753"/>
            </a:xfrm>
            <a:prstGeom prst="rect">
              <a:avLst/>
            </a:prstGeom>
          </p:spPr>
        </p:pic>
        <p:sp>
          <p:nvSpPr>
            <p:cNvPr id="8" name="TextBox 7"/>
            <p:cNvSpPr txBox="1"/>
            <p:nvPr/>
          </p:nvSpPr>
          <p:spPr>
            <a:xfrm rot="16200000">
              <a:off x="694738" y="3079673"/>
              <a:ext cx="3821114" cy="307777"/>
            </a:xfrm>
            <a:prstGeom prst="rect">
              <a:avLst/>
            </a:prstGeom>
            <a:noFill/>
          </p:spPr>
          <p:txBody>
            <a:bodyPr wrap="square" rtlCol="0">
              <a:spAutoFit/>
            </a:bodyPr>
            <a:lstStyle/>
            <a:p>
              <a:pPr algn="ctr"/>
              <a:r>
                <a:rPr lang="en-US" sz="1400" b="1" dirty="0" smtClean="0">
                  <a:latin typeface="Arial"/>
                  <a:cs typeface="Arial"/>
                </a:rPr>
                <a:t>Distance remaining in miles</a:t>
              </a:r>
              <a:endParaRPr lang="en-US" sz="1400" b="1" dirty="0">
                <a:latin typeface="Arial"/>
                <a:cs typeface="Arial"/>
              </a:endParaRPr>
            </a:p>
          </p:txBody>
        </p:sp>
        <p:sp>
          <p:nvSpPr>
            <p:cNvPr id="9" name="TextBox 8"/>
            <p:cNvSpPr txBox="1"/>
            <p:nvPr/>
          </p:nvSpPr>
          <p:spPr>
            <a:xfrm>
              <a:off x="2814464" y="5153703"/>
              <a:ext cx="3793957" cy="307777"/>
            </a:xfrm>
            <a:prstGeom prst="rect">
              <a:avLst/>
            </a:prstGeom>
            <a:noFill/>
          </p:spPr>
          <p:txBody>
            <a:bodyPr wrap="square" rtlCol="0">
              <a:spAutoFit/>
            </a:bodyPr>
            <a:lstStyle/>
            <a:p>
              <a:pPr algn="ctr"/>
              <a:r>
                <a:rPr lang="en-US" sz="1400" b="1" dirty="0" smtClean="0">
                  <a:latin typeface="Arial"/>
                  <a:cs typeface="Arial"/>
                </a:rPr>
                <a:t>Time in hours</a:t>
              </a:r>
              <a:endParaRPr lang="en-US" sz="1400" b="1" dirty="0">
                <a:latin typeface="Arial"/>
                <a:cs typeface="Arial"/>
              </a:endParaRPr>
            </a:p>
          </p:txBody>
        </p:sp>
      </p:grpSp>
    </p:spTree>
    <p:extLst>
      <p:ext uri="{BB962C8B-B14F-4D97-AF65-F5344CB8AC3E}">
        <p14:creationId xmlns:p14="http://schemas.microsoft.com/office/powerpoint/2010/main" val="11527964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r>
              <a:rPr lang="en-US" dirty="0"/>
              <a:t>The pairs of values (</a:t>
            </a:r>
            <a:r>
              <a:rPr lang="en-US" i="1" dirty="0"/>
              <a:t>x</a:t>
            </a:r>
            <a:r>
              <a:rPr lang="en-US" dirty="0"/>
              <a:t>, </a:t>
            </a:r>
            <a:r>
              <a:rPr lang="en-US" i="1" dirty="0"/>
              <a:t>y</a:t>
            </a:r>
            <a:r>
              <a:rPr lang="en-US" dirty="0"/>
              <a:t>) are called </a:t>
            </a:r>
            <a:r>
              <a:rPr lang="en-US" b="1" dirty="0"/>
              <a:t>ordered pairs</a:t>
            </a:r>
            <a:r>
              <a:rPr lang="en-US" dirty="0"/>
              <a:t>, and the set of all ordered pairs that satisfy the equation is called the </a:t>
            </a:r>
            <a:r>
              <a:rPr lang="en-US" b="1" dirty="0"/>
              <a:t>solution set</a:t>
            </a:r>
            <a:r>
              <a:rPr lang="en-US" dirty="0"/>
              <a:t>. Each ordered pair in the solution set represents a point in the coordinate plane. When we plot these points, they will begin to form a curve. A </a:t>
            </a:r>
            <a:r>
              <a:rPr lang="en-US" b="1" dirty="0"/>
              <a:t>curve</a:t>
            </a:r>
            <a:r>
              <a:rPr lang="en-US" dirty="0"/>
              <a:t> is a graphical representation of the solution set for the equation. In the special case of a linear equation, the curve will be a straight line. A </a:t>
            </a:r>
            <a:r>
              <a:rPr lang="en-US" b="1" dirty="0"/>
              <a:t>linear equation</a:t>
            </a:r>
            <a:r>
              <a:rPr lang="en-US" dirty="0"/>
              <a:t> is an equation that can be written in the form </a:t>
            </a:r>
            <a:r>
              <a:rPr lang="en-US" i="1" dirty="0"/>
              <a:t>ax</a:t>
            </a:r>
            <a:r>
              <a:rPr lang="en-US" dirty="0"/>
              <a:t> + </a:t>
            </a:r>
            <a:r>
              <a:rPr lang="en-US" i="1" dirty="0"/>
              <a:t>by</a:t>
            </a:r>
            <a:r>
              <a:rPr lang="en-US" dirty="0"/>
              <a:t> = </a:t>
            </a:r>
            <a:r>
              <a:rPr lang="en-US" i="1" dirty="0"/>
              <a:t>c</a:t>
            </a:r>
            <a:r>
              <a:rPr lang="en-US" dirty="0"/>
              <a:t>, where </a:t>
            </a:r>
            <a:r>
              <a:rPr lang="en-US" i="1" dirty="0"/>
              <a:t>a</a:t>
            </a:r>
            <a:r>
              <a:rPr lang="en-US" dirty="0"/>
              <a:t>, </a:t>
            </a:r>
            <a:r>
              <a:rPr lang="en-US" i="1" dirty="0"/>
              <a:t>b</a:t>
            </a:r>
            <a:r>
              <a:rPr lang="en-US" dirty="0"/>
              <a:t>, and </a:t>
            </a:r>
            <a:r>
              <a:rPr lang="en-US" i="1" dirty="0"/>
              <a:t>c</a:t>
            </a:r>
            <a:r>
              <a:rPr lang="en-US" dirty="0"/>
              <a:t> are rational numbers. It can also be written as </a:t>
            </a:r>
            <a:r>
              <a:rPr lang="en-US" i="1" dirty="0"/>
              <a:t>y</a:t>
            </a:r>
            <a:r>
              <a:rPr lang="en-US" dirty="0"/>
              <a:t> = </a:t>
            </a:r>
            <a:r>
              <a:rPr lang="en-US" i="1" dirty="0"/>
              <a:t>mx</a:t>
            </a:r>
            <a:r>
              <a:rPr lang="en-US" dirty="0"/>
              <a:t> + </a:t>
            </a:r>
            <a:r>
              <a:rPr lang="en-US" i="1" dirty="0"/>
              <a:t>b</a:t>
            </a:r>
            <a:r>
              <a:rPr lang="en-US" dirty="0"/>
              <a:t>, in which </a:t>
            </a:r>
            <a:r>
              <a:rPr lang="en-US" i="1" dirty="0"/>
              <a:t>m</a:t>
            </a:r>
            <a:r>
              <a:rPr lang="en-US" dirty="0"/>
              <a:t> is the slope, and </a:t>
            </a:r>
            <a:r>
              <a:rPr lang="en-US" i="1" dirty="0"/>
              <a:t>b</a:t>
            </a:r>
            <a:r>
              <a:rPr lang="en-US" dirty="0"/>
              <a:t> is the </a:t>
            </a:r>
            <a:r>
              <a:rPr lang="en-US" i="1" dirty="0"/>
              <a:t>y</a:t>
            </a:r>
            <a:r>
              <a:rPr lang="en-US" dirty="0"/>
              <a:t>-intercept.</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dirty="0" smtClean="0"/>
              <a:t>3.1.1: Graphing the Set of All Solutions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921540084"/>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59"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577858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60"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54949629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61"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12077308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62"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26510128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63"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06569865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64"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32851979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65"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6360076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66"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15273776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4" name="Footer Placeholder 3"/>
          <p:cNvSpPr>
            <a:spLocks noGrp="1"/>
          </p:cNvSpPr>
          <p:nvPr>
            <p:ph type="ftr" sz="quarter" idx="13"/>
          </p:nvPr>
        </p:nvSpPr>
        <p:spPr/>
        <p:txBody>
          <a:bodyPr/>
          <a:lstStyle/>
          <a:p>
            <a:pPr>
              <a:defRPr/>
            </a:pPr>
            <a:r>
              <a:rPr lang="en-US" smtClean="0"/>
              <a:t>3.1.1: Graphing the Set of All Solutions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Arial"/>
              </a:rPr>
              <a:t>Guided Practice: </a:t>
            </a:r>
            <a:r>
              <a:rPr lang="en-US" sz="2800" b="1" dirty="0" smtClean="0">
                <a:solidFill>
                  <a:srgbClr val="000090"/>
                </a:solidFill>
                <a:ea typeface="Arial"/>
              </a:rPr>
              <a:t>Example 3, </a:t>
            </a:r>
            <a:r>
              <a:rPr lang="en-US" sz="2800" b="1" i="1" dirty="0" smtClean="0">
                <a:solidFill>
                  <a:srgbClr val="000090"/>
                </a:solidFill>
                <a:ea typeface="Arial"/>
              </a:rPr>
              <a:t>continued</a:t>
            </a:r>
            <a:endParaRPr lang="en-US" sz="2800" b="1" dirty="0" smtClean="0">
              <a:solidFill>
                <a:srgbClr val="000090"/>
              </a:solidFill>
              <a:ea typeface="Arial"/>
            </a:endParaRPr>
          </a:p>
          <a:p>
            <a:endParaRPr lang="en-US" dirty="0" smtClean="0">
              <a:ea typeface="Arial"/>
            </a:endParaRPr>
          </a:p>
          <a:p>
            <a:endParaRPr lang="en-US" dirty="0">
              <a:ea typeface="Arial"/>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20</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ea typeface="Arial"/>
            </a:endParaRPr>
          </a:p>
        </p:txBody>
      </p:sp>
    </p:spTree>
    <p:extLst>
      <p:ext uri="{BB962C8B-B14F-4D97-AF65-F5344CB8AC3E}">
        <p14:creationId xmlns:p14="http://schemas.microsoft.com/office/powerpoint/2010/main" val="167075053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r>
              <a:rPr lang="en-US" dirty="0"/>
              <a:t>It is important to understand that the solution set for most equations is infinite; therefore, it is impossible to plot every point. There are several reasons the solution set is infinite; one reason is that there is always a number between any two numbers </a:t>
            </a:r>
            <a:r>
              <a:rPr lang="en-US" i="1" dirty="0"/>
              <a:t>x</a:t>
            </a:r>
            <a:r>
              <a:rPr lang="en-US" baseline="-25000" dirty="0"/>
              <a:t>1</a:t>
            </a:r>
            <a:r>
              <a:rPr lang="en-US" dirty="0"/>
              <a:t> and </a:t>
            </a:r>
            <a:r>
              <a:rPr lang="en-US" i="1" dirty="0"/>
              <a:t>x</a:t>
            </a:r>
            <a:r>
              <a:rPr lang="en-US" baseline="-25000" dirty="0"/>
              <a:t>2</a:t>
            </a:r>
            <a:r>
              <a:rPr lang="en-US" dirty="0"/>
              <a:t>, and for that number there will be a </a:t>
            </a:r>
            <a:r>
              <a:rPr lang="en-US" i="1" dirty="0"/>
              <a:t>y</a:t>
            </a:r>
            <a:r>
              <a:rPr lang="en-US" dirty="0"/>
              <a:t> that satisfies the equation. So when we graph the solution set for an equation, we plot several points and then connect them with the appropriate curve. The curve that connects the points represents the infinite solution set to the equation.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dirty="0" smtClean="0"/>
              <a:t>3.1.1: Graphing the Set of All Solutions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15921382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27"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35644051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28"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84581251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29"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029024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30"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599146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31"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65425122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32"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24190370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33"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57850156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634"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7439446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656513"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a:t>A solution to an equation with two variables is an ordered pair, written (</a:t>
            </a:r>
            <a:r>
              <a:rPr lang="en-US" i="1" dirty="0"/>
              <a:t>x</a:t>
            </a:r>
            <a:r>
              <a:rPr lang="en-US" dirty="0"/>
              <a:t>, </a:t>
            </a:r>
            <a:r>
              <a:rPr lang="en-US" i="1" dirty="0"/>
              <a:t>y</a:t>
            </a:r>
            <a:r>
              <a:rPr lang="en-US" dirty="0"/>
              <a:t>).</a:t>
            </a:r>
          </a:p>
          <a:p>
            <a:pPr marL="342900" indent="-342900">
              <a:spcAft>
                <a:spcPts val="1200"/>
              </a:spcAft>
              <a:buFont typeface="Arial"/>
              <a:buChar char="•"/>
            </a:pPr>
            <a:r>
              <a:rPr lang="en-US" dirty="0"/>
              <a:t>Ordered pairs can be plotted in the coordinate plane.</a:t>
            </a:r>
          </a:p>
          <a:p>
            <a:pPr marL="342900" indent="-342900">
              <a:spcAft>
                <a:spcPts val="1200"/>
              </a:spcAft>
              <a:buFont typeface="Arial"/>
              <a:buChar char="•"/>
            </a:pPr>
            <a:r>
              <a:rPr lang="en-US" dirty="0"/>
              <a:t>The path the plotted ordered pairs describe is called a curve.</a:t>
            </a:r>
          </a:p>
          <a:p>
            <a:pPr marL="342900" indent="-342900">
              <a:spcAft>
                <a:spcPts val="1200"/>
              </a:spcAft>
              <a:buFont typeface="Arial"/>
              <a:buChar char="•"/>
            </a:pPr>
            <a:r>
              <a:rPr lang="en-US" dirty="0"/>
              <a:t>A curve may be without curvature, and therefore is a line</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3.1.1: Graphing the Set of All Solutions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22"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23"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24"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25"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26"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27"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28"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marL="342900" indent="-342900">
              <a:spcAft>
                <a:spcPts val="1200"/>
              </a:spcAft>
              <a:buFont typeface="Arial"/>
              <a:buChar char="•"/>
            </a:pPr>
            <a:r>
              <a:rPr lang="en-US" dirty="0"/>
              <a:t>An equation whose graph is a line is a linear equation.</a:t>
            </a:r>
          </a:p>
          <a:p>
            <a:pPr marL="342900" indent="-342900">
              <a:spcAft>
                <a:spcPts val="1200"/>
              </a:spcAft>
              <a:buFont typeface="Arial"/>
              <a:buChar char="•"/>
            </a:pPr>
            <a:r>
              <a:rPr lang="en-US" dirty="0"/>
              <a:t>The solution set of an equation is infinite.</a:t>
            </a:r>
          </a:p>
          <a:p>
            <a:pPr marL="342900" indent="-342900">
              <a:spcAft>
                <a:spcPts val="1200"/>
              </a:spcAft>
              <a:buFont typeface="Arial"/>
              <a:buChar char="•"/>
            </a:pPr>
            <a:r>
              <a:rPr lang="en-US" dirty="0"/>
              <a:t>When we graph the solution set of an equation, we connect the plotted ordered pairs with a curve that represents the complete solution set.</a:t>
            </a:r>
          </a:p>
          <a:p>
            <a:pPr eaLnBrk="1" hangingPunct="1"/>
            <a:endParaRPr lang="en-US" sz="2800" b="1" i="1" dirty="0" smtClean="0"/>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3.1.1: Graphing the Set of All Solutions</a:t>
            </a:r>
            <a:endParaRPr lang="en-US" dirty="0"/>
          </a:p>
        </p:txBody>
      </p:sp>
    </p:spTree>
    <p:extLst>
      <p:ext uri="{BB962C8B-B14F-4D97-AF65-F5344CB8AC3E}">
        <p14:creationId xmlns:p14="http://schemas.microsoft.com/office/powerpoint/2010/main" val="37958724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believing the number of solutions an equation has is limited to points seen on the graph</a:t>
            </a:r>
          </a:p>
          <a:p>
            <a:pPr marL="342900" indent="-342900">
              <a:spcAft>
                <a:spcPts val="1200"/>
              </a:spcAft>
              <a:buFont typeface="Arial"/>
              <a:buChar char="•"/>
            </a:pPr>
            <a:r>
              <a:rPr lang="en-US" dirty="0"/>
              <a:t>incorrectly evaluating the equation for different given values</a:t>
            </a:r>
          </a:p>
          <a:p>
            <a:pPr marL="342900" indent="-342900">
              <a:spcAft>
                <a:spcPts val="1200"/>
              </a:spcAft>
              <a:buFont typeface="Arial"/>
              <a:buChar char="•"/>
            </a:pPr>
            <a:r>
              <a:rPr lang="en-US" dirty="0"/>
              <a:t>incorrectly plotting ordered pair solutions on a coordinate plane</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Arial"/>
                <a:cs typeface="Arial"/>
              </a:rPr>
              <a:pPr eaLnBrk="1" fontAlgn="base" hangingPunct="1">
                <a:spcBef>
                  <a:spcPct val="0"/>
                </a:spcBef>
                <a:spcAft>
                  <a:spcPct val="0"/>
                </a:spcAft>
              </a:pPr>
              <a:t>6</a:t>
            </a:fld>
            <a:endParaRPr lang="en-US" sz="1800" dirty="0">
              <a:solidFill>
                <a:srgbClr val="000000"/>
              </a:solidFill>
              <a:latin typeface="Arial"/>
              <a:ea typeface="Arial"/>
              <a:cs typeface="Arial"/>
            </a:endParaRPr>
          </a:p>
        </p:txBody>
      </p:sp>
      <p:sp>
        <p:nvSpPr>
          <p:cNvPr id="3" name="Footer Placeholder 2"/>
          <p:cNvSpPr>
            <a:spLocks noGrp="1"/>
          </p:cNvSpPr>
          <p:nvPr>
            <p:ph type="ftr" sz="quarter" idx="13"/>
          </p:nvPr>
        </p:nvSpPr>
        <p:spPr/>
        <p:txBody>
          <a:bodyPr/>
          <a:lstStyle/>
          <a:p>
            <a:pPr>
              <a:defRPr/>
            </a:pPr>
            <a:r>
              <a:rPr lang="en-US" smtClean="0"/>
              <a:t>3.1.1: Graphing the Set of All Solutions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Graph the solution set for the equation </a:t>
            </a:r>
            <a:r>
              <a:rPr lang="en-US" i="1" dirty="0"/>
              <a:t>y</a:t>
            </a:r>
            <a:r>
              <a:rPr lang="en-US" dirty="0"/>
              <a:t> = 3</a:t>
            </a:r>
            <a:r>
              <a:rPr lang="en-US" i="1" baseline="30000" dirty="0"/>
              <a:t>x</a:t>
            </a:r>
            <a:r>
              <a:rPr lang="en-US" dirty="0"/>
              <a:t>.</a:t>
            </a:r>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7</a:t>
            </a:fld>
            <a:endParaRPr lang="en-US" dirty="0"/>
          </a:p>
        </p:txBody>
      </p:sp>
      <p:sp>
        <p:nvSpPr>
          <p:cNvPr id="3" name="Footer Placeholder 2"/>
          <p:cNvSpPr>
            <a:spLocks noGrp="1"/>
          </p:cNvSpPr>
          <p:nvPr>
            <p:ph type="ftr" sz="quarter" idx="13"/>
          </p:nvPr>
        </p:nvSpPr>
        <p:spPr/>
        <p:txBody>
          <a:bodyPr/>
          <a:lstStyle/>
          <a:p>
            <a:pPr>
              <a:defRPr/>
            </a:pPr>
            <a:r>
              <a:rPr lang="en-US" smtClean="0"/>
              <a:t>3.1.1: Graphing the Set of All Solutions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2064" indent="-557784">
              <a:buFont typeface="+mj-lt"/>
              <a:buAutoNum type="arabicPeriod"/>
            </a:pPr>
            <a:r>
              <a:rPr lang="en-US" sz="2800" b="1" dirty="0">
                <a:solidFill>
                  <a:srgbClr val="660066"/>
                </a:solidFill>
              </a:rPr>
              <a:t>Make a </a:t>
            </a:r>
            <a:r>
              <a:rPr lang="en-US" sz="2800" b="1" dirty="0" smtClean="0">
                <a:solidFill>
                  <a:srgbClr val="660066"/>
                </a:solidFill>
              </a:rPr>
              <a:t>table.  </a:t>
            </a:r>
          </a:p>
          <a:p>
            <a:pPr marL="512064"/>
            <a:r>
              <a:rPr lang="en-US" dirty="0"/>
              <a:t>Choose at least 3 </a:t>
            </a:r>
            <a:r>
              <a:rPr lang="en-US" dirty="0" smtClean="0"/>
              <a:t>values</a:t>
            </a:r>
          </a:p>
          <a:p>
            <a:pPr marL="512064">
              <a:spcBef>
                <a:spcPts val="0"/>
              </a:spcBef>
            </a:pPr>
            <a:r>
              <a:rPr lang="en-US" dirty="0" smtClean="0"/>
              <a:t>for </a:t>
            </a:r>
            <a:r>
              <a:rPr lang="en-US" i="1" dirty="0"/>
              <a:t>x</a:t>
            </a:r>
            <a:r>
              <a:rPr lang="en-US" dirty="0"/>
              <a:t> and find the </a:t>
            </a:r>
            <a:r>
              <a:rPr lang="en-US" dirty="0" smtClean="0"/>
              <a:t>corresponding </a:t>
            </a:r>
          </a:p>
          <a:p>
            <a:pPr marL="512064">
              <a:spcBef>
                <a:spcPts val="0"/>
              </a:spcBef>
            </a:pPr>
            <a:r>
              <a:rPr lang="en-US" dirty="0" smtClean="0"/>
              <a:t>values </a:t>
            </a:r>
            <a:r>
              <a:rPr lang="en-US" dirty="0"/>
              <a:t>of </a:t>
            </a:r>
            <a:r>
              <a:rPr lang="en-US" i="1" dirty="0"/>
              <a:t>y</a:t>
            </a:r>
            <a:r>
              <a:rPr lang="en-US" dirty="0"/>
              <a:t> using the equation.</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8</a:t>
            </a:fld>
            <a:endParaRPr lang="en-US" dirty="0"/>
          </a:p>
        </p:txBody>
      </p:sp>
      <p:sp>
        <p:nvSpPr>
          <p:cNvPr id="2" name="Footer Placeholder 1"/>
          <p:cNvSpPr>
            <a:spLocks noGrp="1"/>
          </p:cNvSpPr>
          <p:nvPr>
            <p:ph type="ftr" sz="quarter" idx="13"/>
          </p:nvPr>
        </p:nvSpPr>
        <p:spPr/>
        <p:txBody>
          <a:bodyPr/>
          <a:lstStyle/>
          <a:p>
            <a:pPr>
              <a:defRPr/>
            </a:pPr>
            <a:r>
              <a:rPr lang="en-US" smtClean="0"/>
              <a:t>3.1.1: Graphing the Set of All Solutions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420432409"/>
              </p:ext>
            </p:extLst>
          </p:nvPr>
        </p:nvGraphicFramePr>
        <p:xfrm>
          <a:off x="5985565" y="1436993"/>
          <a:ext cx="2312298" cy="3884144"/>
        </p:xfrm>
        <a:graphic>
          <a:graphicData uri="http://schemas.openxmlformats.org/drawingml/2006/table">
            <a:tbl>
              <a:tblPr firstRow="1" bandRow="1">
                <a:tableStyleId>{5940675A-B579-460E-94D1-54222C63F5DA}</a:tableStyleId>
              </a:tblPr>
              <a:tblGrid>
                <a:gridCol w="1156149"/>
                <a:gridCol w="1156149"/>
              </a:tblGrid>
              <a:tr h="541148">
                <a:tc>
                  <a:txBody>
                    <a:bodyPr/>
                    <a:lstStyle/>
                    <a:p>
                      <a:pPr algn="ctr"/>
                      <a:r>
                        <a:rPr lang="fr-FR" sz="2400" b="1" i="1" u="none" strike="noStrike" kern="1200" baseline="0" dirty="0" smtClean="0">
                          <a:solidFill>
                            <a:schemeClr val="tx1"/>
                          </a:solidFill>
                          <a:latin typeface="Arial"/>
                          <a:ea typeface="+mn-ea"/>
                          <a:cs typeface="Arial"/>
                        </a:rPr>
                        <a:t>x</a:t>
                      </a:r>
                      <a:endParaRPr lang="en-US" sz="2400" dirty="0">
                        <a:latin typeface="Arial"/>
                        <a:cs typeface="Arial"/>
                      </a:endParaRPr>
                    </a:p>
                  </a:txBody>
                  <a:tcPr anchor="ctr">
                    <a:solidFill>
                      <a:schemeClr val="bg1">
                        <a:lumMod val="85000"/>
                      </a:schemeClr>
                    </a:solidFill>
                  </a:tcPr>
                </a:tc>
                <a:tc>
                  <a:txBody>
                    <a:bodyPr/>
                    <a:lstStyle/>
                    <a:p>
                      <a:pPr algn="ctr"/>
                      <a:r>
                        <a:rPr lang="fr-FR" sz="2400" b="1" i="1" u="none" strike="noStrike" kern="1200" baseline="0" dirty="0" smtClean="0">
                          <a:solidFill>
                            <a:schemeClr val="tx1"/>
                          </a:solidFill>
                          <a:latin typeface="Arial"/>
                          <a:ea typeface="+mn-ea"/>
                          <a:cs typeface="Arial"/>
                        </a:rPr>
                        <a:t>y</a:t>
                      </a:r>
                      <a:endParaRPr lang="en-US" sz="2400" dirty="0">
                        <a:latin typeface="Arial"/>
                        <a:cs typeface="Arial"/>
                      </a:endParaRPr>
                    </a:p>
                  </a:txBody>
                  <a:tcPr anchor="ctr">
                    <a:solidFill>
                      <a:schemeClr val="bg1">
                        <a:lumMod val="85000"/>
                      </a:schemeClr>
                    </a:solidFill>
                  </a:tcPr>
                </a:tc>
              </a:tr>
              <a:tr h="971142">
                <a:tc>
                  <a:txBody>
                    <a:bodyPr/>
                    <a:lstStyle/>
                    <a:p>
                      <a:pPr algn="ctr"/>
                      <a:r>
                        <a:rPr lang="en-US" sz="2400" dirty="0" smtClean="0">
                          <a:latin typeface="Arial"/>
                          <a:cs typeface="Arial"/>
                        </a:rPr>
                        <a:t>–2</a:t>
                      </a:r>
                      <a:endParaRPr lang="en-US" sz="2400" dirty="0">
                        <a:latin typeface="Arial"/>
                        <a:cs typeface="Arial"/>
                      </a:endParaRPr>
                    </a:p>
                  </a:txBody>
                  <a:tcPr anchor="ctr">
                    <a:solidFill>
                      <a:schemeClr val="bg1"/>
                    </a:solidFill>
                  </a:tcPr>
                </a:tc>
                <a:tc>
                  <a:txBody>
                    <a:bodyPr/>
                    <a:lstStyle/>
                    <a:p>
                      <a:pPr algn="ctr"/>
                      <a:endParaRPr lang="en-US" sz="2400" dirty="0" smtClean="0">
                        <a:latin typeface="Arial"/>
                        <a:cs typeface="Arial"/>
                      </a:endParaRPr>
                    </a:p>
                    <a:p>
                      <a:pPr algn="ctr"/>
                      <a:endParaRPr lang="en-US" sz="2400" dirty="0">
                        <a:latin typeface="Arial"/>
                        <a:cs typeface="Arial"/>
                      </a:endParaRPr>
                    </a:p>
                  </a:txBody>
                  <a:tcPr anchor="ctr">
                    <a:solidFill>
                      <a:schemeClr val="bg1"/>
                    </a:solidFill>
                  </a:tcPr>
                </a:tc>
              </a:tr>
              <a:tr h="971142">
                <a:tc>
                  <a:txBody>
                    <a:bodyPr/>
                    <a:lstStyle/>
                    <a:p>
                      <a:pPr algn="ctr"/>
                      <a:r>
                        <a:rPr lang="en-US" sz="2400" dirty="0" smtClean="0">
                          <a:latin typeface="Arial"/>
                          <a:cs typeface="Arial"/>
                        </a:rPr>
                        <a:t>–1</a:t>
                      </a:r>
                      <a:endParaRPr lang="en-US" sz="2400" dirty="0">
                        <a:latin typeface="Arial"/>
                        <a:cs typeface="Arial"/>
                      </a:endParaRPr>
                    </a:p>
                  </a:txBody>
                  <a:tcPr anchor="ctr">
                    <a:solidFill>
                      <a:schemeClr val="bg1"/>
                    </a:solidFill>
                  </a:tcPr>
                </a:tc>
                <a:tc>
                  <a:txBody>
                    <a:bodyPr/>
                    <a:lstStyle/>
                    <a:p>
                      <a:pPr algn="ctr"/>
                      <a:endParaRPr lang="en-US" sz="2400" dirty="0" smtClean="0">
                        <a:latin typeface="Arial"/>
                        <a:cs typeface="Arial"/>
                      </a:endParaRPr>
                    </a:p>
                    <a:p>
                      <a:pPr algn="ctr"/>
                      <a:endParaRPr lang="en-US" sz="2400" dirty="0">
                        <a:latin typeface="Arial"/>
                        <a:cs typeface="Arial"/>
                      </a:endParaRPr>
                    </a:p>
                  </a:txBody>
                  <a:tcPr anchor="ctr">
                    <a:solidFill>
                      <a:schemeClr val="bg1"/>
                    </a:solidFill>
                  </a:tcPr>
                </a:tc>
              </a:tr>
              <a:tr h="466904">
                <a:tc>
                  <a:txBody>
                    <a:bodyPr/>
                    <a:lstStyle/>
                    <a:p>
                      <a:pPr algn="ctr"/>
                      <a:r>
                        <a:rPr lang="en-US" sz="2400" dirty="0" smtClean="0">
                          <a:latin typeface="Arial"/>
                          <a:cs typeface="Arial"/>
                        </a:rPr>
                        <a:t>0</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1</a:t>
                      </a:r>
                      <a:endParaRPr lang="en-US" sz="2400" dirty="0">
                        <a:latin typeface="Arial"/>
                        <a:cs typeface="Arial"/>
                      </a:endParaRPr>
                    </a:p>
                  </a:txBody>
                  <a:tcPr anchor="ctr">
                    <a:solidFill>
                      <a:schemeClr val="bg1"/>
                    </a:solidFill>
                  </a:tcPr>
                </a:tc>
              </a:tr>
              <a:tr h="466904">
                <a:tc>
                  <a:txBody>
                    <a:bodyPr/>
                    <a:lstStyle/>
                    <a:p>
                      <a:pPr algn="ctr"/>
                      <a:r>
                        <a:rPr lang="en-US" sz="2400" dirty="0" smtClean="0">
                          <a:latin typeface="Arial"/>
                          <a:cs typeface="Arial"/>
                        </a:rPr>
                        <a:t>1</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3</a:t>
                      </a:r>
                      <a:endParaRPr lang="en-US" sz="2400" dirty="0">
                        <a:latin typeface="Arial"/>
                        <a:cs typeface="Arial"/>
                      </a:endParaRPr>
                    </a:p>
                  </a:txBody>
                  <a:tcPr anchor="ctr">
                    <a:solidFill>
                      <a:schemeClr val="bg1"/>
                    </a:solidFill>
                  </a:tcPr>
                </a:tc>
              </a:tr>
              <a:tr h="466904">
                <a:tc>
                  <a:txBody>
                    <a:bodyPr/>
                    <a:lstStyle/>
                    <a:p>
                      <a:pPr algn="ctr"/>
                      <a:r>
                        <a:rPr lang="en-US" sz="2400" dirty="0" smtClean="0">
                          <a:latin typeface="Arial"/>
                          <a:cs typeface="Arial"/>
                        </a:rPr>
                        <a:t>2</a:t>
                      </a:r>
                      <a:endParaRPr lang="en-US" sz="2400" dirty="0">
                        <a:latin typeface="Arial"/>
                        <a:cs typeface="Arial"/>
                      </a:endParaRPr>
                    </a:p>
                  </a:txBody>
                  <a:tcPr anchor="ctr">
                    <a:solidFill>
                      <a:schemeClr val="bg1"/>
                    </a:solidFill>
                  </a:tcPr>
                </a:tc>
                <a:tc>
                  <a:txBody>
                    <a:bodyPr/>
                    <a:lstStyle/>
                    <a:p>
                      <a:pPr algn="ctr"/>
                      <a:r>
                        <a:rPr lang="en-US" sz="2400" dirty="0" smtClean="0">
                          <a:latin typeface="Arial"/>
                          <a:cs typeface="Arial"/>
                        </a:rPr>
                        <a:t>9</a:t>
                      </a:r>
                      <a:endParaRPr lang="en-US" sz="2400" dirty="0">
                        <a:latin typeface="Arial"/>
                        <a:cs typeface="Arial"/>
                      </a:endParaRPr>
                    </a:p>
                  </a:txBody>
                  <a:tcPr anchor="ctr">
                    <a:solidFill>
                      <a:schemeClr val="bg1"/>
                    </a:solidFill>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317151743"/>
              </p:ext>
            </p:extLst>
          </p:nvPr>
        </p:nvGraphicFramePr>
        <p:xfrm>
          <a:off x="7609241" y="2019845"/>
          <a:ext cx="228600" cy="800100"/>
        </p:xfrm>
        <a:graphic>
          <a:graphicData uri="http://schemas.openxmlformats.org/presentationml/2006/ole">
            <mc:AlternateContent xmlns:mc="http://schemas.openxmlformats.org/markup-compatibility/2006">
              <mc:Choice xmlns:v="urn:schemas-microsoft-com:vml" Requires="v">
                <p:oleObj spid="_x0000_s108562" name="Equation" r:id="rId3" imgW="228600" imgH="800100" progId="Equation.DSMT4">
                  <p:embed/>
                </p:oleObj>
              </mc:Choice>
              <mc:Fallback>
                <p:oleObj name="Equation" r:id="rId3" imgW="228600" imgH="800100" progId="Equation.DSMT4">
                  <p:embed/>
                  <p:pic>
                    <p:nvPicPr>
                      <p:cNvPr id="0" name=""/>
                      <p:cNvPicPr/>
                      <p:nvPr/>
                    </p:nvPicPr>
                    <p:blipFill>
                      <a:blip r:embed="rId4"/>
                      <a:stretch>
                        <a:fillRect/>
                      </a:stretch>
                    </p:blipFill>
                    <p:spPr>
                      <a:xfrm>
                        <a:off x="7609241" y="2019845"/>
                        <a:ext cx="2286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882644945"/>
              </p:ext>
            </p:extLst>
          </p:nvPr>
        </p:nvGraphicFramePr>
        <p:xfrm>
          <a:off x="7609241" y="2985590"/>
          <a:ext cx="228600" cy="800100"/>
        </p:xfrm>
        <a:graphic>
          <a:graphicData uri="http://schemas.openxmlformats.org/presentationml/2006/ole">
            <mc:AlternateContent xmlns:mc="http://schemas.openxmlformats.org/markup-compatibility/2006">
              <mc:Choice xmlns:v="urn:schemas-microsoft-com:vml" Requires="v">
                <p:oleObj spid="_x0000_s108563" name="Equation" r:id="rId5" imgW="228600" imgH="800100" progId="Equation.DSMT4">
                  <p:embed/>
                </p:oleObj>
              </mc:Choice>
              <mc:Fallback>
                <p:oleObj name="Equation" r:id="rId5" imgW="228600" imgH="800100" progId="Equation.DSMT4">
                  <p:embed/>
                  <p:pic>
                    <p:nvPicPr>
                      <p:cNvPr id="0" name=""/>
                      <p:cNvPicPr/>
                      <p:nvPr/>
                    </p:nvPicPr>
                    <p:blipFill>
                      <a:blip r:embed="rId6"/>
                      <a:stretch>
                        <a:fillRect/>
                      </a:stretch>
                    </p:blipFill>
                    <p:spPr>
                      <a:xfrm>
                        <a:off x="7609241" y="2985590"/>
                        <a:ext cx="228600" cy="8001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smtClean="0">
                <a:solidFill>
                  <a:srgbClr val="660066"/>
                </a:solidFill>
              </a:rPr>
              <a:t>Plot </a:t>
            </a:r>
            <a:r>
              <a:rPr lang="en-US" sz="2800" b="1" dirty="0">
                <a:solidFill>
                  <a:srgbClr val="660066"/>
                </a:solidFill>
              </a:rPr>
              <a:t>the ordered </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pairs in </a:t>
            </a:r>
            <a:r>
              <a:rPr lang="en-US" sz="2800" b="1" dirty="0">
                <a:solidFill>
                  <a:srgbClr val="660066"/>
                </a:solidFill>
              </a:rPr>
              <a:t>the </a:t>
            </a:r>
            <a:r>
              <a:rPr lang="en-US" sz="2800" b="1" dirty="0" smtClean="0">
                <a:solidFill>
                  <a:srgbClr val="660066"/>
                </a:solidFill>
              </a:rPr>
              <a:t/>
            </a:r>
            <a:br>
              <a:rPr lang="en-US" sz="2800" b="1" dirty="0" smtClean="0">
                <a:solidFill>
                  <a:srgbClr val="660066"/>
                </a:solidFill>
              </a:rPr>
            </a:br>
            <a:r>
              <a:rPr lang="en-US" sz="2800" b="1" dirty="0" smtClean="0">
                <a:solidFill>
                  <a:srgbClr val="660066"/>
                </a:solidFill>
              </a:rPr>
              <a:t>coordinate </a:t>
            </a:r>
            <a:br>
              <a:rPr lang="en-US" sz="2800" b="1" dirty="0" smtClean="0">
                <a:solidFill>
                  <a:srgbClr val="660066"/>
                </a:solidFill>
              </a:rPr>
            </a:br>
            <a:r>
              <a:rPr lang="en-US" sz="2800" b="1" dirty="0" smtClean="0">
                <a:solidFill>
                  <a:srgbClr val="660066"/>
                </a:solidFill>
              </a:rPr>
              <a:t>plane</a:t>
            </a:r>
            <a:r>
              <a:rPr lang="en-US" sz="2800" b="1" dirty="0">
                <a:solidFill>
                  <a:srgbClr val="660066"/>
                </a:solidFill>
              </a:rPr>
              <a:t>.</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9</a:t>
            </a:fld>
            <a:endParaRPr lang="en-US" dirty="0"/>
          </a:p>
        </p:txBody>
      </p:sp>
      <p:sp>
        <p:nvSpPr>
          <p:cNvPr id="2" name="Footer Placeholder 1"/>
          <p:cNvSpPr>
            <a:spLocks noGrp="1"/>
          </p:cNvSpPr>
          <p:nvPr>
            <p:ph type="ftr" sz="quarter" idx="13"/>
          </p:nvPr>
        </p:nvSpPr>
        <p:spPr/>
        <p:txBody>
          <a:bodyPr/>
          <a:lstStyle/>
          <a:p>
            <a:pPr>
              <a:defRPr/>
            </a:pPr>
            <a:r>
              <a:rPr lang="en-US" smtClean="0"/>
              <a:t>3.1.1: Graphing the Set of All Solutions</a:t>
            </a:r>
            <a:endParaRPr lang="en-US" dirty="0"/>
          </a:p>
        </p:txBody>
      </p:sp>
      <p:pic>
        <p:nvPicPr>
          <p:cNvPr id="4" name="Picture 3" descr="U3L1_154.eps"/>
          <p:cNvPicPr>
            <a:picLocks noChangeAspect="1"/>
          </p:cNvPicPr>
          <p:nvPr/>
        </p:nvPicPr>
        <p:blipFill rotWithShape="1">
          <a:blip r:embed="rId2">
            <a:extLst>
              <a:ext uri="{28A0092B-C50C-407E-A947-70E740481C1C}">
                <a14:useLocalDpi xmlns:a14="http://schemas.microsoft.com/office/drawing/2010/main" val="0"/>
              </a:ext>
            </a:extLst>
          </a:blip>
          <a:srcRect l="3369" t="3704" r="3726" b="3542"/>
          <a:stretch/>
        </p:blipFill>
        <p:spPr>
          <a:xfrm>
            <a:off x="4098097" y="1333432"/>
            <a:ext cx="4302591" cy="4229168"/>
          </a:xfrm>
          <a:prstGeom prst="rect">
            <a:avLst/>
          </a:prstGeom>
        </p:spPr>
      </p:pic>
    </p:spTree>
    <p:extLst>
      <p:ext uri="{BB962C8B-B14F-4D97-AF65-F5344CB8AC3E}">
        <p14:creationId xmlns:p14="http://schemas.microsoft.com/office/powerpoint/2010/main" val="5898608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10094</TotalTime>
  <Words>1141</Words>
  <Application>Microsoft Macintosh PowerPoint</Application>
  <PresentationFormat>On-screen Show (4:3)</PresentationFormat>
  <Paragraphs>145</Paragraphs>
  <Slides>20</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197</cp:revision>
  <dcterms:created xsi:type="dcterms:W3CDTF">2012-02-22T19:14:19Z</dcterms:created>
  <dcterms:modified xsi:type="dcterms:W3CDTF">2012-06-04T19:39:43Z</dcterms:modified>
  <cp:category/>
</cp:coreProperties>
</file>