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10"/>
  </p:notesMasterIdLst>
  <p:handoutMasterIdLst>
    <p:handoutMasterId r:id="rId11"/>
  </p:handoutMasterIdLst>
  <p:sldIdLst>
    <p:sldId id="267" r:id="rId2"/>
    <p:sldId id="266" r:id="rId3"/>
    <p:sldId id="277" r:id="rId4"/>
    <p:sldId id="268" r:id="rId5"/>
    <p:sldId id="269" r:id="rId6"/>
    <p:sldId id="275" r:id="rId7"/>
    <p:sldId id="276" r:id="rId8"/>
    <p:sldId id="278" r:id="rId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995" autoAdjust="0"/>
  </p:normalViewPr>
  <p:slideViewPr>
    <p:cSldViewPr snapToGrid="0" snapToObjects="1" showGuides="1">
      <p:cViewPr varScale="1">
        <p:scale>
          <a:sx n="75" d="100"/>
          <a:sy n="75" d="100"/>
        </p:scale>
        <p:origin x="-880" y="-96"/>
      </p:cViewPr>
      <p:guideLst>
        <p:guide orient="horz" pos="2160"/>
        <p:guide pos="285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ea typeface="Myriad Pro"/>
                <a:cs typeface="Myriad Pro"/>
              </a:defRPr>
            </a:lvl1pPr>
          </a:lstStyle>
          <a:p>
            <a:pPr>
              <a:defRPr/>
            </a:pPr>
            <a:endParaRPr lang="en-US" dirty="0">
              <a:latin typeface="Arial"/>
              <a:ea typeface="Arial"/>
              <a:cs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Myriad Pro" charset="0"/>
                <a:cs typeface="Myriad Pro" charset="0"/>
              </a:defRPr>
            </a:lvl1pPr>
          </a:lstStyle>
          <a:p>
            <a:pPr>
              <a:defRPr/>
            </a:pPr>
            <a:fld id="{44D5E34E-D593-404A-8E2B-16304F41B6C2}" type="datetimeFigureOut">
              <a:rPr lang="en-US">
                <a:latin typeface="Arial"/>
                <a:cs typeface="Arial"/>
              </a:rPr>
              <a:pPr>
                <a:defRPr/>
              </a:pPr>
              <a:t>7/10/12</a:t>
            </a:fld>
            <a:endParaRPr lang="en-US" dirty="0">
              <a:latin typeface="Arial"/>
              <a:cs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ea typeface="Myriad Pro"/>
                <a:cs typeface="Myriad Pro"/>
              </a:defRPr>
            </a:lvl1pPr>
          </a:lstStyle>
          <a:p>
            <a:pPr>
              <a:defRPr/>
            </a:pPr>
            <a:endParaRPr lang="en-US" dirty="0">
              <a:latin typeface="Arial"/>
              <a:ea typeface="Arial"/>
              <a:cs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Myriad Pro" charset="0"/>
                <a:cs typeface="Myriad Pro" charset="0"/>
              </a:defRPr>
            </a:lvl1pPr>
          </a:lstStyle>
          <a:p>
            <a:pPr>
              <a:defRPr/>
            </a:pPr>
            <a:fld id="{1D42374C-A5A8-0244-B28C-A22D715598A1}" type="slidenum">
              <a:rPr lang="en-US">
                <a:latin typeface="Arial"/>
                <a:cs typeface="Arial"/>
              </a:rPr>
              <a:pPr>
                <a:defRPr/>
              </a:pPr>
              <a:t>‹#›</a:t>
            </a:fld>
            <a:endParaRPr lang="en-US" dirty="0">
              <a:latin typeface="Arial"/>
              <a:cs typeface="Arial"/>
            </a:endParaRPr>
          </a:p>
        </p:txBody>
      </p:sp>
    </p:spTree>
    <p:extLst>
      <p:ext uri="{BB962C8B-B14F-4D97-AF65-F5344CB8AC3E}">
        <p14:creationId xmlns:p14="http://schemas.microsoft.com/office/powerpoint/2010/main" val="37590686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Arial"/>
                <a:cs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a:cs typeface="Arial"/>
              </a:defRPr>
            </a:lvl1pPr>
          </a:lstStyle>
          <a:p>
            <a:pPr>
              <a:defRPr/>
            </a:pPr>
            <a:fld id="{2C5B38CC-7B42-FA44-B471-07DD7A2A50FC}" type="datetimeFigureOut">
              <a:rPr lang="en-US" smtClean="0"/>
              <a:pPr>
                <a:defRPr/>
              </a:pPr>
              <a:t>7/10/12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Arial"/>
                <a:cs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a:cs typeface="Arial"/>
              </a:defRPr>
            </a:lvl1pPr>
          </a:lstStyle>
          <a:p>
            <a:pPr>
              <a:defRPr/>
            </a:pPr>
            <a:fld id="{1DDA2046-232E-0649-A841-BE0BA9A12CC2}" type="slidenum">
              <a:rPr lang="en-US" smtClean="0"/>
              <a:pPr>
                <a:defRPr/>
              </a:pPr>
              <a:t>‹#›</a:t>
            </a:fld>
            <a:endParaRPr lang="en-US" dirty="0"/>
          </a:p>
        </p:txBody>
      </p:sp>
    </p:spTree>
    <p:extLst>
      <p:ext uri="{BB962C8B-B14F-4D97-AF65-F5344CB8AC3E}">
        <p14:creationId xmlns:p14="http://schemas.microsoft.com/office/powerpoint/2010/main" val="3370731584"/>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Arial"/>
      </a:defRPr>
    </a:lvl1pPr>
    <a:lvl2pPr marL="457200" algn="l" defTabSz="457200" rtl="0" eaLnBrk="0" fontAlgn="base" hangingPunct="0">
      <a:spcBef>
        <a:spcPct val="30000"/>
      </a:spcBef>
      <a:spcAft>
        <a:spcPct val="0"/>
      </a:spcAft>
      <a:defRPr sz="1200" kern="1200">
        <a:solidFill>
          <a:schemeClr val="tx1"/>
        </a:solidFill>
        <a:latin typeface="Arial"/>
        <a:ea typeface="Arial"/>
        <a:cs typeface="Arial"/>
      </a:defRPr>
    </a:lvl2pPr>
    <a:lvl3pPr marL="914400" algn="l" defTabSz="457200" rtl="0" eaLnBrk="0" fontAlgn="base" hangingPunct="0">
      <a:spcBef>
        <a:spcPct val="30000"/>
      </a:spcBef>
      <a:spcAft>
        <a:spcPct val="0"/>
      </a:spcAft>
      <a:defRPr sz="1200" kern="1200">
        <a:solidFill>
          <a:schemeClr val="tx1"/>
        </a:solidFill>
        <a:latin typeface="Arial"/>
        <a:ea typeface="Arial"/>
        <a:cs typeface="Arial"/>
      </a:defRPr>
    </a:lvl3pPr>
    <a:lvl4pPr marL="1371600" algn="l" defTabSz="457200" rtl="0" eaLnBrk="0" fontAlgn="base" hangingPunct="0">
      <a:spcBef>
        <a:spcPct val="30000"/>
      </a:spcBef>
      <a:spcAft>
        <a:spcPct val="0"/>
      </a:spcAft>
      <a:defRPr sz="1200" kern="1200">
        <a:solidFill>
          <a:schemeClr val="tx1"/>
        </a:solidFill>
        <a:latin typeface="Arial"/>
        <a:ea typeface="Arial"/>
        <a:cs typeface="Arial"/>
      </a:defRPr>
    </a:lvl4pPr>
    <a:lvl5pPr marL="1828800" algn="l" defTabSz="457200" rtl="0" eaLnBrk="0" fontAlgn="base" hangingPunct="0">
      <a:spcBef>
        <a:spcPct val="30000"/>
      </a:spcBef>
      <a:spcAft>
        <a:spcPct val="0"/>
      </a:spcAft>
      <a:defRPr sz="1200" kern="1200">
        <a:solidFill>
          <a:schemeClr val="tx1"/>
        </a:solidFill>
        <a:latin typeface="Arial"/>
        <a:ea typeface="Arial"/>
        <a:cs typeface="Arial"/>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Arial"/>
              </a:rPr>
              <a:t>http://</a:t>
            </a:r>
            <a:r>
              <a:rPr lang="en-US" sz="1200" b="0" i="0" u="none" strike="noStrike" kern="1200" dirty="0" err="1" smtClean="0">
                <a:solidFill>
                  <a:schemeClr val="tx1"/>
                </a:solidFill>
                <a:effectLst/>
                <a:latin typeface="Arial"/>
                <a:ea typeface="ＭＳ Ｐゴシック" charset="0"/>
                <a:cs typeface="Arial"/>
              </a:rPr>
              <a:t>walch.com</a:t>
            </a:r>
            <a:r>
              <a:rPr lang="en-US" sz="1200" b="0" i="0" u="none" strike="noStrike" kern="1200" dirty="0" smtClean="0">
                <a:solidFill>
                  <a:schemeClr val="tx1"/>
                </a:solidFill>
                <a:effectLst/>
                <a:latin typeface="Arial"/>
                <a:ea typeface="ＭＳ Ｐゴシック" charset="0"/>
                <a:cs typeface="Arial"/>
              </a:rPr>
              <a:t>/</a:t>
            </a:r>
            <a:r>
              <a:rPr lang="en-US" sz="1200" b="0" i="0" u="none" strike="noStrike" kern="1200" dirty="0" err="1" smtClean="0">
                <a:solidFill>
                  <a:schemeClr val="tx1"/>
                </a:solidFill>
                <a:effectLst/>
                <a:latin typeface="Arial"/>
                <a:ea typeface="ＭＳ Ｐゴシック" charset="0"/>
                <a:cs typeface="Arial"/>
              </a:rPr>
              <a:t>wu</a:t>
            </a:r>
            <a:r>
              <a:rPr lang="en-US" sz="1200" b="0" i="0" u="none" strike="noStrike" kern="1200" dirty="0" smtClean="0">
                <a:solidFill>
                  <a:schemeClr val="tx1"/>
                </a:solidFill>
                <a:effectLst/>
                <a:latin typeface="Arial"/>
                <a:ea typeface="ＭＳ Ｐゴシック" charset="0"/>
                <a:cs typeface="Arial"/>
              </a:rPr>
              <a:t>/CAU2L3S2MessyRoom</a:t>
            </a:r>
            <a:endParaRPr lang="en-US" u="none" dirty="0" smtClean="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198DF13-E4B4-EF40-8C10-1788C3A5F4C7}" type="slidenum">
              <a:rPr lang="en-US" sz="1200">
                <a:latin typeface="Arial"/>
                <a:cs typeface="Arial"/>
              </a:rPr>
              <a:pPr eaLnBrk="1" hangingPunct="1"/>
              <a:t>1</a:t>
            </a:fld>
            <a:endParaRPr lang="en-US" sz="1200" dirty="0">
              <a:latin typeface="Arial"/>
              <a:cs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b="1" dirty="0"/>
              <a:t>Common Core Georgia Performance Standard:</a:t>
            </a:r>
            <a:r>
              <a:rPr lang="en-US" b="1" baseline="0" dirty="0"/>
              <a:t> </a:t>
            </a:r>
            <a:r>
              <a:rPr lang="en-US" sz="1200" b="0" i="0" u="none" strike="noStrike" kern="1200" baseline="0" dirty="0" smtClean="0">
                <a:solidFill>
                  <a:schemeClr val="tx1"/>
                </a:solidFill>
                <a:latin typeface="Arial"/>
                <a:ea typeface="ＭＳ Ｐゴシック" charset="0"/>
                <a:cs typeface="Arial"/>
              </a:rPr>
              <a:t>MCC9–12.A.REI.12 </a:t>
            </a: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CCB3331-B465-A54F-BFE0-63BC13834D88}" type="slidenum">
              <a:rPr lang="en-US" sz="1200">
                <a:latin typeface="Arial"/>
                <a:cs typeface="Arial"/>
              </a:rPr>
              <a:pPr eaLnBrk="1" hangingPunct="1"/>
              <a:t>2</a:t>
            </a:fld>
            <a:endParaRPr lang="en-US" sz="1200" dirty="0">
              <a:latin typeface="Arial"/>
              <a:cs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C95732B-E745-4646-A8CE-1A8B1066E9FF}" type="slidenum">
              <a:rPr lang="en-US" sz="1200">
                <a:latin typeface="Arial"/>
                <a:cs typeface="Arial"/>
              </a:rPr>
              <a:pPr eaLnBrk="1" hangingPunct="1"/>
              <a:t>4</a:t>
            </a:fld>
            <a:endParaRPr lang="en-US" sz="1200" dirty="0">
              <a:latin typeface="Arial"/>
              <a:cs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endParaRP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C3CFE8E-B636-1143-A845-EB1B55D53483}" type="slidenum">
              <a:rPr lang="en-US" sz="1200">
                <a:latin typeface="Arial"/>
                <a:cs typeface="Arial"/>
              </a:rPr>
              <a:pPr eaLnBrk="1" hangingPunct="1"/>
              <a:t>6</a:t>
            </a:fld>
            <a:endParaRPr lang="en-US" sz="1200" dirty="0">
              <a:latin typeface="Arial"/>
              <a:cs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baseline="0" dirty="0" smtClean="0">
              <a:ea typeface="+mn-ea"/>
            </a:endParaRP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C46F52F-4AA2-384C-AB06-B35BE4A7470B}" type="slidenum">
              <a:rPr lang="en-US" sz="1200">
                <a:latin typeface="Arial"/>
                <a:cs typeface="Arial"/>
              </a:rPr>
              <a:pPr eaLnBrk="1" hangingPunct="1"/>
              <a:t>7</a:t>
            </a:fld>
            <a:endParaRPr lang="en-US" sz="1200" dirty="0">
              <a:latin typeface="Arial"/>
              <a:cs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sz="1200" b="1" kern="1200" dirty="0" smtClean="0">
                <a:solidFill>
                  <a:schemeClr val="tx1"/>
                </a:solidFill>
                <a:latin typeface="Arial"/>
                <a:ea typeface="ＭＳ Ｐゴシック" charset="0"/>
                <a:cs typeface="Arial"/>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Arial"/>
              </a:rPr>
              <a:t>Students will be graphing the boundary condition of linear inequalities in two variables, which is a line.</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Arial"/>
              </a:rPr>
              <a:t>Students will be creating inequalities similar to the equations created in the warm-up.</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Arial"/>
              </a:rPr>
              <a:t>The warm-up gives students practice with both creating and graphing, which they will be doing in the lesson.</a:t>
            </a:r>
            <a:endParaRPr lang="en-US" sz="1200" kern="1200" baseline="0" dirty="0" smtClean="0">
              <a:solidFill>
                <a:schemeClr val="tx1"/>
              </a:solidFill>
              <a:latin typeface="Arial"/>
              <a:ea typeface="ＭＳ Ｐゴシック" charset="0"/>
              <a:cs typeface="Arial"/>
            </a:endParaRPr>
          </a:p>
          <a:p>
            <a:endParaRPr lang="en-US" dirty="0"/>
          </a:p>
        </p:txBody>
      </p:sp>
      <p:sp>
        <p:nvSpPr>
          <p:cNvPr id="4" name="Slide Number Placeholder 3"/>
          <p:cNvSpPr>
            <a:spLocks noGrp="1"/>
          </p:cNvSpPr>
          <p:nvPr>
            <p:ph type="sldNum" sz="quarter" idx="10"/>
          </p:nvPr>
        </p:nvSpPr>
        <p:spPr/>
        <p:txBody>
          <a:bodyPr/>
          <a:lstStyle/>
          <a:p>
            <a:pPr>
              <a:defRPr/>
            </a:pPr>
            <a:fld id="{1DDA2046-232E-0649-A841-BE0BA9A12CC2}" type="slidenum">
              <a:rPr lang="en-US" smtClean="0"/>
              <a:pPr>
                <a:defRPr/>
              </a:pPr>
              <a:t>8</a:t>
            </a:fld>
            <a:endParaRPr lang="en-US" dirty="0"/>
          </a:p>
        </p:txBody>
      </p:sp>
    </p:spTree>
    <p:extLst>
      <p:ext uri="{BB962C8B-B14F-4D97-AF65-F5344CB8AC3E}">
        <p14:creationId xmlns:p14="http://schemas.microsoft.com/office/powerpoint/2010/main" val="307255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NEW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hasCustomPrompt="1"/>
          </p:nvPr>
        </p:nvSpPr>
        <p:spPr>
          <a:xfrm>
            <a:off x="992193" y="6315940"/>
            <a:ext cx="5530850" cy="264966"/>
          </a:xfrm>
        </p:spPr>
        <p:txBody>
          <a:bodyPr>
            <a:noAutofit/>
          </a:bodyPr>
          <a:lstStyle>
            <a:lvl1pPr marL="0" indent="0" rtl="0">
              <a:spcBef>
                <a:spcPts val="0"/>
              </a:spcBef>
              <a:buNone/>
              <a:defRPr lang="en-US" sz="1600" b="0" i="0" u="none" strike="noStrike" baseline="0" smtClean="0">
                <a:solidFill>
                  <a:srgbClr val="008000"/>
                </a:solidFill>
              </a:defRPr>
            </a:lvl1pPr>
          </a:lstStyle>
          <a:p>
            <a:pPr rtl="0"/>
            <a:r>
              <a:rPr lang="en-US" dirty="0" smtClean="0"/>
              <a:t>2.3.2: Solving Systems of Linear Inequalities</a:t>
            </a:r>
            <a:endParaRPr lang="en-US" sz="1500" b="0" i="0" u="none" strike="noStrike" baseline="30000" dirty="0" smtClean="0">
              <a:solidFill>
                <a:srgbClr val="000000"/>
              </a:solidFill>
              <a:latin typeface="HelveticaNeueLTStd-MdCn"/>
            </a:endParaRP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3C904AA0-B76C-0D4C-89C2-3CE4C5F70FED}" type="slidenum">
              <a:rPr lang="en-US" smtClean="0"/>
              <a:pPr>
                <a:defRPr/>
              </a:pPr>
              <a:t>‹#›</a:t>
            </a:fld>
            <a:endParaRPr lang="en-US" dirty="0"/>
          </a:p>
        </p:txBody>
      </p:sp>
    </p:spTree>
    <p:extLst>
      <p:ext uri="{BB962C8B-B14F-4D97-AF65-F5344CB8AC3E}">
        <p14:creationId xmlns:p14="http://schemas.microsoft.com/office/powerpoint/2010/main" val="1968798129"/>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780B1F-AE10-6B48-B917-EF5F6BE6B394}" type="slidenum">
              <a:rPr lang="en-US"/>
              <a:pPr>
                <a:defRPr/>
              </a:pPr>
              <a:t>‹#›</a:t>
            </a:fld>
            <a:endParaRPr lang="en-US" dirty="0"/>
          </a:p>
        </p:txBody>
      </p:sp>
    </p:spTree>
    <p:extLst>
      <p:ext uri="{BB962C8B-B14F-4D97-AF65-F5344CB8AC3E}">
        <p14:creationId xmlns:p14="http://schemas.microsoft.com/office/powerpoint/2010/main" val="41079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8645B7-15ED-2440-A51A-7B0BEDD428EF}" type="slidenum">
              <a:rPr lang="en-US"/>
              <a:pPr>
                <a:defRPr/>
              </a:pPr>
              <a:t>‹#›</a:t>
            </a:fld>
            <a:endParaRPr lang="en-US" dirty="0"/>
          </a:p>
        </p:txBody>
      </p:sp>
    </p:spTree>
    <p:extLst>
      <p:ext uri="{BB962C8B-B14F-4D97-AF65-F5344CB8AC3E}">
        <p14:creationId xmlns:p14="http://schemas.microsoft.com/office/powerpoint/2010/main" val="168804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7479BE-23DC-8047-A6BE-F587FF238CE4}" type="slidenum">
              <a:rPr lang="en-US"/>
              <a:pPr>
                <a:defRPr/>
              </a:pPr>
              <a:t>‹#›</a:t>
            </a:fld>
            <a:endParaRPr lang="en-US" dirty="0"/>
          </a:p>
        </p:txBody>
      </p:sp>
    </p:spTree>
    <p:extLst>
      <p:ext uri="{BB962C8B-B14F-4D97-AF65-F5344CB8AC3E}">
        <p14:creationId xmlns:p14="http://schemas.microsoft.com/office/powerpoint/2010/main" val="852089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FA0DFD-31E8-224B-BB2A-DC40CADDA4FC}" type="slidenum">
              <a:rPr lang="en-US"/>
              <a:pPr>
                <a:defRPr/>
              </a:pPr>
              <a:t>‹#›</a:t>
            </a:fld>
            <a:endParaRPr lang="en-US" dirty="0"/>
          </a:p>
        </p:txBody>
      </p:sp>
    </p:spTree>
    <p:extLst>
      <p:ext uri="{BB962C8B-B14F-4D97-AF65-F5344CB8AC3E}">
        <p14:creationId xmlns:p14="http://schemas.microsoft.com/office/powerpoint/2010/main" val="239415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665318-0371-A143-B76F-47D5351A072A}" type="slidenum">
              <a:rPr lang="en-US"/>
              <a:pPr>
                <a:defRPr/>
              </a:pPr>
              <a:t>‹#›</a:t>
            </a:fld>
            <a:endParaRPr lang="en-US" dirty="0"/>
          </a:p>
        </p:txBody>
      </p:sp>
    </p:spTree>
    <p:extLst>
      <p:ext uri="{BB962C8B-B14F-4D97-AF65-F5344CB8AC3E}">
        <p14:creationId xmlns:p14="http://schemas.microsoft.com/office/powerpoint/2010/main" val="387958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AFC1D0B-A956-D540-B7CB-66789415DFD1}" type="slidenum">
              <a:rPr lang="en-US"/>
              <a:pPr>
                <a:defRPr/>
              </a:pPr>
              <a:t>‹#›</a:t>
            </a:fld>
            <a:endParaRPr lang="en-US" dirty="0"/>
          </a:p>
        </p:txBody>
      </p:sp>
    </p:spTree>
    <p:extLst>
      <p:ext uri="{BB962C8B-B14F-4D97-AF65-F5344CB8AC3E}">
        <p14:creationId xmlns:p14="http://schemas.microsoft.com/office/powerpoint/2010/main" val="3810521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0D798D-DD51-794F-9FB3-44559BACC30D}" type="slidenum">
              <a:rPr lang="en-US"/>
              <a:pPr>
                <a:defRPr/>
              </a:pPr>
              <a:t>‹#›</a:t>
            </a:fld>
            <a:endParaRPr lang="en-US" dirty="0"/>
          </a:p>
        </p:txBody>
      </p:sp>
    </p:spTree>
    <p:extLst>
      <p:ext uri="{BB962C8B-B14F-4D97-AF65-F5344CB8AC3E}">
        <p14:creationId xmlns:p14="http://schemas.microsoft.com/office/powerpoint/2010/main" val="416910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64EB653-31D7-104F-9C5A-805F429618B0}" type="slidenum">
              <a:rPr lang="en-US"/>
              <a:pPr>
                <a:defRPr/>
              </a:pPr>
              <a:t>‹#›</a:t>
            </a:fld>
            <a:endParaRPr lang="en-US" dirty="0"/>
          </a:p>
        </p:txBody>
      </p:sp>
    </p:spTree>
    <p:extLst>
      <p:ext uri="{BB962C8B-B14F-4D97-AF65-F5344CB8AC3E}">
        <p14:creationId xmlns:p14="http://schemas.microsoft.com/office/powerpoint/2010/main" val="1500290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C3A21F-E49A-6342-BBCF-683E7286C6BF}" type="slidenum">
              <a:rPr lang="en-US"/>
              <a:pPr>
                <a:defRPr/>
              </a:pPr>
              <a:t>‹#›</a:t>
            </a:fld>
            <a:endParaRPr lang="en-US" dirty="0"/>
          </a:p>
        </p:txBody>
      </p:sp>
    </p:spTree>
    <p:extLst>
      <p:ext uri="{BB962C8B-B14F-4D97-AF65-F5344CB8AC3E}">
        <p14:creationId xmlns:p14="http://schemas.microsoft.com/office/powerpoint/2010/main" val="174556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516C806-FAF0-0A4D-B3DE-AD42B4ED4079}" type="slidenum">
              <a:rPr lang="en-US"/>
              <a:pPr>
                <a:defRPr/>
              </a:pPr>
              <a:t>‹#›</a:t>
            </a:fld>
            <a:endParaRPr lang="en-US" dirty="0"/>
          </a:p>
        </p:txBody>
      </p:sp>
    </p:spTree>
    <p:extLst>
      <p:ext uri="{BB962C8B-B14F-4D97-AF65-F5344CB8AC3E}">
        <p14:creationId xmlns:p14="http://schemas.microsoft.com/office/powerpoint/2010/main" val="9393615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E49AC8AD-D323-FF4D-A8F1-5A5D6B716821}"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75"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timing>
    <p:tnLst>
      <p:par>
        <p:cTn xmlns:p14="http://schemas.microsoft.com/office/powerpoint/2010/mai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Myriad Pro"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Myriad Pro"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Myriad Pro"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Myriad Pro"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Arial"/>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Arial"/>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Arial"/>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2L3S2MessyRoom"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63860E09-1B67-084F-97B7-47D58BE83701}" type="slidenum">
              <a:rPr lang="en-US" smtClean="0"/>
              <a:pPr>
                <a:defRPr/>
              </a:pPr>
              <a:t>1</a:t>
            </a:fld>
            <a:endParaRPr lang="en-US"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84213" y="641350"/>
            <a:ext cx="7613650" cy="457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Read the scenario. Use the information to complete the problems that follow</a:t>
            </a:r>
            <a:r>
              <a:rPr lang="en-US" dirty="0" smtClean="0">
                <a:latin typeface="Arial"/>
                <a:cs typeface="Arial"/>
              </a:rPr>
              <a:t>.</a:t>
            </a:r>
          </a:p>
          <a:p>
            <a:endParaRPr lang="en-US" dirty="0" smtClean="0">
              <a:latin typeface="Arial"/>
              <a:cs typeface="Arial"/>
            </a:endParaRPr>
          </a:p>
          <a:p>
            <a:pPr lvl="1" indent="0"/>
            <a:r>
              <a:rPr lang="en-US" dirty="0">
                <a:latin typeface="Arial"/>
                <a:cs typeface="Arial"/>
              </a:rPr>
              <a:t>Taylor’s mother is fed up with all the dirty socks and T-shirts scattered on his bedroom floor. She made a bet with Taylor that if she could find 20 or more socks and T-shirts on his floor, Taylor would be grounded. If she finds less than that, Taylor doesn’t have to do dishes for a week. </a:t>
            </a:r>
            <a:endParaRPr lang="en-US" dirty="0" smtClean="0">
              <a:latin typeface="Arial"/>
              <a:cs typeface="Arial"/>
            </a:endParaRPr>
          </a:p>
          <a:p>
            <a:pPr lvl="1" indent="0"/>
            <a:endParaRPr lang="en-US" dirty="0">
              <a:latin typeface="Arial"/>
              <a:cs typeface="Arial"/>
            </a:endParaRPr>
          </a:p>
          <a:p>
            <a:pPr marL="457200" indent="-457200">
              <a:buFont typeface="+mj-lt"/>
              <a:buAutoNum type="arabicPeriod"/>
            </a:pPr>
            <a:r>
              <a:rPr lang="en-US" dirty="0">
                <a:latin typeface="Arial"/>
                <a:cs typeface="Arial"/>
              </a:rPr>
              <a:t>What inequality represents how many socks and T-shirts found on the floor that will result in Taylor being grounded</a:t>
            </a:r>
            <a:r>
              <a:rPr lang="en-US" dirty="0" smtClean="0">
                <a:latin typeface="Arial"/>
                <a:cs typeface="Arial"/>
              </a:rPr>
              <a:t>?</a:t>
            </a:r>
            <a:endParaRPr lang="en-US" dirty="0">
              <a:latin typeface="Arial"/>
              <a:cs typeface="Arial"/>
            </a:endParaRPr>
          </a:p>
          <a:p>
            <a:pPr lvl="1" indent="0"/>
            <a:endParaRPr lang="en-US" dirty="0" smtClean="0">
              <a:latin typeface="Arial"/>
              <a:cs typeface="Arial"/>
            </a:endParaRPr>
          </a:p>
          <a:p>
            <a:pPr algn="r">
              <a:defRPr/>
            </a:pPr>
            <a:endParaRPr lang="en-US" dirty="0" smtClean="0">
              <a:latin typeface="Arial"/>
              <a:cs typeface="Arial"/>
            </a:endParaRPr>
          </a:p>
        </p:txBody>
      </p:sp>
      <p:sp>
        <p:nvSpPr>
          <p:cNvPr id="2" name="Slide Number Placeholder 1"/>
          <p:cNvSpPr>
            <a:spLocks noGrp="1"/>
          </p:cNvSpPr>
          <p:nvPr>
            <p:ph type="sldNum" sz="quarter" idx="11"/>
          </p:nvPr>
        </p:nvSpPr>
        <p:spPr/>
        <p:txBody>
          <a:bodyPr/>
          <a:lstStyle/>
          <a:p>
            <a:pPr>
              <a:defRPr/>
            </a:pPr>
            <a:fld id="{E3838DA8-5744-594C-9A35-EE399A48D2F6}" type="slidenum">
              <a:rPr lang="en-US" smtClean="0"/>
              <a:pPr>
                <a:defRPr/>
              </a:pPr>
              <a:t>2</a:t>
            </a:fld>
            <a:endParaRPr lang="en-US" dirty="0"/>
          </a:p>
        </p:txBody>
      </p:sp>
      <p:sp>
        <p:nvSpPr>
          <p:cNvPr id="3" name="Text Placeholder 2"/>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2"/>
            </a:pPr>
            <a:r>
              <a:rPr lang="en-US" dirty="0"/>
              <a:t>Graph the inequality</a:t>
            </a:r>
            <a:r>
              <a:rPr lang="en-US" dirty="0" smtClean="0"/>
              <a:t>.</a:t>
            </a:r>
          </a:p>
          <a:p>
            <a:pPr algn="l"/>
            <a:endParaRPr lang="en-US" dirty="0"/>
          </a:p>
          <a:p>
            <a:pPr marL="457200" indent="-457200" algn="l">
              <a:buFont typeface="+mj-lt"/>
              <a:buAutoNum type="arabicPeriod" startAt="2"/>
            </a:pPr>
            <a:r>
              <a:rPr lang="en-US" dirty="0" smtClean="0"/>
              <a:t>Taylor’s </a:t>
            </a:r>
            <a:r>
              <a:rPr lang="en-US" dirty="0"/>
              <a:t>pretty sure he won’t have to do dishes for a week. What is the inequality that represents how many socks and T-shirts Taylor can have on the floor and still win the bet</a:t>
            </a:r>
            <a:r>
              <a:rPr lang="en-US" dirty="0" smtClean="0"/>
              <a:t>?</a:t>
            </a:r>
          </a:p>
          <a:p>
            <a:pPr algn="l"/>
            <a:endParaRPr lang="en-US" dirty="0"/>
          </a:p>
          <a:p>
            <a:pPr marL="457200" indent="-457200" algn="l">
              <a:buFont typeface="+mj-lt"/>
              <a:buAutoNum type="arabicPeriod" startAt="2"/>
            </a:pPr>
            <a:r>
              <a:rPr lang="en-US" dirty="0"/>
              <a:t>Graph this inequality on a separate coordinate plane</a:t>
            </a:r>
            <a:r>
              <a:rPr lang="en-US" dirty="0" smtClean="0"/>
              <a:t>.</a:t>
            </a:r>
          </a:p>
          <a:p>
            <a:pPr algn="l"/>
            <a:endParaRPr lang="en-US" dirty="0" smtClean="0"/>
          </a:p>
          <a:p>
            <a:pPr marL="457200" indent="-457200" algn="l">
              <a:buFont typeface="+mj-lt"/>
              <a:buAutoNum type="arabicPeriod" startAt="2"/>
            </a:pPr>
            <a:r>
              <a:rPr lang="en-US" dirty="0" smtClean="0"/>
              <a:t>What </a:t>
            </a:r>
            <a:r>
              <a:rPr lang="en-US" dirty="0"/>
              <a:t>happens if there are exactly 20 socks and T-shirts on the floor? Who wins the </a:t>
            </a:r>
            <a:r>
              <a:rPr lang="en-US" dirty="0" smtClean="0"/>
              <a:t>bet?</a:t>
            </a:r>
            <a:endParaRPr lang="en-US" dirty="0"/>
          </a:p>
        </p:txBody>
      </p:sp>
      <p:sp>
        <p:nvSpPr>
          <p:cNvPr id="3" name="Text Placeholder 2"/>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sp>
        <p:nvSpPr>
          <p:cNvPr id="4" name="Slide Number Placeholder 3"/>
          <p:cNvSpPr>
            <a:spLocks noGrp="1"/>
          </p:cNvSpPr>
          <p:nvPr>
            <p:ph type="sldNum" sz="quarter" idx="11"/>
          </p:nvPr>
        </p:nvSpPr>
        <p:spPr/>
        <p:txBody>
          <a:bodyPr/>
          <a:lstStyle/>
          <a:p>
            <a:pPr>
              <a:defRPr/>
            </a:pPr>
            <a:fld id="{3C904AA0-B76C-0D4C-89C2-3CE4C5F70FED}" type="slidenum">
              <a:rPr lang="en-US" smtClean="0"/>
              <a:pPr>
                <a:defRPr/>
              </a:pPr>
              <a:t>3</a:t>
            </a:fld>
            <a:endParaRPr lang="en-US" dirty="0"/>
          </a:p>
        </p:txBody>
      </p:sp>
    </p:spTree>
    <p:extLst>
      <p:ext uri="{BB962C8B-B14F-4D97-AF65-F5344CB8AC3E}">
        <p14:creationId xmlns:p14="http://schemas.microsoft.com/office/powerpoint/2010/main" val="314296133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641350"/>
            <a:ext cx="7940839" cy="4997450"/>
          </a:xfrm>
        </p:spPr>
        <p:txBody>
          <a:bodyPr/>
          <a:lstStyle/>
          <a:p>
            <a:pPr marL="457200" indent="-457200" algn="l">
              <a:buFont typeface="+mj-lt"/>
              <a:buAutoNum type="arabicPeriod"/>
            </a:pPr>
            <a:r>
              <a:rPr lang="en-US" dirty="0"/>
              <a:t>What inequality represents how many socks and T-shirts found on the floor that will result in Taylor being grounded?</a:t>
            </a:r>
          </a:p>
          <a:p>
            <a:pPr marL="914400" lvl="1" indent="-457200" algn="l">
              <a:buFont typeface="Arial"/>
              <a:buChar char="•"/>
            </a:pPr>
            <a:r>
              <a:rPr lang="en-US" sz="2400" dirty="0">
                <a:solidFill>
                  <a:srgbClr val="660066"/>
                </a:solidFill>
              </a:rPr>
              <a:t>Taylor’s mother thinks she’ll find 20 or more socks and T-shirts.</a:t>
            </a:r>
          </a:p>
          <a:p>
            <a:pPr marL="914400" lvl="1" indent="-457200" algn="l">
              <a:buFont typeface="Arial"/>
              <a:buChar char="•"/>
            </a:pPr>
            <a:r>
              <a:rPr lang="en-US" sz="2400" dirty="0">
                <a:solidFill>
                  <a:srgbClr val="660066"/>
                </a:solidFill>
              </a:rPr>
              <a:t>The total number of items needs to be 20 or more. Use the inequality symbol for “greater than or equal to” (≥) for this situation. </a:t>
            </a:r>
          </a:p>
          <a:p>
            <a:pPr marL="914400" lvl="1" indent="-457200" algn="l">
              <a:buFont typeface="Arial"/>
              <a:buChar char="•"/>
            </a:pPr>
            <a:r>
              <a:rPr lang="en-US" sz="2400" dirty="0">
                <a:solidFill>
                  <a:srgbClr val="660066"/>
                </a:solidFill>
              </a:rPr>
              <a:t>Let</a:t>
            </a:r>
            <a:r>
              <a:rPr lang="en-US" sz="2400" i="1" dirty="0">
                <a:solidFill>
                  <a:srgbClr val="660066"/>
                </a:solidFill>
              </a:rPr>
              <a:t> x </a:t>
            </a:r>
            <a:r>
              <a:rPr lang="en-US" sz="2400" dirty="0">
                <a:solidFill>
                  <a:srgbClr val="660066"/>
                </a:solidFill>
              </a:rPr>
              <a:t>= the number of socks and </a:t>
            </a:r>
            <a:r>
              <a:rPr lang="en-US" sz="2400" i="1" dirty="0">
                <a:solidFill>
                  <a:srgbClr val="660066"/>
                </a:solidFill>
              </a:rPr>
              <a:t>y</a:t>
            </a:r>
            <a:r>
              <a:rPr lang="en-US" sz="2400" dirty="0">
                <a:solidFill>
                  <a:srgbClr val="660066"/>
                </a:solidFill>
              </a:rPr>
              <a:t> = the number of T-shirts.</a:t>
            </a:r>
          </a:p>
          <a:p>
            <a:pPr lvl="3" algn="l"/>
            <a:r>
              <a:rPr lang="es-ES_tradnl" sz="2400" i="1" dirty="0">
                <a:solidFill>
                  <a:srgbClr val="660066"/>
                </a:solidFill>
              </a:rPr>
              <a:t>x</a:t>
            </a:r>
            <a:r>
              <a:rPr lang="es-ES_tradnl" sz="2400" dirty="0">
                <a:solidFill>
                  <a:srgbClr val="660066"/>
                </a:solidFill>
              </a:rPr>
              <a:t> + </a:t>
            </a:r>
            <a:r>
              <a:rPr lang="es-ES_tradnl" sz="2400" i="1" dirty="0">
                <a:solidFill>
                  <a:srgbClr val="660066"/>
                </a:solidFill>
              </a:rPr>
              <a:t>y </a:t>
            </a:r>
            <a:r>
              <a:rPr lang="es-ES_tradnl" sz="2400" dirty="0">
                <a:solidFill>
                  <a:srgbClr val="660066"/>
                </a:solidFill>
              </a:rPr>
              <a:t>≥ 20</a:t>
            </a:r>
          </a:p>
        </p:txBody>
      </p:sp>
      <p:sp>
        <p:nvSpPr>
          <p:cNvPr id="3" name="Slide Number Placeholder 2"/>
          <p:cNvSpPr>
            <a:spLocks noGrp="1"/>
          </p:cNvSpPr>
          <p:nvPr>
            <p:ph type="sldNum" sz="quarter" idx="11"/>
          </p:nvPr>
        </p:nvSpPr>
        <p:spPr/>
        <p:txBody>
          <a:bodyPr/>
          <a:lstStyle/>
          <a:p>
            <a:pPr>
              <a:defRPr/>
            </a:pPr>
            <a:fld id="{231C5FB6-8DCD-1C41-8D5E-31B8BBE8783D}" type="slidenum">
              <a:rPr lang="en-US" smtClean="0"/>
              <a:pPr>
                <a:defRPr/>
              </a:pPr>
              <a:t>4</a:t>
            </a:fld>
            <a:endParaRPr lang="en-US" dirty="0"/>
          </a:p>
        </p:txBody>
      </p:sp>
      <p:sp>
        <p:nvSpPr>
          <p:cNvPr id="4" name="Text Placeholder 3"/>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normAutofit/>
          </a:bodyPr>
          <a:lstStyle/>
          <a:p>
            <a:pPr marL="457200" indent="-457200" algn="l">
              <a:buFont typeface="Calibri" charset="0"/>
              <a:buAutoNum type="arabicPeriod" startAt="2"/>
            </a:pPr>
            <a:r>
              <a:rPr lang="en-US" dirty="0" smtClean="0"/>
              <a:t>Graph the </a:t>
            </a:r>
            <a:r>
              <a:rPr lang="en-US" dirty="0" smtClean="0"/>
              <a:t>inequality.</a:t>
            </a:r>
            <a:endParaRPr lang="en-US" dirty="0"/>
          </a:p>
        </p:txBody>
      </p:sp>
      <p:sp>
        <p:nvSpPr>
          <p:cNvPr id="4" name="Slide Number Placeholder 3"/>
          <p:cNvSpPr>
            <a:spLocks noGrp="1"/>
          </p:cNvSpPr>
          <p:nvPr>
            <p:ph type="sldNum" sz="quarter" idx="11"/>
          </p:nvPr>
        </p:nvSpPr>
        <p:spPr/>
        <p:txBody>
          <a:bodyPr/>
          <a:lstStyle/>
          <a:p>
            <a:pPr>
              <a:defRPr/>
            </a:pPr>
            <a:fld id="{35888E5B-F0CC-4C45-A592-FB2FBEC48220}" type="slidenum">
              <a:rPr lang="en-US" smtClean="0"/>
              <a:pPr>
                <a:defRPr/>
              </a:pPr>
              <a:t>5</a:t>
            </a:fld>
            <a:endParaRPr lang="en-US" dirty="0"/>
          </a:p>
        </p:txBody>
      </p:sp>
      <p:sp>
        <p:nvSpPr>
          <p:cNvPr id="3" name="Text Placeholder 2"/>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pic>
        <p:nvPicPr>
          <p:cNvPr id="8" name="Picture 7" descr="U2L3_036.pdf"/>
          <p:cNvPicPr>
            <a:picLocks noChangeAspect="1"/>
          </p:cNvPicPr>
          <p:nvPr/>
        </p:nvPicPr>
        <p:blipFill rotWithShape="1">
          <a:blip r:embed="rId2">
            <a:extLst>
              <a:ext uri="{28A0092B-C50C-407E-A947-70E740481C1C}">
                <a14:useLocalDpi xmlns:a14="http://schemas.microsoft.com/office/drawing/2010/main" val="0"/>
              </a:ext>
            </a:extLst>
          </a:blip>
          <a:srcRect l="1085" t="4257" r="3106" b="1710"/>
          <a:stretch/>
        </p:blipFill>
        <p:spPr>
          <a:xfrm>
            <a:off x="958251" y="1276246"/>
            <a:ext cx="7135424" cy="447660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457200" indent="-457200" algn="l">
              <a:buFont typeface="+mj-lt"/>
              <a:buAutoNum type="arabicPeriod" startAt="3"/>
            </a:pPr>
            <a:r>
              <a:rPr lang="en-US" dirty="0"/>
              <a:t>Taylor’s pretty sure he won’t have to do dishes for a week. What is the inequality that represents how many socks and T-shirts Taylor can have on the floor and still win the bet?</a:t>
            </a:r>
          </a:p>
          <a:p>
            <a:pPr marL="914400" lvl="1" indent="-457200" algn="l">
              <a:buFont typeface="Arial"/>
              <a:buChar char="•"/>
            </a:pPr>
            <a:r>
              <a:rPr lang="en-US" sz="2400" dirty="0">
                <a:solidFill>
                  <a:srgbClr val="660066"/>
                </a:solidFill>
              </a:rPr>
              <a:t>Taylor must have fewer than 20 socks and T-shirts on his floor to win the bet.</a:t>
            </a:r>
          </a:p>
          <a:p>
            <a:pPr marL="914400" lvl="1" indent="-457200" algn="l">
              <a:buFont typeface="Arial"/>
              <a:buChar char="•"/>
            </a:pPr>
            <a:r>
              <a:rPr lang="en-US" sz="2400" dirty="0">
                <a:solidFill>
                  <a:srgbClr val="660066"/>
                </a:solidFill>
              </a:rPr>
              <a:t>Use the same variables, </a:t>
            </a:r>
            <a:r>
              <a:rPr lang="en-US" sz="2400" i="1" dirty="0">
                <a:solidFill>
                  <a:srgbClr val="660066"/>
                </a:solidFill>
              </a:rPr>
              <a:t>x</a:t>
            </a:r>
            <a:r>
              <a:rPr lang="en-US" sz="2400" dirty="0">
                <a:solidFill>
                  <a:srgbClr val="660066"/>
                </a:solidFill>
              </a:rPr>
              <a:t> and </a:t>
            </a:r>
            <a:r>
              <a:rPr lang="en-US" sz="2400" i="1" dirty="0">
                <a:solidFill>
                  <a:srgbClr val="660066"/>
                </a:solidFill>
              </a:rPr>
              <a:t>y</a:t>
            </a:r>
            <a:r>
              <a:rPr lang="en-US" sz="2400" dirty="0">
                <a:solidFill>
                  <a:srgbClr val="660066"/>
                </a:solidFill>
              </a:rPr>
              <a:t>. </a:t>
            </a:r>
            <a:endParaRPr lang="en-US" sz="2400" dirty="0" smtClean="0">
              <a:solidFill>
                <a:srgbClr val="660066"/>
              </a:solidFill>
            </a:endParaRPr>
          </a:p>
          <a:p>
            <a:pPr marL="914400" lvl="1" indent="-457200" algn="l">
              <a:buFont typeface="Arial"/>
              <a:buChar char="•"/>
            </a:pPr>
            <a:r>
              <a:rPr lang="en-US" sz="2400" i="1" dirty="0" smtClean="0">
                <a:solidFill>
                  <a:srgbClr val="660066"/>
                </a:solidFill>
              </a:rPr>
              <a:t>x </a:t>
            </a:r>
            <a:r>
              <a:rPr lang="en-US" sz="2400" dirty="0">
                <a:solidFill>
                  <a:srgbClr val="660066"/>
                </a:solidFill>
              </a:rPr>
              <a:t>plus </a:t>
            </a:r>
            <a:r>
              <a:rPr lang="en-US" sz="2400" i="1" dirty="0">
                <a:solidFill>
                  <a:srgbClr val="660066"/>
                </a:solidFill>
              </a:rPr>
              <a:t>y</a:t>
            </a:r>
            <a:r>
              <a:rPr lang="en-US" sz="2400" dirty="0">
                <a:solidFill>
                  <a:srgbClr val="660066"/>
                </a:solidFill>
              </a:rPr>
              <a:t> must be less than 20 because Taylor’s mother said she could find “20 or more.” Use the inequality symbol for “less than” (&lt;) for this situation.</a:t>
            </a:r>
          </a:p>
          <a:p>
            <a:pPr lvl="3" algn="l"/>
            <a:r>
              <a:rPr lang="es-ES_tradnl" sz="2400" i="1" dirty="0">
                <a:solidFill>
                  <a:srgbClr val="660066"/>
                </a:solidFill>
              </a:rPr>
              <a:t>x</a:t>
            </a:r>
            <a:r>
              <a:rPr lang="es-ES_tradnl" sz="2400" dirty="0">
                <a:solidFill>
                  <a:srgbClr val="660066"/>
                </a:solidFill>
              </a:rPr>
              <a:t> + </a:t>
            </a:r>
            <a:r>
              <a:rPr lang="es-ES_tradnl" sz="2400" i="1" dirty="0">
                <a:solidFill>
                  <a:srgbClr val="660066"/>
                </a:solidFill>
              </a:rPr>
              <a:t>y</a:t>
            </a:r>
            <a:r>
              <a:rPr lang="es-ES_tradnl" sz="2400" dirty="0">
                <a:solidFill>
                  <a:srgbClr val="660066"/>
                </a:solidFill>
              </a:rPr>
              <a:t> &lt; 20</a:t>
            </a:r>
          </a:p>
        </p:txBody>
      </p:sp>
      <p:sp>
        <p:nvSpPr>
          <p:cNvPr id="3" name="Slide Number Placeholder 2"/>
          <p:cNvSpPr>
            <a:spLocks noGrp="1"/>
          </p:cNvSpPr>
          <p:nvPr>
            <p:ph type="sldNum" sz="quarter" idx="11"/>
          </p:nvPr>
        </p:nvSpPr>
        <p:spPr/>
        <p:txBody>
          <a:bodyPr/>
          <a:lstStyle/>
          <a:p>
            <a:pPr>
              <a:defRPr/>
            </a:pPr>
            <a:fld id="{DC42EE8D-CECB-1D4A-880F-DF627CF671FC}" type="slidenum">
              <a:rPr lang="en-US" smtClean="0"/>
              <a:pPr>
                <a:defRPr/>
              </a:pPr>
              <a:t>6</a:t>
            </a:fld>
            <a:endParaRPr lang="en-US" dirty="0"/>
          </a:p>
        </p:txBody>
      </p:sp>
      <p:sp>
        <p:nvSpPr>
          <p:cNvPr id="4" name="Text Placeholder 3"/>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ubtitle 1"/>
          <p:cNvSpPr>
            <a:spLocks noGrp="1"/>
          </p:cNvSpPr>
          <p:nvPr>
            <p:ph type="subTitle" idx="1"/>
          </p:nvPr>
        </p:nvSpPr>
        <p:spPr>
          <a:xfrm>
            <a:off x="641350" y="641350"/>
            <a:ext cx="7854950" cy="4997450"/>
          </a:xfrm>
        </p:spPr>
        <p:txBody>
          <a:bodyPr>
            <a:normAutofit/>
          </a:bodyPr>
          <a:lstStyle/>
          <a:p>
            <a:pPr marL="457200" indent="-457200" algn="l">
              <a:buFont typeface="+mj-lt"/>
              <a:buAutoNum type="arabicPeriod" startAt="4"/>
            </a:pPr>
            <a:r>
              <a:rPr lang="en-US" dirty="0"/>
              <a:t>Graph this inequality on a separate coordinate plane.</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B7CB847-BB62-754D-A753-289FE0232F31}" type="slidenum">
              <a:rPr lang="en-US" smtClean="0"/>
              <a:pPr>
                <a:defRPr/>
              </a:pPr>
              <a:t>7</a:t>
            </a:fld>
            <a:endParaRPr lang="en-US" dirty="0"/>
          </a:p>
        </p:txBody>
      </p:sp>
      <p:sp>
        <p:nvSpPr>
          <p:cNvPr id="4" name="Text Placeholder 3"/>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pic>
        <p:nvPicPr>
          <p:cNvPr id="8" name="Picture 7" descr="U2L3_037.pdf"/>
          <p:cNvPicPr>
            <a:picLocks noChangeAspect="1"/>
          </p:cNvPicPr>
          <p:nvPr/>
        </p:nvPicPr>
        <p:blipFill rotWithShape="1">
          <a:blip r:embed="rId3">
            <a:extLst>
              <a:ext uri="{28A0092B-C50C-407E-A947-70E740481C1C}">
                <a14:useLocalDpi xmlns:a14="http://schemas.microsoft.com/office/drawing/2010/main" val="0"/>
              </a:ext>
            </a:extLst>
          </a:blip>
          <a:srcRect l="1194" t="3917" r="3106" b="1711"/>
          <a:stretch/>
        </p:blipFill>
        <p:spPr>
          <a:xfrm>
            <a:off x="786994" y="1190539"/>
            <a:ext cx="7477706" cy="471362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5"/>
            </a:pPr>
            <a:r>
              <a:rPr lang="en-US" dirty="0"/>
              <a:t>What happens if there are exactly 20 socks and T-shirts on the floor? Who wins the bet</a:t>
            </a:r>
            <a:r>
              <a:rPr lang="en-US" dirty="0" smtClean="0"/>
              <a:t>?</a:t>
            </a:r>
          </a:p>
          <a:p>
            <a:pPr marL="914400" lvl="1" indent="-457200" algn="l">
              <a:buFont typeface="Arial"/>
              <a:buChar char="•"/>
            </a:pPr>
            <a:r>
              <a:rPr lang="en-US" sz="2400" dirty="0">
                <a:solidFill>
                  <a:srgbClr val="660066"/>
                </a:solidFill>
              </a:rPr>
              <a:t>Taylor’s mother set up the situation so that if she finds “20 or more” socks and T-shirts she wins; if there are exactly 20 of them, Taylor’s mother wins and Taylor is grounded. This can also be seen on the graph. The boundary for Taylor’s mother winning is solid and includes the cases where the total is 20, while the boundary for Taylor winning is non-inclusive (dashed), and does not include the total of 20</a:t>
            </a:r>
            <a:r>
              <a:rPr lang="en-US" sz="2400" dirty="0" smtClean="0">
                <a:solidFill>
                  <a:srgbClr val="660066"/>
                </a:solidFill>
              </a:rPr>
              <a:t>.</a:t>
            </a:r>
            <a:endParaRPr lang="en-US" sz="2400" dirty="0">
              <a:solidFill>
                <a:srgbClr val="660066"/>
              </a:solidFill>
            </a:endParaRPr>
          </a:p>
        </p:txBody>
      </p:sp>
      <p:sp>
        <p:nvSpPr>
          <p:cNvPr id="3" name="Text Placeholder 2"/>
          <p:cNvSpPr>
            <a:spLocks noGrp="1"/>
          </p:cNvSpPr>
          <p:nvPr>
            <p:ph type="body" sz="quarter" idx="10"/>
          </p:nvPr>
        </p:nvSpPr>
        <p:spPr/>
        <p:txBody>
          <a:bodyPr/>
          <a:lstStyle/>
          <a:p>
            <a:r>
              <a:rPr lang="en-US" dirty="0"/>
              <a:t>2.3.2: Solving Systems of Linear </a:t>
            </a:r>
            <a:r>
              <a:rPr lang="en-US" dirty="0" smtClean="0"/>
              <a:t>Inequalities</a:t>
            </a:r>
            <a:endParaRPr lang="en-US" sz="1000" baseline="30000" dirty="0">
              <a:solidFill>
                <a:srgbClr val="000000"/>
              </a:solidFill>
              <a:latin typeface="HelveticaNeueLTStd-MdCn"/>
            </a:endParaRPr>
          </a:p>
        </p:txBody>
      </p:sp>
      <p:sp>
        <p:nvSpPr>
          <p:cNvPr id="4" name="Slide Number Placeholder 3"/>
          <p:cNvSpPr>
            <a:spLocks noGrp="1"/>
          </p:cNvSpPr>
          <p:nvPr>
            <p:ph type="sldNum" sz="quarter" idx="11"/>
          </p:nvPr>
        </p:nvSpPr>
        <p:spPr/>
        <p:txBody>
          <a:bodyPr/>
          <a:lstStyle/>
          <a:p>
            <a:pPr>
              <a:defRPr/>
            </a:pPr>
            <a:fld id="{3C904AA0-B76C-0D4C-89C2-3CE4C5F70FED}" type="slidenum">
              <a:rPr lang="en-US" smtClean="0"/>
              <a:pPr>
                <a:defRPr/>
              </a:pPr>
              <a:t>8</a:t>
            </a:fld>
            <a:endParaRPr lang="en-US" dirty="0"/>
          </a:p>
        </p:txBody>
      </p:sp>
    </p:spTree>
    <p:extLst>
      <p:ext uri="{BB962C8B-B14F-4D97-AF65-F5344CB8AC3E}">
        <p14:creationId xmlns:p14="http://schemas.microsoft.com/office/powerpoint/2010/main" val="543996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1729</TotalTime>
  <Words>651</Words>
  <Application>Microsoft Macintosh PowerPoint</Application>
  <PresentationFormat>On-screen Show (4:3)</PresentationFormat>
  <Paragraphs>55</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Coordinate Algebra WarmUp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90</cp:revision>
  <dcterms:created xsi:type="dcterms:W3CDTF">2012-02-22T19:14:19Z</dcterms:created>
  <dcterms:modified xsi:type="dcterms:W3CDTF">2012-07-10T16:29:56Z</dcterms:modified>
  <cp:category/>
</cp:coreProperties>
</file>