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notesSlides/notesSlide2.xml" ContentType="application/vnd.openxmlformats-officedocument.presentationml.notesSlide+xml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8" r:id="rId3"/>
    <p:sldId id="259" r:id="rId4"/>
    <p:sldId id="261" r:id="rId5"/>
    <p:sldId id="262" r:id="rId6"/>
    <p:sldId id="263" r:id="rId7"/>
    <p:sldId id="265" r:id="rId8"/>
    <p:sldId id="298" r:id="rId9"/>
    <p:sldId id="307" r:id="rId10"/>
    <p:sldId id="308" r:id="rId11"/>
    <p:sldId id="309" r:id="rId12"/>
    <p:sldId id="310" r:id="rId13"/>
    <p:sldId id="311" r:id="rId14"/>
    <p:sldId id="312" r:id="rId15"/>
    <p:sldId id="313" r:id="rId16"/>
    <p:sldId id="315" r:id="rId17"/>
    <p:sldId id="269" r:id="rId18"/>
    <p:sldId id="270" r:id="rId19"/>
    <p:sldId id="314" r:id="rId20"/>
    <p:sldId id="271" r:id="rId21"/>
    <p:sldId id="272" r:id="rId22"/>
    <p:sldId id="300" r:id="rId23"/>
    <p:sldId id="316" r:id="rId2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31" d="100"/>
          <a:sy n="131" d="100"/>
        </p:scale>
        <p:origin x="-240" y="-112"/>
      </p:cViewPr>
      <p:guideLst>
        <p:guide orient="horz" pos="1974"/>
        <p:guide pos="28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fld id="{BFF4549D-E74A-864F-B272-0743414281D9}" type="datetime1">
              <a:rPr lang="en-US">
                <a:latin typeface="Arial"/>
              </a:rPr>
              <a:pPr>
                <a:defRPr/>
              </a:pPr>
              <a:t>9/19/12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fld id="{F8EF51B9-FCC3-EB4F-B764-305D955C6C83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1207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fld id="{C1DFBDA0-142F-4440-AB13-5F09730E7D78}" type="datetime1">
              <a:rPr lang="en-US" smtClean="0"/>
              <a:pPr>
                <a:defRPr/>
              </a:pPr>
              <a:t>9/19/12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fld id="{7842B33A-242E-FD42-A9E0-52769D63DAB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6960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070BC194-E12A-3447-ACB3-6720266C7218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dirty="0" smtClean="0"/>
              <a:t>/CAU2L3S2SysIneqGraph1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42B33A-242E-FD42-A9E0-52769D63DABB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2635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dirty="0" smtClean="0"/>
              <a:t>/CAU2L3S2SysIneqGraph2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42B33A-242E-FD42-A9E0-52769D63DABB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384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Instructio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38100"/>
            <a:ext cx="9134475" cy="676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1015283" y="6303114"/>
            <a:ext cx="5530850" cy="264966"/>
          </a:xfrm>
        </p:spPr>
        <p:txBody>
          <a:bodyPr>
            <a:noAutofit/>
          </a:bodyPr>
          <a:lstStyle>
            <a:lvl1pPr marL="0" indent="0" rtl="0">
              <a:spcBef>
                <a:spcPts val="0"/>
              </a:spcBef>
              <a:buNone/>
              <a:defRPr sz="1600" b="0" i="0" baseline="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pPr rtl="0"/>
            <a:r>
              <a:rPr lang="en-US" dirty="0" smtClean="0"/>
              <a:t>2.3.2: Solving Systems of Linear Inequalities</a:t>
            </a:r>
            <a:endParaRPr lang="en-US" sz="1500" b="0" i="0" u="none" strike="noStrike" baseline="30000" dirty="0" smtClean="0">
              <a:solidFill>
                <a:srgbClr val="000000"/>
              </a:solidFill>
              <a:latin typeface="HelveticaNeueLTStd-MdCn"/>
            </a:endParaRP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defRPr>
            </a:lvl1pPr>
          </a:lstStyle>
          <a:p>
            <a:pPr>
              <a:defRPr/>
            </a:pPr>
            <a:fld id="{E6C14A04-0FA6-6F48-B944-BD6478DD1BE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729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2.3.2: Solving Systems of Linear Inequalities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3E4E2-E484-384E-A0C0-BBB48CD919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824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2.3.2: Solving Systems of Linear Inequalities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CD9E3-3071-774D-BDEF-694740D72D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812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Instructio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38100"/>
            <a:ext cx="9134475" cy="668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1015283" y="6246670"/>
            <a:ext cx="5530850" cy="26496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 b="0" i="0" baseline="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FB8CF2CE-7C32-D445-A4D6-595F27B6088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51108"/>
      </p:ext>
    </p:extLst>
  </p:cSld>
  <p:clrMapOvr>
    <a:masterClrMapping/>
  </p:clrMapOvr>
  <p:transition xmlns:p14="http://schemas.microsoft.com/office/powerpoint/2010/main"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2.3.2: Solving Systems of Linear Inequalities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C1613-0243-B741-9AB0-329F39D8A8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956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2.3.2: Solving Systems of Linear Inequalities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9683C-3D71-7748-9D11-780D384A78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068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2.3.2: Solving Systems of Linear Inequalities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88DC5-343A-CA45-8802-3954A1E07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771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2.3.2: Solving Systems of Linear Inequalities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7D702-A091-1A4B-AAEE-F99A855C88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931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2.3.2: Solving Systems of Linear Inequalities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C6EF5-6CAD-AF46-9466-4560C10935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078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2.3.2: Solving Systems of Linear Inequalities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87F55-52F5-9D4A-AB1B-D6D5AA4633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123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2.3.2: Solving Systems of Linear Inequalities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20FF0-29F3-094F-A19A-075B3C835C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84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2.3.2: Solving Systems of Linear Inequalities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02B54-E9C0-7F41-970B-0FDB5C5ADF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992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Arial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2.3.2: Solving Systems of Linear Inequalities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Arial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fld id="{4B28293E-0137-7646-B54F-DF375A3FD81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  <p:sldLayoutId id="2147483888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MS PGothic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MS PGothic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MS PGothic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MS PGothic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MS PGothic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MS PGothic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MS PGothic" charset="0"/>
          <a:cs typeface="MS PGothic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MS PGothic" charset="0"/>
          <a:cs typeface="MS PGothic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MS PGothic" charset="0"/>
          <a:cs typeface="MS PGothic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MS PGothic" charset="0"/>
          <a:cs typeface="MS PGothic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4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5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2L3S2SysIneqGraph1" TargetMode="External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8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9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2L3S2SysIneqGraph2" TargetMode="External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3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2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/>
            <a:r>
              <a:rPr lang="en-US" sz="2800" b="1" dirty="0">
                <a:latin typeface="Arial" charset="0"/>
                <a:cs typeface="MS PGothic" charset="0"/>
              </a:rPr>
              <a:t>Introduction</a:t>
            </a:r>
          </a:p>
          <a:p>
            <a:pPr algn="l"/>
            <a:r>
              <a:rPr lang="en-US" dirty="0"/>
              <a:t>Finding the solutions to a system of linear equations requires graphing multiple linear inequalities on the same coordinate plane. Most real-world applications dealing with linear inequalities are actually systems of linear inequalities where at least one of the conditions is that one of the variables must be greater than 0. </a:t>
            </a:r>
          </a:p>
        </p:txBody>
      </p:sp>
      <p:sp>
        <p:nvSpPr>
          <p:cNvPr id="15363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5848530-3547-AE41-AE74-2A272D95C5A3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1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2.3.2: Solving Systems of Linear Inequalities</a:t>
            </a:r>
            <a:endParaRPr lang="en-US" sz="1000" baseline="30000" dirty="0">
              <a:solidFill>
                <a:srgbClr val="000000"/>
              </a:solidFill>
              <a:latin typeface="HelveticaNeueLTStd-MdCn"/>
            </a:endParaRP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>
                <a:ea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</a:rPr>
              <a:t>Example 1, </a:t>
            </a:r>
            <a:r>
              <a:rPr lang="en-US" sz="2800" b="1" i="1" dirty="0" smtClean="0">
                <a:solidFill>
                  <a:srgbClr val="000090"/>
                </a:solidFill>
                <a:ea typeface="MS PGothic" charset="0"/>
              </a:rPr>
              <a:t>continued</a:t>
            </a:r>
          </a:p>
          <a:p>
            <a:pPr marL="514350" indent="-514350" algn="l">
              <a:buFont typeface="+mj-lt"/>
              <a:buAutoNum type="arabicPeriod" startAt="5"/>
            </a:pPr>
            <a:r>
              <a:rPr lang="en-US" sz="2800" b="1" dirty="0">
                <a:solidFill>
                  <a:srgbClr val="660066"/>
                </a:solidFill>
              </a:rPr>
              <a:t>Graph the line </a:t>
            </a:r>
            <a:r>
              <a:rPr lang="en-US" sz="2800" b="1" dirty="0" smtClean="0">
                <a:solidFill>
                  <a:srgbClr val="660066"/>
                </a:solidFill>
              </a:rPr>
              <a:t>2</a:t>
            </a:r>
            <a:r>
              <a:rPr lang="en-US" sz="2800" b="1" i="1" dirty="0" smtClean="0">
                <a:solidFill>
                  <a:srgbClr val="660066"/>
                </a:solidFill>
              </a:rPr>
              <a:t>x</a:t>
            </a:r>
            <a:r>
              <a:rPr lang="en-US" sz="2800" b="1" dirty="0" smtClean="0">
                <a:solidFill>
                  <a:srgbClr val="660066"/>
                </a:solidFill>
              </a:rPr>
              <a:t> – 4</a:t>
            </a:r>
            <a:r>
              <a:rPr lang="en-US" sz="2800" b="1" i="1" dirty="0" smtClean="0">
                <a:solidFill>
                  <a:srgbClr val="660066"/>
                </a:solidFill>
              </a:rPr>
              <a:t>y</a:t>
            </a:r>
            <a:r>
              <a:rPr lang="en-US" sz="2800" b="1" dirty="0" smtClean="0">
                <a:solidFill>
                  <a:srgbClr val="660066"/>
                </a:solidFill>
              </a:rPr>
              <a:t> = 5 </a:t>
            </a:r>
            <a:r>
              <a:rPr lang="en-US" sz="2800" b="1" dirty="0">
                <a:solidFill>
                  <a:srgbClr val="660066"/>
                </a:solidFill>
              </a:rPr>
              <a:t>on the same coordinate plane.</a:t>
            </a:r>
            <a:r>
              <a:rPr lang="en-US" sz="2800" b="1" dirty="0"/>
              <a:t> </a:t>
            </a:r>
            <a:endParaRPr lang="en-US" sz="2800" b="1" dirty="0" smtClean="0"/>
          </a:p>
          <a:p>
            <a:pPr lvl="1" algn="l"/>
            <a:r>
              <a:rPr lang="en-US" sz="2400" dirty="0" smtClean="0">
                <a:solidFill>
                  <a:schemeClr val="tx1"/>
                </a:solidFill>
              </a:rPr>
              <a:t>Use </a:t>
            </a:r>
            <a:r>
              <a:rPr lang="en-US" sz="2400" dirty="0">
                <a:solidFill>
                  <a:schemeClr val="tx1"/>
                </a:solidFill>
              </a:rPr>
              <a:t>a dashed line because the inequality is non-inclusive (greater than)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  <a:endParaRPr lang="en-US" sz="2400" dirty="0">
              <a:solidFill>
                <a:schemeClr val="tx1"/>
              </a:solidFill>
            </a:endParaRPr>
          </a:p>
          <a:p>
            <a:pPr algn="l"/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2.3.2: Solving Systems of Linear Inequalities</a:t>
            </a:r>
            <a:endParaRPr lang="en-US" sz="1000" baseline="30000" dirty="0">
              <a:solidFill>
                <a:srgbClr val="000000"/>
              </a:solidFill>
              <a:latin typeface="HelveticaNeueLTStd-MdCn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C14A04-0FA6-6F48-B944-BD6478DD1BE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304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>
                <a:ea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</a:rPr>
              <a:t>Example 1, </a:t>
            </a:r>
            <a:r>
              <a:rPr lang="en-US" sz="2800" b="1" i="1" dirty="0" smtClean="0">
                <a:solidFill>
                  <a:srgbClr val="000090"/>
                </a:solidFill>
                <a:ea typeface="MS PGothic" charset="0"/>
              </a:rPr>
              <a:t>continued</a:t>
            </a:r>
          </a:p>
          <a:p>
            <a:pPr marL="514350" indent="-514350" algn="l">
              <a:buFont typeface="+mj-lt"/>
              <a:buAutoNum type="arabicPeriod" startAt="6"/>
            </a:pPr>
            <a:r>
              <a:rPr lang="en-US" sz="2800" b="1" dirty="0">
                <a:solidFill>
                  <a:srgbClr val="660066"/>
                </a:solidFill>
              </a:rPr>
              <a:t>Shade the solution set.</a:t>
            </a:r>
            <a:r>
              <a:rPr lang="en-US" dirty="0"/>
              <a:t> </a:t>
            </a:r>
            <a:endParaRPr lang="en-US" dirty="0" smtClean="0"/>
          </a:p>
          <a:p>
            <a:pPr lvl="1" algn="l"/>
            <a:r>
              <a:rPr lang="en-US" sz="2400" dirty="0" smtClean="0">
                <a:solidFill>
                  <a:srgbClr val="000000"/>
                </a:solidFill>
              </a:rPr>
              <a:t>First </a:t>
            </a:r>
            <a:r>
              <a:rPr lang="en-US" sz="2400" dirty="0">
                <a:solidFill>
                  <a:srgbClr val="000000"/>
                </a:solidFill>
              </a:rPr>
              <a:t>pick a test point. Choose a point that is on either side of the line. </a:t>
            </a:r>
          </a:p>
          <a:p>
            <a:pPr lvl="2" algn="l"/>
            <a:r>
              <a:rPr lang="en-US" dirty="0">
                <a:solidFill>
                  <a:srgbClr val="000000"/>
                </a:solidFill>
              </a:rPr>
              <a:t>Test point: (0, 0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  <a:endParaRPr lang="en-US" b="1" dirty="0">
              <a:solidFill>
                <a:srgbClr val="000000"/>
              </a:solidFill>
            </a:endParaRPr>
          </a:p>
          <a:p>
            <a:pPr algn="l"/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2.3.2: Solving Systems of Linear Inequalities</a:t>
            </a:r>
            <a:endParaRPr lang="en-US" sz="1000" baseline="30000" dirty="0">
              <a:solidFill>
                <a:srgbClr val="000000"/>
              </a:solidFill>
              <a:latin typeface="HelveticaNeueLTStd-MdCn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C14A04-0FA6-6F48-B944-BD6478DD1BE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895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2800" b="1" dirty="0">
                <a:ea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</a:rPr>
              <a:t>Example 1, </a:t>
            </a:r>
            <a:r>
              <a:rPr lang="en-US" sz="2800" b="1" i="1" dirty="0" smtClean="0">
                <a:solidFill>
                  <a:srgbClr val="000090"/>
                </a:solidFill>
                <a:ea typeface="MS PGothic" charset="0"/>
              </a:rPr>
              <a:t>continued</a:t>
            </a:r>
          </a:p>
          <a:p>
            <a:pPr marL="514350" indent="-514350" algn="l">
              <a:buFont typeface="+mj-lt"/>
              <a:buAutoNum type="arabicPeriod" startAt="7"/>
            </a:pPr>
            <a:r>
              <a:rPr lang="en-US" sz="2800" b="1" dirty="0">
                <a:solidFill>
                  <a:srgbClr val="660066"/>
                </a:solidFill>
              </a:rPr>
              <a:t>Then, substitute that point into the inequality </a:t>
            </a:r>
            <a:r>
              <a:rPr lang="en-US" sz="2800" b="1" dirty="0" smtClean="0">
                <a:solidFill>
                  <a:srgbClr val="660066"/>
                </a:solidFill>
              </a:rPr>
              <a:t>2</a:t>
            </a:r>
            <a:r>
              <a:rPr lang="en-US" sz="2800" b="1" i="1" dirty="0" smtClean="0">
                <a:solidFill>
                  <a:srgbClr val="660066"/>
                </a:solidFill>
              </a:rPr>
              <a:t>x</a:t>
            </a:r>
            <a:r>
              <a:rPr lang="en-US" sz="2800" b="1" dirty="0" smtClean="0">
                <a:solidFill>
                  <a:srgbClr val="660066"/>
                </a:solidFill>
              </a:rPr>
              <a:t> – 4</a:t>
            </a:r>
            <a:r>
              <a:rPr lang="en-US" sz="2800" b="1" i="1" dirty="0" smtClean="0">
                <a:solidFill>
                  <a:srgbClr val="660066"/>
                </a:solidFill>
              </a:rPr>
              <a:t>y</a:t>
            </a:r>
            <a:r>
              <a:rPr lang="en-US" sz="2800" b="1" dirty="0" smtClean="0">
                <a:solidFill>
                  <a:srgbClr val="660066"/>
                </a:solidFill>
              </a:rPr>
              <a:t> = 5.</a:t>
            </a:r>
          </a:p>
          <a:p>
            <a:pPr marL="512064" lvl="1" algn="l"/>
            <a:r>
              <a:rPr lang="en-US" sz="2400" dirty="0">
                <a:solidFill>
                  <a:schemeClr val="tx1"/>
                </a:solidFill>
              </a:rPr>
              <a:t>If the test point makes the inequality true, shade the region that contains that point. If the test point makes the inequality false, shade on the opposite side of the line. </a:t>
            </a:r>
            <a:endParaRPr lang="en-US" sz="2400" dirty="0" smtClean="0">
              <a:solidFill>
                <a:schemeClr val="tx1"/>
              </a:solidFill>
            </a:endParaRPr>
          </a:p>
          <a:p>
            <a:pPr lvl="1" algn="l"/>
            <a:endParaRPr lang="en-US" sz="2400" dirty="0">
              <a:solidFill>
                <a:schemeClr val="tx1"/>
              </a:solidFill>
            </a:endParaRPr>
          </a:p>
          <a:p>
            <a:pPr algn="l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2.3.2: Solving Systems of Linear Inequalities</a:t>
            </a:r>
            <a:endParaRPr lang="en-US" sz="1000" baseline="30000" dirty="0">
              <a:solidFill>
                <a:srgbClr val="000000"/>
              </a:solidFill>
              <a:latin typeface="HelveticaNeueLTStd-MdCn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C14A04-0FA6-6F48-B944-BD6478DD1BE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8550367"/>
              </p:ext>
            </p:extLst>
          </p:nvPr>
        </p:nvGraphicFramePr>
        <p:xfrm>
          <a:off x="1505525" y="3702050"/>
          <a:ext cx="1816100" cy="1308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Equation" r:id="rId3" imgW="1816100" imgH="1308100" progId="Equation.DSMT4">
                  <p:embed/>
                </p:oleObj>
              </mc:Choice>
              <mc:Fallback>
                <p:oleObj name="Equation" r:id="rId3" imgW="1816100" imgH="1308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05525" y="3702050"/>
                        <a:ext cx="1816100" cy="1308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19790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2800" b="1" dirty="0">
                <a:ea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</a:rPr>
              <a:t>Example 1, </a:t>
            </a:r>
            <a:r>
              <a:rPr lang="en-US" sz="2800" b="1" i="1" dirty="0" smtClean="0">
                <a:solidFill>
                  <a:srgbClr val="000090"/>
                </a:solidFill>
                <a:ea typeface="MS PGothic" charset="0"/>
              </a:rPr>
              <a:t>continued</a:t>
            </a:r>
          </a:p>
          <a:p>
            <a:pPr marL="514350" indent="-514350" algn="l">
              <a:buFont typeface="+mj-lt"/>
              <a:buAutoNum type="arabicPeriod" startAt="8"/>
            </a:pPr>
            <a:r>
              <a:rPr lang="en-US" sz="2800" b="1" dirty="0">
                <a:solidFill>
                  <a:srgbClr val="660066"/>
                </a:solidFill>
              </a:rPr>
              <a:t>Since the point (0, 0) makes the inequality false, shade the opposite side of the line</a:t>
            </a:r>
            <a:r>
              <a:rPr lang="en-US" sz="2800" b="1" dirty="0" smtClean="0">
                <a:solidFill>
                  <a:srgbClr val="660066"/>
                </a:solidFill>
              </a:rPr>
              <a:t>.</a:t>
            </a:r>
          </a:p>
          <a:p>
            <a:pPr lvl="1" algn="l"/>
            <a:r>
              <a:rPr lang="en-US" sz="2400" dirty="0">
                <a:solidFill>
                  <a:schemeClr val="tx1"/>
                </a:solidFill>
              </a:rPr>
              <a:t>The second shaded region represents the solutions for </a:t>
            </a:r>
            <a:r>
              <a:rPr lang="en-US" sz="2400" dirty="0" smtClean="0">
                <a:solidFill>
                  <a:schemeClr val="tx1"/>
                </a:solidFill>
              </a:rPr>
              <a:t>2</a:t>
            </a:r>
            <a:r>
              <a:rPr lang="en-US" sz="2400" i="1" dirty="0" smtClean="0">
                <a:solidFill>
                  <a:schemeClr val="tx1"/>
                </a:solidFill>
              </a:rPr>
              <a:t>x</a:t>
            </a:r>
            <a:r>
              <a:rPr lang="en-US" sz="2400" dirty="0" smtClean="0">
                <a:solidFill>
                  <a:schemeClr val="tx1"/>
                </a:solidFill>
              </a:rPr>
              <a:t> – 4</a:t>
            </a:r>
            <a:r>
              <a:rPr lang="en-US" sz="2400" i="1" dirty="0" smtClean="0">
                <a:solidFill>
                  <a:schemeClr val="tx1"/>
                </a:solidFill>
              </a:rPr>
              <a:t>y</a:t>
            </a:r>
            <a:r>
              <a:rPr lang="en-US" sz="2400" dirty="0" smtClean="0">
                <a:solidFill>
                  <a:schemeClr val="tx1"/>
                </a:solidFill>
              </a:rPr>
              <a:t> = 5.</a:t>
            </a:r>
            <a:endParaRPr lang="en-US" sz="2400" dirty="0">
              <a:solidFill>
                <a:schemeClr val="tx1"/>
              </a:solidFill>
            </a:endParaRPr>
          </a:p>
          <a:p>
            <a:pPr algn="l"/>
            <a:endParaRPr lang="en-US" sz="2800" dirty="0">
              <a:solidFill>
                <a:srgbClr val="000090"/>
              </a:solidFill>
              <a:ea typeface="MS PGothic" charset="0"/>
            </a:endParaRP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2.3.2: Solving Systems of Linear Inequalities</a:t>
            </a:r>
            <a:endParaRPr lang="en-US" sz="1000" baseline="30000" dirty="0">
              <a:solidFill>
                <a:srgbClr val="000000"/>
              </a:solidFill>
              <a:latin typeface="HelveticaNeueLTStd-MdCn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C14A04-0FA6-6F48-B944-BD6478DD1BE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777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>
                <a:ea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</a:rPr>
              <a:t>Example 1, </a:t>
            </a:r>
            <a:r>
              <a:rPr lang="en-US" sz="2800" b="1" i="1" dirty="0" smtClean="0">
                <a:solidFill>
                  <a:srgbClr val="000090"/>
                </a:solidFill>
                <a:ea typeface="MS PGothic" charset="0"/>
              </a:rPr>
              <a:t>continued</a:t>
            </a:r>
          </a:p>
          <a:p>
            <a:pPr marL="514350" indent="-514350" algn="l">
              <a:buFont typeface="+mj-lt"/>
              <a:buAutoNum type="arabicPeriod" startAt="9"/>
            </a:pPr>
            <a:r>
              <a:rPr lang="en-US" sz="2800" b="1" dirty="0">
                <a:solidFill>
                  <a:srgbClr val="660066"/>
                </a:solidFill>
              </a:rPr>
              <a:t>Find the solutions to the system</a:t>
            </a:r>
            <a:r>
              <a:rPr lang="en-US" sz="2800" b="1" dirty="0" smtClean="0">
                <a:solidFill>
                  <a:srgbClr val="660066"/>
                </a:solidFill>
              </a:rPr>
              <a:t>.</a:t>
            </a:r>
          </a:p>
          <a:p>
            <a:pPr lvl="1" algn="l"/>
            <a:r>
              <a:rPr lang="en-US" sz="2400" dirty="0" smtClean="0">
                <a:solidFill>
                  <a:schemeClr val="tx1"/>
                </a:solidFill>
              </a:rPr>
              <a:t>The </a:t>
            </a:r>
            <a:r>
              <a:rPr lang="en-US" sz="2400" dirty="0">
                <a:solidFill>
                  <a:schemeClr val="tx1"/>
                </a:solidFill>
              </a:rPr>
              <a:t>overlap of the two shaded regions, which is darker, represents the solutions to the system</a:t>
            </a:r>
            <a:r>
              <a:rPr lang="en-US" sz="2400" dirty="0" smtClean="0">
                <a:solidFill>
                  <a:schemeClr val="tx1"/>
                </a:solidFill>
              </a:rPr>
              <a:t>:</a:t>
            </a:r>
          </a:p>
          <a:p>
            <a:pPr lvl="1" algn="l"/>
            <a:endParaRPr lang="en-US" sz="2400" dirty="0">
              <a:solidFill>
                <a:schemeClr val="tx1"/>
              </a:solidFill>
            </a:endParaRPr>
          </a:p>
          <a:p>
            <a:pPr lvl="1" algn="l"/>
            <a:endParaRPr lang="en-US" sz="2400" dirty="0">
              <a:solidFill>
                <a:schemeClr val="tx1"/>
              </a:solidFill>
            </a:endParaRPr>
          </a:p>
          <a:p>
            <a:pPr lvl="2" algn="l"/>
            <a:endParaRPr lang="en-US" dirty="0"/>
          </a:p>
          <a:p>
            <a:pPr lvl="1" algn="l"/>
            <a:r>
              <a:rPr lang="en-US" sz="2400" dirty="0">
                <a:solidFill>
                  <a:srgbClr val="000000"/>
                </a:solidFill>
              </a:rPr>
              <a:t>A possible solution to this system is (14, 2) because </a:t>
            </a:r>
            <a:r>
              <a:rPr lang="en-US" sz="2400" dirty="0" smtClean="0">
                <a:solidFill>
                  <a:srgbClr val="000000"/>
                </a:solidFill>
              </a:rPr>
              <a:t>it </a:t>
            </a:r>
            <a:r>
              <a:rPr lang="en-US" sz="2400" dirty="0">
                <a:solidFill>
                  <a:srgbClr val="000000"/>
                </a:solidFill>
              </a:rPr>
              <a:t>satisfies both inequalities.</a:t>
            </a:r>
          </a:p>
          <a:p>
            <a:pPr lvl="1" algn="l"/>
            <a:endParaRPr lang="en-US" sz="3200" b="1" dirty="0">
              <a:solidFill>
                <a:srgbClr val="660066"/>
              </a:solidFill>
              <a:ea typeface="MS PGothic" charset="0"/>
            </a:endParaRPr>
          </a:p>
          <a:p>
            <a:pPr algn="l"/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2.3.2: Solving Systems of Linear Inequalities</a:t>
            </a:r>
            <a:endParaRPr lang="en-US" sz="1000" baseline="30000" dirty="0">
              <a:solidFill>
                <a:srgbClr val="000000"/>
              </a:solidFill>
              <a:latin typeface="HelveticaNeueLTStd-MdCn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C14A04-0FA6-6F48-B944-BD6478DD1BE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8975870"/>
              </p:ext>
            </p:extLst>
          </p:nvPr>
        </p:nvGraphicFramePr>
        <p:xfrm>
          <a:off x="1461770" y="2566670"/>
          <a:ext cx="16256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Equation" r:id="rId3" imgW="1625600" imgH="876300" progId="Equation.DSMT4">
                  <p:embed/>
                </p:oleObj>
              </mc:Choice>
              <mc:Fallback>
                <p:oleObj name="Equation" r:id="rId3" imgW="1625600" imgH="876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61770" y="2566670"/>
                        <a:ext cx="1625600" cy="876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37267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>
                <a:ea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</a:rPr>
              <a:t>Example 1,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</a:endParaRPr>
          </a:p>
          <a:p>
            <a:pPr algn="l"/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2.3.2: Solving Systems of Linear Inequalities</a:t>
            </a:r>
            <a:endParaRPr lang="en-US" sz="1000" baseline="30000" dirty="0">
              <a:solidFill>
                <a:srgbClr val="000000"/>
              </a:solidFill>
              <a:latin typeface="HelveticaNeueLTStd-MdCn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C14A04-0FA6-6F48-B944-BD6478DD1BE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5" name="Picture 4" descr="U2L3_038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7" t="4910" r="2890" b="4876"/>
          <a:stretch/>
        </p:blipFill>
        <p:spPr>
          <a:xfrm>
            <a:off x="1185228" y="1196215"/>
            <a:ext cx="6776720" cy="4137786"/>
          </a:xfrm>
          <a:prstGeom prst="rect">
            <a:avLst/>
          </a:prstGeom>
        </p:spPr>
      </p:pic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7156133" y="4803915"/>
            <a:ext cx="161448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7200" dirty="0">
                <a:solidFill>
                  <a:srgbClr val="000090"/>
                </a:solidFill>
                <a:latin typeface="Zapf Dingbats" charset="0"/>
                <a:sym typeface="Zapf Dingbats" charset="0"/>
              </a:rPr>
              <a:t>✔</a:t>
            </a:r>
            <a:endParaRPr lang="en-US" sz="7200" dirty="0">
              <a:solidFill>
                <a:srgbClr val="00009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4754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r>
              <a:rPr lang="en-US" sz="2800" b="1" dirty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1,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</p:txBody>
      </p:sp>
      <p:pic>
        <p:nvPicPr>
          <p:cNvPr id="31747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083B6D6-545E-0746-921E-4688BEC884F2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3524" y="6221014"/>
            <a:ext cx="5530850" cy="264966"/>
          </a:xfrm>
        </p:spPr>
        <p:txBody>
          <a:bodyPr/>
          <a:lstStyle/>
          <a:p>
            <a:r>
              <a:rPr lang="en-US" dirty="0"/>
              <a:t>2.3.2: Solving Systems of Linear Inequalities</a:t>
            </a:r>
            <a:endParaRPr lang="en-US" sz="1000" baseline="30000" dirty="0">
              <a:solidFill>
                <a:srgbClr val="000000"/>
              </a:solidFill>
              <a:latin typeface="HelveticaNeueLTStd-MdC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76120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/>
            <a:r>
              <a:rPr lang="en-US" sz="2800" b="1" dirty="0">
                <a:latin typeface="Arial" charset="0"/>
                <a:cs typeface="MS PGothic" charset="0"/>
              </a:rPr>
              <a:t>Guided Practice</a:t>
            </a:r>
            <a:endParaRPr lang="en-US" sz="2000" baseline="30000" dirty="0">
              <a:latin typeface="Arial" charset="0"/>
              <a:cs typeface="MS PGothic" charset="0"/>
            </a:endParaRPr>
          </a:p>
          <a:p>
            <a:pPr algn="l" eaLnBrk="1" hangingPunct="1"/>
            <a:r>
              <a:rPr lang="en-US" sz="2800" b="1" dirty="0">
                <a:solidFill>
                  <a:srgbClr val="000090"/>
                </a:solidFill>
                <a:latin typeface="Arial" charset="0"/>
                <a:cs typeface="MS PGothic" charset="0"/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  <a:latin typeface="Arial" charset="0"/>
                <a:cs typeface="MS PGothic" charset="0"/>
              </a:rPr>
              <a:t>4</a:t>
            </a:r>
            <a:endParaRPr lang="en-US" sz="2800" b="1" dirty="0">
              <a:solidFill>
                <a:srgbClr val="000090"/>
              </a:solidFill>
              <a:latin typeface="Arial" charset="0"/>
              <a:cs typeface="MS PGothic" charset="0"/>
            </a:endParaRPr>
          </a:p>
          <a:p>
            <a:pPr algn="l"/>
            <a:r>
              <a:rPr lang="en-US" sz="2200" dirty="0"/>
              <a:t>An artist wants to analyze the time that he spends creating his art. He makes oil paintings and watercolor paintings. The artist takes 8 hours to paint an oil painting. He takes 6 hours to paint a watercolor painting. He has set aside a maximum of 24 hours per week to paint his paintings. The artist then takes 2 hours to frame and put the final touches on his oil paintings. He takes 3 hours to frame and put the final touches on his watercolor paintings. He has set aside a maximum of 12 hours per week for framing and final touch-ups. Write a system of inequalities that represents the time the artist has to complete his paintings. Graph the solution.</a:t>
            </a:r>
          </a:p>
        </p:txBody>
      </p:sp>
      <p:sp>
        <p:nvSpPr>
          <p:cNvPr id="33794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C299068D-0EFB-C546-8481-E8452EE53BA6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17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2.3.2: Solving Systems of Linear Inequalities</a:t>
            </a:r>
            <a:endParaRPr lang="en-US" sz="1000" baseline="30000" dirty="0">
              <a:solidFill>
                <a:srgbClr val="000000"/>
              </a:solidFill>
              <a:latin typeface="HelveticaNeueLTStd-MdCn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800" b="1" dirty="0" smtClean="0">
                <a:ea typeface="+mn-ea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+mn-ea"/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  <a:ea typeface="+mn-ea"/>
              </a:rPr>
              <a:t>4,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="1" dirty="0">
              <a:solidFill>
                <a:srgbClr val="000090"/>
              </a:solidFill>
              <a:ea typeface="+mn-ea"/>
            </a:endParaRPr>
          </a:p>
          <a:p>
            <a:pPr algn="l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sz="1100" baseline="30000" dirty="0" smtClean="0">
              <a:ea typeface="+mn-ea"/>
            </a:endParaRPr>
          </a:p>
          <a:p>
            <a:pPr marL="514350" indent="-514350" algn="l">
              <a:buFont typeface="+mj-lt"/>
              <a:buAutoNum type="arabicPeriod"/>
              <a:defRPr/>
            </a:pPr>
            <a:r>
              <a:rPr lang="en-US" sz="2800" b="1" dirty="0" smtClean="0">
                <a:solidFill>
                  <a:srgbClr val="660066"/>
                </a:solidFill>
              </a:rPr>
              <a:t>Create the system of inequalities.</a:t>
            </a:r>
            <a:endParaRPr lang="en-US" sz="2800" b="1" dirty="0">
              <a:solidFill>
                <a:srgbClr val="660066"/>
              </a:solidFill>
            </a:endParaRPr>
          </a:p>
          <a:p>
            <a:pPr lvl="1" algn="l"/>
            <a:r>
              <a:rPr lang="en-US" sz="2400" dirty="0">
                <a:solidFill>
                  <a:srgbClr val="000000"/>
                </a:solidFill>
              </a:rPr>
              <a:t>Let </a:t>
            </a:r>
            <a:r>
              <a:rPr lang="en-US" sz="2400" i="1" dirty="0">
                <a:solidFill>
                  <a:srgbClr val="000000"/>
                </a:solidFill>
              </a:rPr>
              <a:t>x</a:t>
            </a:r>
            <a:r>
              <a:rPr lang="en-US" sz="2400" dirty="0">
                <a:solidFill>
                  <a:srgbClr val="000000"/>
                </a:solidFill>
              </a:rPr>
              <a:t> = the number of oil paintings he makes.</a:t>
            </a:r>
          </a:p>
          <a:p>
            <a:pPr lvl="1" algn="l"/>
            <a:r>
              <a:rPr lang="en-US" sz="2400" dirty="0">
                <a:solidFill>
                  <a:srgbClr val="000000"/>
                </a:solidFill>
              </a:rPr>
              <a:t>Let </a:t>
            </a:r>
            <a:r>
              <a:rPr lang="en-US" sz="2400" i="1" dirty="0">
                <a:solidFill>
                  <a:srgbClr val="000000"/>
                </a:solidFill>
              </a:rPr>
              <a:t>y</a:t>
            </a:r>
            <a:r>
              <a:rPr lang="en-US" sz="2400" dirty="0">
                <a:solidFill>
                  <a:srgbClr val="000000"/>
                </a:solidFill>
              </a:rPr>
              <a:t> = the number of watercolor paintings he makes</a:t>
            </a:r>
            <a:r>
              <a:rPr lang="en-US" sz="2400" dirty="0" smtClean="0">
                <a:solidFill>
                  <a:srgbClr val="000000"/>
                </a:solidFill>
              </a:rPr>
              <a:t>.</a:t>
            </a:r>
          </a:p>
          <a:p>
            <a:pPr lvl="1" algn="l"/>
            <a:r>
              <a:rPr lang="en-US" sz="2400" dirty="0" smtClean="0">
                <a:solidFill>
                  <a:srgbClr val="000000"/>
                </a:solidFill>
              </a:rPr>
              <a:t>It might be helpful to create a table:</a:t>
            </a:r>
          </a:p>
          <a:p>
            <a:pPr lvl="1" algn="l"/>
            <a:endParaRPr lang="en-US" sz="2400" dirty="0">
              <a:solidFill>
                <a:srgbClr val="000000"/>
              </a:solidFill>
            </a:endParaRPr>
          </a:p>
          <a:p>
            <a:pPr lvl="1" algn="l"/>
            <a:endParaRPr lang="en-US" sz="2400" dirty="0" smtClean="0">
              <a:solidFill>
                <a:srgbClr val="000000"/>
              </a:solidFill>
            </a:endParaRPr>
          </a:p>
          <a:p>
            <a:pPr lvl="1" algn="l"/>
            <a:endParaRPr lang="en-US" sz="2400" dirty="0">
              <a:solidFill>
                <a:srgbClr val="000000"/>
              </a:solidFill>
            </a:endParaRPr>
          </a:p>
          <a:p>
            <a:pPr lvl="1" algn="l"/>
            <a:endParaRPr lang="es-ES_tradnl" sz="2400" dirty="0">
              <a:solidFill>
                <a:srgbClr val="000000"/>
              </a:solidFill>
            </a:endParaRPr>
          </a:p>
        </p:txBody>
      </p:sp>
      <p:sp>
        <p:nvSpPr>
          <p:cNvPr id="34818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00F7C57D-82FD-2043-A981-4C2045BAF026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18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2.3.2: Solving Systems of Linear Inequalities</a:t>
            </a:r>
            <a:endParaRPr lang="en-US" sz="1000" baseline="30000" dirty="0">
              <a:solidFill>
                <a:srgbClr val="000000"/>
              </a:solidFill>
              <a:latin typeface="HelveticaNeueLTStd-MdCn"/>
            </a:endParaRP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349001"/>
              </p:ext>
            </p:extLst>
          </p:nvPr>
        </p:nvGraphicFramePr>
        <p:xfrm>
          <a:off x="1188720" y="3246120"/>
          <a:ext cx="643128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9708"/>
                <a:gridCol w="1750524"/>
                <a:gridCol w="1750524"/>
                <a:gridCol w="175052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/>
                        <a:cs typeface="Arial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Arial"/>
                          <a:cs typeface="Arial"/>
                        </a:rPr>
                        <a:t>Oil (</a:t>
                      </a:r>
                      <a:r>
                        <a:rPr lang="en-US" b="1" i="1" dirty="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b="1" dirty="0" smtClean="0">
                          <a:latin typeface="Arial"/>
                          <a:cs typeface="Arial"/>
                        </a:rPr>
                        <a:t>)</a:t>
                      </a:r>
                      <a:endParaRPr lang="en-US" b="1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Arial"/>
                          <a:cs typeface="Arial"/>
                        </a:rPr>
                        <a:t>Watercolor (</a:t>
                      </a:r>
                      <a:r>
                        <a:rPr lang="en-US" b="1" i="1" dirty="0" smtClean="0">
                          <a:latin typeface="Arial"/>
                          <a:cs typeface="Arial"/>
                        </a:rPr>
                        <a:t>y</a:t>
                      </a:r>
                      <a:r>
                        <a:rPr lang="en-US" b="1" i="0" dirty="0" smtClean="0">
                          <a:latin typeface="Arial"/>
                          <a:cs typeface="Arial"/>
                        </a:rPr>
                        <a:t>)</a:t>
                      </a:r>
                      <a:endParaRPr lang="en-US" b="1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Arial"/>
                          <a:cs typeface="Arial"/>
                        </a:rPr>
                        <a:t>Total</a:t>
                      </a:r>
                      <a:endParaRPr lang="en-US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Arial"/>
                          <a:cs typeface="Arial"/>
                        </a:rPr>
                        <a:t>Paint</a:t>
                      </a:r>
                      <a:endParaRPr lang="en-US" b="1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8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6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64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Arial"/>
                          <a:cs typeface="Arial"/>
                        </a:rPr>
                        <a:t>Frame</a:t>
                      </a:r>
                      <a:endParaRPr lang="en-US" b="1" dirty="0">
                        <a:latin typeface="Arial"/>
                        <a:cs typeface="Arial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2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3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12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8542363"/>
              </p:ext>
            </p:extLst>
          </p:nvPr>
        </p:nvGraphicFramePr>
        <p:xfrm>
          <a:off x="1405370" y="4548188"/>
          <a:ext cx="18415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Equation" r:id="rId3" imgW="1841500" imgH="876300" progId="Equation.DSMT4">
                  <p:embed/>
                </p:oleObj>
              </mc:Choice>
              <mc:Fallback>
                <p:oleObj name="Equation" r:id="rId3" imgW="1841500" imgH="876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05370" y="4548188"/>
                        <a:ext cx="1841500" cy="876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538200" cy="4998233"/>
          </a:xfrm>
        </p:spPr>
        <p:txBody>
          <a:bodyPr/>
          <a:lstStyle/>
          <a:p>
            <a:pPr algn="l"/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4,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="1" dirty="0">
              <a:solidFill>
                <a:srgbClr val="000090"/>
              </a:solidFill>
            </a:endParaRPr>
          </a:p>
          <a:p>
            <a:pPr lvl="1" algn="l"/>
            <a:r>
              <a:rPr lang="en-US" sz="2400" dirty="0">
                <a:solidFill>
                  <a:srgbClr val="000000"/>
                </a:solidFill>
              </a:rPr>
              <a:t>Now, think about what must always be true of creating the paintings: there will never be negative paintings. Add these two constraints to the </a:t>
            </a:r>
            <a:r>
              <a:rPr lang="en-US" sz="2400" dirty="0" smtClean="0">
                <a:solidFill>
                  <a:srgbClr val="000000"/>
                </a:solidFill>
              </a:rPr>
              <a:t>system: </a:t>
            </a:r>
            <a:r>
              <a:rPr lang="en-US" sz="2400" i="1" dirty="0">
                <a:solidFill>
                  <a:srgbClr val="000000"/>
                </a:solidFill>
              </a:rPr>
              <a:t>x</a:t>
            </a:r>
            <a:r>
              <a:rPr lang="en-US" sz="2400" dirty="0">
                <a:solidFill>
                  <a:srgbClr val="000000"/>
                </a:solidFill>
              </a:rPr>
              <a:t> ≥ 0 and </a:t>
            </a:r>
            <a:r>
              <a:rPr lang="en-US" sz="2400" i="1" dirty="0">
                <a:solidFill>
                  <a:srgbClr val="000000"/>
                </a:solidFill>
              </a:rPr>
              <a:t>y</a:t>
            </a:r>
            <a:r>
              <a:rPr lang="en-US" sz="2400" dirty="0">
                <a:solidFill>
                  <a:srgbClr val="000000"/>
                </a:solidFill>
              </a:rPr>
              <a:t> ≥ 0</a:t>
            </a:r>
            <a:r>
              <a:rPr lang="en-US" sz="2400" dirty="0" smtClean="0">
                <a:solidFill>
                  <a:srgbClr val="000000"/>
                </a:solidFill>
              </a:rPr>
              <a:t>.</a:t>
            </a:r>
          </a:p>
          <a:p>
            <a:pPr lvl="1" algn="l"/>
            <a:endParaRPr lang="en-US" sz="2400" dirty="0">
              <a:solidFill>
                <a:srgbClr val="000000"/>
              </a:solidFill>
            </a:endParaRPr>
          </a:p>
          <a:p>
            <a:pPr lvl="1" algn="l"/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2.3.2: Solving Systems of Linear Inequalities</a:t>
            </a:r>
            <a:endParaRPr lang="en-US" sz="1000" baseline="30000" dirty="0">
              <a:solidFill>
                <a:srgbClr val="000000"/>
              </a:solidFill>
              <a:latin typeface="HelveticaNeueLTStd-MdCn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C14A04-0FA6-6F48-B944-BD6478DD1BE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0174269"/>
              </p:ext>
            </p:extLst>
          </p:nvPr>
        </p:nvGraphicFramePr>
        <p:xfrm>
          <a:off x="1430020" y="2790190"/>
          <a:ext cx="1790700" cy="179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Equation" r:id="rId3" imgW="1790700" imgH="1790700" progId="Equation.DSMT4">
                  <p:embed/>
                </p:oleObj>
              </mc:Choice>
              <mc:Fallback>
                <p:oleObj name="Equation" r:id="rId3" imgW="1790700" imgH="1790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30020" y="2790190"/>
                        <a:ext cx="1790700" cy="1790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97621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980363" cy="4997450"/>
          </a:xfrm>
        </p:spPr>
        <p:txBody>
          <a:bodyPr rtlCol="0"/>
          <a:lstStyle/>
          <a:p>
            <a:pPr algn="l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Key Concepts</a:t>
            </a:r>
            <a:endParaRPr lang="en-US" sz="2000" b="1" dirty="0" smtClean="0">
              <a:ea typeface="+mn-ea"/>
            </a:endParaRPr>
          </a:p>
          <a:p>
            <a:pPr marL="342900" indent="-342900" algn="l">
              <a:buFont typeface="Arial"/>
              <a:buChar char="•"/>
            </a:pPr>
            <a:r>
              <a:rPr lang="en-US" dirty="0"/>
              <a:t>A </a:t>
            </a:r>
            <a:r>
              <a:rPr lang="en-US" b="1" dirty="0"/>
              <a:t>system of inequalities</a:t>
            </a:r>
            <a:r>
              <a:rPr lang="en-US" dirty="0"/>
              <a:t> is two or more inequalities in the same variables that </a:t>
            </a:r>
            <a:r>
              <a:rPr lang="en-US" dirty="0" smtClean="0"/>
              <a:t>work </a:t>
            </a:r>
            <a:r>
              <a:rPr lang="en-US" dirty="0"/>
              <a:t>together</a:t>
            </a:r>
            <a:r>
              <a:rPr lang="en-US" dirty="0" smtClean="0"/>
              <a:t>.</a:t>
            </a:r>
          </a:p>
          <a:p>
            <a:pPr algn="l"/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b="1" dirty="0"/>
              <a:t>solution to a system of linear inequalities</a:t>
            </a:r>
            <a:r>
              <a:rPr lang="en-US" dirty="0"/>
              <a:t> is </a:t>
            </a:r>
            <a:r>
              <a:rPr lang="en-US" dirty="0" smtClean="0"/>
              <a:t>the intersection </a:t>
            </a:r>
            <a:r>
              <a:rPr lang="en-US" dirty="0"/>
              <a:t>of the half planes of the inequalities. The solution will be the set of all points that make all the inequalities in the system true</a:t>
            </a:r>
            <a:r>
              <a:rPr lang="en-US" dirty="0" smtClean="0"/>
              <a:t>.</a:t>
            </a:r>
          </a:p>
          <a:p>
            <a:pPr algn="l"/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/>
              <a:t>Graph each inequality and include the correct shading.</a:t>
            </a:r>
            <a:endParaRPr lang="en-US" dirty="0">
              <a:ea typeface="+mn-ea"/>
            </a:endParaRPr>
          </a:p>
        </p:txBody>
      </p:sp>
      <p:sp>
        <p:nvSpPr>
          <p:cNvPr id="17410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228E5F58-0A31-6443-86C7-8CA948DE2C57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2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2.3.2: Solving Systems of Linear Inequalities</a:t>
            </a:r>
            <a:endParaRPr lang="en-US" sz="1000" baseline="30000" dirty="0">
              <a:solidFill>
                <a:srgbClr val="000000"/>
              </a:solidFill>
              <a:latin typeface="HelveticaNeueLTStd-MdCn"/>
            </a:endParaRP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 smtClean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4,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pPr marL="514350" indent="-514350" algn="l" eaLnBrk="1" hangingPunct="1">
              <a:buFont typeface="+mj-lt"/>
              <a:buAutoNum type="arabicPeriod" startAt="2"/>
              <a:defRPr/>
            </a:pPr>
            <a:r>
              <a:rPr lang="en-US" sz="2800" b="1" dirty="0">
                <a:solidFill>
                  <a:srgbClr val="660066"/>
                </a:solidFill>
              </a:rPr>
              <a:t>Graph the system on the same coordinate plane</a:t>
            </a:r>
            <a:r>
              <a:rPr lang="en-US" sz="2800" b="1" dirty="0" smtClean="0">
                <a:solidFill>
                  <a:srgbClr val="660066"/>
                </a:solidFill>
              </a:rPr>
              <a:t>.</a:t>
            </a:r>
          </a:p>
          <a:p>
            <a:pPr lvl="1" algn="l" eaLnBrk="1" hangingPunct="1"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Start by graphing the first two inequalities.</a:t>
            </a:r>
          </a:p>
        </p:txBody>
      </p:sp>
      <p:sp>
        <p:nvSpPr>
          <p:cNvPr id="35842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3754AEA3-3B8D-C84F-9D89-55828A9152A6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20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2.3.2: Solving Systems of Linear Inequalities</a:t>
            </a:r>
            <a:endParaRPr lang="en-US" sz="1000" baseline="30000" dirty="0">
              <a:solidFill>
                <a:srgbClr val="000000"/>
              </a:solidFill>
              <a:latin typeface="HelveticaNeueLTStd-MdCn"/>
            </a:endParaRPr>
          </a:p>
          <a:p>
            <a:endParaRPr lang="en-US" dirty="0"/>
          </a:p>
        </p:txBody>
      </p:sp>
      <p:pic>
        <p:nvPicPr>
          <p:cNvPr id="3" name="Picture 2" descr="U2L3_04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" t="5258" r="3000" b="5050"/>
          <a:stretch/>
        </p:blipFill>
        <p:spPr>
          <a:xfrm>
            <a:off x="1848962" y="2560321"/>
            <a:ext cx="5449252" cy="33236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 smtClean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Example 4, </a:t>
            </a:r>
            <a:r>
              <a:rPr lang="en-US" sz="2800" b="1" i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</a:p>
          <a:p>
            <a:pPr lvl="1" algn="l" eaLnBrk="1" hangingPunct="1">
              <a:defRPr/>
            </a:pPr>
            <a:r>
              <a:rPr lang="en-US" sz="2400" dirty="0">
                <a:solidFill>
                  <a:srgbClr val="000000"/>
                </a:solidFill>
              </a:rPr>
              <a:t>Now apply the last two constraints: </a:t>
            </a:r>
            <a:r>
              <a:rPr lang="en-US" sz="2400" i="1" dirty="0">
                <a:solidFill>
                  <a:srgbClr val="000000"/>
                </a:solidFill>
              </a:rPr>
              <a:t>x</a:t>
            </a:r>
            <a:r>
              <a:rPr lang="en-US" sz="2400" dirty="0">
                <a:solidFill>
                  <a:srgbClr val="000000"/>
                </a:solidFill>
              </a:rPr>
              <a:t> ≥ 0 and </a:t>
            </a:r>
            <a:r>
              <a:rPr lang="en-US" sz="2400" i="1" dirty="0">
                <a:solidFill>
                  <a:srgbClr val="000000"/>
                </a:solidFill>
              </a:rPr>
              <a:t>y</a:t>
            </a:r>
            <a:r>
              <a:rPr lang="en-US" sz="2400" dirty="0">
                <a:solidFill>
                  <a:srgbClr val="000000"/>
                </a:solidFill>
              </a:rPr>
              <a:t> ≥ 0. This means the solution lies in the first quadrant</a:t>
            </a:r>
            <a:r>
              <a:rPr lang="en-US" sz="2400" dirty="0" smtClean="0">
                <a:solidFill>
                  <a:srgbClr val="000000"/>
                </a:solidFill>
              </a:rPr>
              <a:t>.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36866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0474CFAB-1B67-6841-9688-EE534756AD55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21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686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302950"/>
            <a:ext cx="5530850" cy="265113"/>
          </a:xfrm>
        </p:spPr>
        <p:txBody>
          <a:bodyPr/>
          <a:lstStyle/>
          <a:p>
            <a:r>
              <a:rPr lang="en-US" dirty="0"/>
              <a:t>2.3.2: Solving Systems of Linear Inequalities</a:t>
            </a:r>
            <a:endParaRPr lang="en-US" sz="1000" baseline="30000" dirty="0">
              <a:solidFill>
                <a:srgbClr val="000000"/>
              </a:solidFill>
              <a:latin typeface="HelveticaNeueLTStd-MdCn"/>
            </a:endParaRPr>
          </a:p>
        </p:txBody>
      </p:sp>
      <p:pic>
        <p:nvPicPr>
          <p:cNvPr id="6" name="Picture 5" descr="U2L3_042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" t="4737" r="3000" b="1628"/>
          <a:stretch/>
        </p:blipFill>
        <p:spPr>
          <a:xfrm>
            <a:off x="1848962" y="2092125"/>
            <a:ext cx="5449252" cy="3405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4, </a:t>
            </a:r>
            <a:r>
              <a:rPr lang="en-US" sz="2800" b="1" i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</a:p>
          <a:p>
            <a:pPr algn="l"/>
            <a:r>
              <a:rPr lang="en-US" dirty="0" smtClean="0"/>
              <a:t>The </a:t>
            </a:r>
            <a:r>
              <a:rPr lang="en-US" dirty="0"/>
              <a:t>solution is the darker shaded region; any points that lie within it are solutions to the system. The point (1, 1) is a solution because it satisfies both inequalities. The artist can create 1 oil painting and 1 watercolor painting given the time constraints he has. Or, he can create no oil paintings and </a:t>
            </a:r>
            <a:r>
              <a:rPr lang="en-US" dirty="0" smtClean="0"/>
              <a:t>4 </a:t>
            </a:r>
            <a:r>
              <a:rPr lang="en-US" dirty="0"/>
              <a:t>watercolor paintings, (0, 4). However, he cannot create 4 oil paintings </a:t>
            </a:r>
            <a:r>
              <a:rPr lang="en-US" dirty="0" smtClean="0"/>
              <a:t>and </a:t>
            </a:r>
            <a:r>
              <a:rPr lang="en-US" dirty="0"/>
              <a:t>1 watercolor painting, because the point (4, 1) only satisfies </a:t>
            </a:r>
            <a:r>
              <a:rPr lang="en-US" dirty="0" smtClean="0"/>
              <a:t>one </a:t>
            </a:r>
            <a:r>
              <a:rPr lang="en-US" dirty="0"/>
              <a:t>inequality and does not lie in the darker shaded region.</a:t>
            </a:r>
          </a:p>
          <a:p>
            <a:pPr lvl="1" algn="l"/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2.3.2: Solving Systems of Linear Inequalities</a:t>
            </a:r>
            <a:endParaRPr lang="en-US" sz="1000" baseline="30000" dirty="0">
              <a:solidFill>
                <a:srgbClr val="000000"/>
              </a:solidFill>
              <a:latin typeface="HelveticaNeueLTStd-MdCn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C14A04-0FA6-6F48-B944-BD6478DD1BE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6881813" y="4222751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ea typeface="MS PGothic" charset="0"/>
                <a:cs typeface="MS PGothic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5211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r>
              <a:rPr lang="en-US" sz="2800" b="1" dirty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4,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</p:txBody>
      </p:sp>
      <p:pic>
        <p:nvPicPr>
          <p:cNvPr id="31747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083B6D6-545E-0746-921E-4688BEC884F2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3524" y="6221014"/>
            <a:ext cx="5530850" cy="264966"/>
          </a:xfrm>
        </p:spPr>
        <p:txBody>
          <a:bodyPr/>
          <a:lstStyle/>
          <a:p>
            <a:r>
              <a:rPr lang="en-US" dirty="0"/>
              <a:t>2.3.2: Solving Systems of Linear Inequalities</a:t>
            </a:r>
            <a:endParaRPr lang="en-US" sz="1000" baseline="30000" dirty="0">
              <a:solidFill>
                <a:srgbClr val="000000"/>
              </a:solidFill>
              <a:latin typeface="HelveticaNeueLTStd-MdC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52890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>
                <a:cs typeface="MS PGothic" charset="0"/>
              </a:rPr>
              <a:t>Key Concepts, </a:t>
            </a:r>
            <a:r>
              <a:rPr lang="en-US" sz="2800" b="1" i="1" dirty="0">
                <a:cs typeface="MS PGothic" charset="0"/>
              </a:rPr>
              <a:t>continued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/>
              <a:t>Look for the area where the shading of the inequalities overlaps; this is the solution</a:t>
            </a:r>
            <a:r>
              <a:rPr lang="en-US" dirty="0" smtClean="0"/>
              <a:t>.</a:t>
            </a:r>
          </a:p>
          <a:p>
            <a:pPr algn="l"/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Remember </a:t>
            </a:r>
            <a:r>
              <a:rPr lang="en-US" dirty="0"/>
              <a:t>to add constraints to the system that aren’t explicitly stated in the problem context but that make sense for the problem.</a:t>
            </a:r>
          </a:p>
        </p:txBody>
      </p:sp>
      <p:sp>
        <p:nvSpPr>
          <p:cNvPr id="18434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2983E822-BD89-6249-81D3-6CC2F2FD424B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3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2.3.2: Solving Systems of Linear Inequalities</a:t>
            </a:r>
            <a:endParaRPr lang="en-US" sz="1000" baseline="30000" dirty="0">
              <a:solidFill>
                <a:srgbClr val="000000"/>
              </a:solidFill>
              <a:latin typeface="HelveticaNeueLTStd-MdCn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algn="l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Common Errors/Misconceptions</a:t>
            </a:r>
            <a:endParaRPr lang="en-US" sz="2000" dirty="0" smtClean="0">
              <a:ea typeface="+mn-ea"/>
            </a:endParaRPr>
          </a:p>
          <a:p>
            <a:pPr marL="342900" indent="-342900" algn="l">
              <a:buFont typeface="Arial"/>
              <a:buChar char="•"/>
            </a:pPr>
            <a:r>
              <a:rPr lang="en-US" dirty="0"/>
              <a:t>incorrectly graphing one or more of the inequalities in the </a:t>
            </a:r>
            <a:r>
              <a:rPr lang="en-US" dirty="0" smtClean="0"/>
              <a:t>system</a:t>
            </a:r>
          </a:p>
          <a:p>
            <a:pPr algn="l"/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/>
              <a:t>not seeing the solution or where the intersections </a:t>
            </a:r>
            <a:r>
              <a:rPr lang="en-US" dirty="0" smtClean="0"/>
              <a:t>occur</a:t>
            </a:r>
          </a:p>
          <a:p>
            <a:pPr algn="l"/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forgetting </a:t>
            </a:r>
            <a:r>
              <a:rPr lang="en-US" dirty="0"/>
              <a:t>to include constraints or boundaries that make sense for the context of the problem</a:t>
            </a:r>
            <a:endParaRPr lang="en-US" dirty="0">
              <a:ea typeface="+mn-ea"/>
            </a:endParaRPr>
          </a:p>
        </p:txBody>
      </p:sp>
      <p:sp>
        <p:nvSpPr>
          <p:cNvPr id="25602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12FA7D93-97F9-2349-B3C6-031F48ACF00C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4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2.3.2: Solving Systems of Linear Inequalities</a:t>
            </a:r>
            <a:endParaRPr lang="en-US" sz="1000" baseline="30000" dirty="0">
              <a:solidFill>
                <a:srgbClr val="000000"/>
              </a:solidFill>
              <a:latin typeface="HelveticaNeueLTStd-MdCn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925377" cy="4997450"/>
          </a:xfrm>
        </p:spPr>
        <p:txBody>
          <a:bodyPr/>
          <a:lstStyle/>
          <a:p>
            <a:pPr algn="l" eaLnBrk="1" hangingPunct="1"/>
            <a:r>
              <a:rPr lang="en-US" sz="2800" b="1" dirty="0">
                <a:latin typeface="Arial" charset="0"/>
                <a:cs typeface="MS PGothic" charset="0"/>
              </a:rPr>
              <a:t>Guided Practice</a:t>
            </a:r>
            <a:endParaRPr lang="en-US" sz="2000" dirty="0">
              <a:latin typeface="Arial" charset="0"/>
              <a:cs typeface="MS PGothic" charset="0"/>
            </a:endParaRPr>
          </a:p>
          <a:p>
            <a:pPr algn="l" eaLnBrk="1" hangingPunct="1"/>
            <a:r>
              <a:rPr lang="en-US" sz="2800" b="1" dirty="0">
                <a:solidFill>
                  <a:srgbClr val="000090"/>
                </a:solidFill>
                <a:latin typeface="Arial" charset="0"/>
                <a:cs typeface="MS PGothic" charset="0"/>
              </a:rPr>
              <a:t>Example 1</a:t>
            </a:r>
          </a:p>
          <a:p>
            <a:pPr algn="l"/>
            <a:r>
              <a:rPr lang="en-US" dirty="0"/>
              <a:t>Solve the following system of inequalities graphically</a:t>
            </a:r>
            <a:r>
              <a:rPr lang="en-US" dirty="0" smtClean="0"/>
              <a:t>:</a:t>
            </a:r>
          </a:p>
          <a:p>
            <a:pPr algn="l"/>
            <a:endParaRPr lang="en-US" dirty="0"/>
          </a:p>
        </p:txBody>
      </p:sp>
      <p:sp>
        <p:nvSpPr>
          <p:cNvPr id="26626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1E0203C-7309-1A48-B427-BD80CD16EA27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5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2.3.2: Solving Systems of Linear Inequalities</a:t>
            </a:r>
            <a:endParaRPr lang="en-US" sz="1000" baseline="30000" dirty="0">
              <a:solidFill>
                <a:srgbClr val="000000"/>
              </a:solidFill>
              <a:latin typeface="HelveticaNeueLTStd-MdCn"/>
            </a:endParaRPr>
          </a:p>
          <a:p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5431366"/>
              </p:ext>
            </p:extLst>
          </p:nvPr>
        </p:nvGraphicFramePr>
        <p:xfrm>
          <a:off x="1096010" y="2273890"/>
          <a:ext cx="16256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Equation" r:id="rId3" imgW="1625600" imgH="876300" progId="Equation.DSMT4">
                  <p:embed/>
                </p:oleObj>
              </mc:Choice>
              <mc:Fallback>
                <p:oleObj name="Equation" r:id="rId3" imgW="1625600" imgH="876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96010" y="2273890"/>
                        <a:ext cx="1625600" cy="876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8008938" cy="4856163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 smtClean="0">
                <a:ea typeface="MS PGothic" charset="0"/>
              </a:rPr>
              <a:t>Guided Practice: </a:t>
            </a:r>
            <a:r>
              <a:rPr lang="en-US" sz="2800" b="1" dirty="0" smtClean="0">
                <a:solidFill>
                  <a:srgbClr val="000090"/>
                </a:solidFill>
                <a:ea typeface="MS PGothic" charset="0"/>
              </a:rPr>
              <a:t>Example 1, </a:t>
            </a:r>
            <a:r>
              <a:rPr lang="en-US" sz="2800" b="1" i="1" dirty="0" smtClean="0">
                <a:solidFill>
                  <a:srgbClr val="000090"/>
                </a:solidFill>
                <a:ea typeface="MS PGothic" charset="0"/>
              </a:rPr>
              <a:t>continued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b="1" dirty="0">
                <a:solidFill>
                  <a:srgbClr val="660066"/>
                </a:solidFill>
              </a:rPr>
              <a:t>Graph the line </a:t>
            </a:r>
            <a:r>
              <a:rPr lang="en-US" sz="2800" b="1" i="1" dirty="0" smtClean="0">
                <a:solidFill>
                  <a:srgbClr val="660066"/>
                </a:solidFill>
              </a:rPr>
              <a:t>x</a:t>
            </a:r>
            <a:r>
              <a:rPr lang="en-US" sz="2800" b="1" dirty="0" smtClean="0">
                <a:solidFill>
                  <a:srgbClr val="660066"/>
                </a:solidFill>
              </a:rPr>
              <a:t> + </a:t>
            </a:r>
            <a:r>
              <a:rPr lang="en-US" sz="2800" b="1" i="1" dirty="0" smtClean="0">
                <a:solidFill>
                  <a:srgbClr val="660066"/>
                </a:solidFill>
              </a:rPr>
              <a:t>y</a:t>
            </a:r>
            <a:r>
              <a:rPr lang="en-US" sz="2800" b="1" dirty="0" smtClean="0">
                <a:solidFill>
                  <a:srgbClr val="660066"/>
                </a:solidFill>
              </a:rPr>
              <a:t> = 10. </a:t>
            </a:r>
            <a:r>
              <a:rPr lang="en-US" sz="2800" b="1" dirty="0">
                <a:solidFill>
                  <a:srgbClr val="660066"/>
                </a:solidFill>
              </a:rPr>
              <a:t>Use a dashed line because the inequality is non-inclusive (greater than). </a:t>
            </a:r>
          </a:p>
        </p:txBody>
      </p:sp>
      <p:sp>
        <p:nvSpPr>
          <p:cNvPr id="27650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3081E029-E5DB-794F-A01F-BE5E457AED80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6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2.3.2: Solving Systems of Linear Inequalities</a:t>
            </a:r>
            <a:endParaRPr lang="en-US" sz="1000" baseline="30000" dirty="0">
              <a:solidFill>
                <a:srgbClr val="000000"/>
              </a:solidFill>
              <a:latin typeface="HelveticaNeueLTStd-MdCn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 smtClean="0">
                <a:ea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</a:rPr>
              <a:t>Example 1, </a:t>
            </a:r>
            <a:r>
              <a:rPr lang="en-US" sz="2800" b="1" i="1" dirty="0" smtClean="0">
                <a:solidFill>
                  <a:srgbClr val="000090"/>
                </a:solidFill>
                <a:ea typeface="MS PGothic" charset="0"/>
              </a:rPr>
              <a:t>continued</a:t>
            </a:r>
            <a:endParaRPr lang="en-US" sz="1100" baseline="30000" dirty="0">
              <a:ea typeface="MS PGothic" charset="0"/>
            </a:endParaRPr>
          </a:p>
          <a:p>
            <a:pPr marL="514350" indent="-514350" algn="l">
              <a:buFont typeface="+mj-lt"/>
              <a:buAutoNum type="arabicPeriod" startAt="2"/>
            </a:pPr>
            <a:r>
              <a:rPr lang="en-US" sz="2800" b="1" dirty="0">
                <a:solidFill>
                  <a:srgbClr val="660066"/>
                </a:solidFill>
              </a:rPr>
              <a:t>Shade the solution set. First pick a test point. Choose a point that is on either side of the line. </a:t>
            </a:r>
          </a:p>
          <a:p>
            <a:pPr lvl="2" algn="l"/>
            <a:r>
              <a:rPr lang="en-US" dirty="0">
                <a:solidFill>
                  <a:schemeClr val="tx1"/>
                </a:solidFill>
              </a:rPr>
              <a:t>Test point: (0, 0)</a:t>
            </a:r>
          </a:p>
        </p:txBody>
      </p:sp>
      <p:sp>
        <p:nvSpPr>
          <p:cNvPr id="28674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CB88F236-A0DF-FA41-A96A-2F1DF77F896E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7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2.3.2: Solving Systems of Linear Inequalities</a:t>
            </a:r>
            <a:endParaRPr lang="en-US" sz="1000" baseline="30000" dirty="0">
              <a:solidFill>
                <a:srgbClr val="000000"/>
              </a:solidFill>
              <a:latin typeface="HelveticaNeueLTStd-MdCn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z="2800" b="1" dirty="0">
                <a:ea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</a:rPr>
              <a:t>Example 1,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</a:endParaRPr>
          </a:p>
          <a:p>
            <a:pPr marL="514350" indent="-514350" algn="l">
              <a:buFont typeface="+mj-lt"/>
              <a:buAutoNum type="arabicPeriod" startAt="3"/>
            </a:pPr>
            <a:r>
              <a:rPr lang="en-US" sz="2800" b="1" dirty="0" smtClean="0">
                <a:solidFill>
                  <a:srgbClr val="660066"/>
                </a:solidFill>
              </a:rPr>
              <a:t>Then, substitute that point into the equality </a:t>
            </a:r>
            <a:r>
              <a:rPr lang="en-US" sz="2800" b="1" i="1" dirty="0" smtClean="0">
                <a:solidFill>
                  <a:srgbClr val="660066"/>
                </a:solidFill>
              </a:rPr>
              <a:t>x</a:t>
            </a:r>
            <a:r>
              <a:rPr lang="en-US" sz="2800" b="1" dirty="0" smtClean="0">
                <a:solidFill>
                  <a:srgbClr val="660066"/>
                </a:solidFill>
              </a:rPr>
              <a:t> + </a:t>
            </a:r>
            <a:r>
              <a:rPr lang="en-US" sz="2800" b="1" i="1" dirty="0" smtClean="0">
                <a:solidFill>
                  <a:srgbClr val="660066"/>
                </a:solidFill>
              </a:rPr>
              <a:t>y</a:t>
            </a:r>
            <a:r>
              <a:rPr lang="en-US" sz="2800" b="1" dirty="0" smtClean="0">
                <a:solidFill>
                  <a:srgbClr val="660066"/>
                </a:solidFill>
              </a:rPr>
              <a:t> &gt; 10.</a:t>
            </a:r>
          </a:p>
          <a:p>
            <a:pPr lvl="1" algn="l"/>
            <a:r>
              <a:rPr lang="en-US" sz="2400" dirty="0">
                <a:solidFill>
                  <a:srgbClr val="000000"/>
                </a:solidFill>
              </a:rPr>
              <a:t>If the test point makes the inequality true, shade the region that contains that point. If the test point makes the inequality false, shade on the opposite side of the line.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2.3.2: Solving Systems of Linear Inequalities</a:t>
            </a:r>
            <a:endParaRPr lang="en-US" sz="1000" baseline="30000" dirty="0">
              <a:solidFill>
                <a:srgbClr val="000000"/>
              </a:solidFill>
              <a:latin typeface="HelveticaNeueLTStd-MdCn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C14A04-0FA6-6F48-B944-BD6478DD1BE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0108613"/>
              </p:ext>
            </p:extLst>
          </p:nvPr>
        </p:nvGraphicFramePr>
        <p:xfrm>
          <a:off x="1567180" y="3742690"/>
          <a:ext cx="1536700" cy="151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Equation" r:id="rId3" imgW="1536700" imgH="1511300" progId="Equation.DSMT4">
                  <p:embed/>
                </p:oleObj>
              </mc:Choice>
              <mc:Fallback>
                <p:oleObj name="Equation" r:id="rId3" imgW="1536700" imgH="1511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67180" y="3742690"/>
                        <a:ext cx="1536700" cy="151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22168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>
                <a:ea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</a:rPr>
              <a:t>Example 1, </a:t>
            </a:r>
            <a:r>
              <a:rPr lang="en-US" sz="2800" b="1" i="1" dirty="0" smtClean="0">
                <a:solidFill>
                  <a:srgbClr val="000090"/>
                </a:solidFill>
                <a:ea typeface="MS PGothic" charset="0"/>
              </a:rPr>
              <a:t>continued</a:t>
            </a:r>
          </a:p>
          <a:p>
            <a:pPr marL="514350" indent="-514350" algn="l">
              <a:buFont typeface="+mj-lt"/>
              <a:buAutoNum type="arabicPeriod" startAt="4"/>
            </a:pPr>
            <a:r>
              <a:rPr lang="en-US" sz="2800" b="1" dirty="0">
                <a:solidFill>
                  <a:srgbClr val="660066"/>
                </a:solidFill>
              </a:rPr>
              <a:t>Since the point (0, 0) makes the inequality false, shade the opposite side of the line</a:t>
            </a:r>
            <a:r>
              <a:rPr lang="en-US" sz="2800" b="1" dirty="0" smtClean="0">
                <a:solidFill>
                  <a:srgbClr val="660066"/>
                </a:solidFill>
              </a:rPr>
              <a:t>.</a:t>
            </a:r>
          </a:p>
          <a:p>
            <a:pPr lvl="1" algn="l"/>
            <a:r>
              <a:rPr lang="en-US" sz="2400" dirty="0" smtClean="0">
                <a:solidFill>
                  <a:schemeClr val="tx1"/>
                </a:solidFill>
              </a:rPr>
              <a:t>The </a:t>
            </a:r>
            <a:r>
              <a:rPr lang="en-US" sz="2400" dirty="0">
                <a:solidFill>
                  <a:schemeClr val="tx1"/>
                </a:solidFill>
              </a:rPr>
              <a:t>shaded region represents the solutions </a:t>
            </a:r>
            <a:r>
              <a:rPr lang="en-US" sz="2400" dirty="0" smtClean="0">
                <a:solidFill>
                  <a:schemeClr val="tx1"/>
                </a:solidFill>
              </a:rPr>
              <a:t>for </a:t>
            </a:r>
            <a:endParaRPr lang="en-US" sz="2400" dirty="0">
              <a:solidFill>
                <a:schemeClr val="tx1"/>
              </a:solidFill>
            </a:endParaRPr>
          </a:p>
          <a:p>
            <a:pPr lvl="1" algn="l">
              <a:spcBef>
                <a:spcPts val="0"/>
              </a:spcBef>
            </a:pPr>
            <a:r>
              <a:rPr lang="en-US" sz="2400" i="1" dirty="0" smtClean="0">
                <a:solidFill>
                  <a:schemeClr val="tx1"/>
                </a:solidFill>
              </a:rPr>
              <a:t>x</a:t>
            </a:r>
            <a:r>
              <a:rPr lang="en-US" sz="2400" dirty="0" smtClean="0">
                <a:solidFill>
                  <a:schemeClr val="tx1"/>
                </a:solidFill>
              </a:rPr>
              <a:t> + </a:t>
            </a:r>
            <a:r>
              <a:rPr lang="en-US" sz="2400" i="1" dirty="0" smtClean="0">
                <a:solidFill>
                  <a:schemeClr val="tx1"/>
                </a:solidFill>
              </a:rPr>
              <a:t>y</a:t>
            </a:r>
            <a:r>
              <a:rPr lang="en-US" sz="2400" dirty="0" smtClean="0">
                <a:solidFill>
                  <a:schemeClr val="tx1"/>
                </a:solidFill>
              </a:rPr>
              <a:t> &gt; 10.</a:t>
            </a:r>
            <a:endParaRPr lang="en-US" sz="2400" dirty="0">
              <a:solidFill>
                <a:schemeClr val="tx1"/>
              </a:solidFill>
            </a:endParaRPr>
          </a:p>
          <a:p>
            <a:pPr algn="l"/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2.3.2: Solving Systems of Linear Inequalities</a:t>
            </a:r>
            <a:endParaRPr lang="en-US" sz="1000" baseline="30000" dirty="0">
              <a:solidFill>
                <a:srgbClr val="000000"/>
              </a:solidFill>
              <a:latin typeface="HelveticaNeueLTStd-MdCn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C14A04-0FA6-6F48-B944-BD6478DD1BE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520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oordinate Algebra Instruc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Instruction TEMPLATE.potx</Template>
  <TotalTime>2517</TotalTime>
  <Words>1248</Words>
  <Application>Microsoft Macintosh PowerPoint</Application>
  <PresentationFormat>On-screen Show (4:3)</PresentationFormat>
  <Paragraphs>140</Paragraphs>
  <Slides>23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Coordinate Algebra Instruction TEMPLATE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Martie Harmon</cp:lastModifiedBy>
  <cp:revision>115</cp:revision>
  <cp:lastPrinted>2012-03-22T14:14:30Z</cp:lastPrinted>
  <dcterms:created xsi:type="dcterms:W3CDTF">2012-02-22T19:14:19Z</dcterms:created>
  <dcterms:modified xsi:type="dcterms:W3CDTF">2012-09-19T14:37:22Z</dcterms:modified>
  <cp:category/>
</cp:coreProperties>
</file>