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7" r:id="rId2"/>
    <p:sldId id="266" r:id="rId3"/>
    <p:sldId id="277" r:id="rId4"/>
    <p:sldId id="268" r:id="rId5"/>
    <p:sldId id="269" r:id="rId6"/>
    <p:sldId id="275" r:id="rId7"/>
    <p:sldId id="276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6" d="100"/>
          <a:sy n="76" d="100"/>
        </p:scale>
        <p:origin x="-856" y="-104"/>
      </p:cViewPr>
      <p:guideLst>
        <p:guide orient="horz" pos="2160"/>
        <p:guide pos="28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44D5E34E-D593-404A-8E2B-16304F41B6C2}" type="datetimeFigureOut">
              <a:rPr lang="en-US">
                <a:latin typeface="Arial"/>
                <a:cs typeface="Arial"/>
              </a:rPr>
              <a:pPr>
                <a:defRPr/>
              </a:pPr>
              <a:t>7/10/12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1D42374C-A5A8-0244-B28C-A22D715598A1}" type="slidenum">
              <a:rPr lang="en-US">
                <a:latin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0686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2C5B38CC-7B42-FA44-B471-07DD7A2A50FC}" type="datetimeFigureOut">
              <a:rPr lang="en-US" smtClean="0"/>
              <a:pPr>
                <a:defRPr/>
              </a:pPr>
              <a:t>7/10/12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1DDA2046-232E-0649-A841-BE0BA9A12CC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731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/CAU2L3S1DuctTape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98DF13-E4B4-EF40-8C10-1788C3A5F4C7}" type="slidenum">
              <a:rPr lang="en-US" sz="1200">
                <a:latin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MCC9–12.A.REI.12 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CCB3331-B465-A54F-BFE0-63BC13834D88}" type="slidenum">
              <a:rPr lang="en-US" sz="1200">
                <a:latin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C95732B-E745-4646-A8CE-1A8B1066E9FF}" type="slidenum">
              <a:rPr lang="en-US" sz="1200">
                <a:latin typeface="Arial"/>
                <a:cs typeface="Arial"/>
              </a:rPr>
              <a:pPr eaLnBrk="1" hangingPunct="1"/>
              <a:t>4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7C3CFE8E-B636-1143-A845-EB1B55D53483}" type="slidenum">
              <a:rPr lang="en-US" sz="1200">
                <a:latin typeface="Arial"/>
                <a:cs typeface="Arial"/>
              </a:rPr>
              <a:pPr eaLnBrk="1" hangingPunct="1"/>
              <a:t>6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ea typeface="+mn-ea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Students will be graphing the boundary condition of linear inequalities in two variables, which is a line.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Students will be creating inequalities similar to the equations created in the warm-up.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The warm-up gives students practice with both creating and graphing, which they will be doing in the lesson.</a:t>
            </a:r>
            <a:endParaRPr lang="en-US" baseline="0" dirty="0" smtClean="0">
              <a:ea typeface="+mn-ea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C46F52F-4AA2-384C-AB06-B35BE4A7470B}" type="slidenum">
              <a:rPr lang="en-US" sz="1200">
                <a:latin typeface="Arial"/>
                <a:cs typeface="Arial"/>
              </a:rPr>
              <a:pPr eaLnBrk="1" hangingPunct="1"/>
              <a:t>7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NEW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 rtl="0">
              <a:spcBef>
                <a:spcPts val="0"/>
              </a:spcBef>
              <a:buNone/>
              <a:defRPr lang="en-US" sz="1500" b="0" i="0" u="none" strike="noStrike" baseline="0" smtClean="0">
                <a:solidFill>
                  <a:srgbClr val="008000"/>
                </a:solidFill>
              </a:defRPr>
            </a:lvl1pPr>
          </a:lstStyle>
          <a:p>
            <a:pPr rtl="0"/>
            <a:r>
              <a:rPr lang="en-US" dirty="0" smtClean="0"/>
              <a:t>2.3.1: Solving Linear Inequalities in Two Variables</a:t>
            </a:r>
            <a:endParaRPr lang="en-US" sz="1500" b="0" i="0" u="none" strike="noStrike" baseline="30000" dirty="0" smtClean="0">
              <a:solidFill>
                <a:srgbClr val="000000"/>
              </a:solidFill>
              <a:latin typeface="HelveticaNeueLTStd-MdCn"/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C904AA0-B76C-0D4C-89C2-3CE4C5F70FE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798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80B1F-AE10-6B48-B917-EF5F6BE6B3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9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645B7-15ED-2440-A51A-7B0BEDD428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0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479BE-23DC-8047-A6BE-F587FF238C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089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A0DFD-31E8-224B-BB2A-DC40CADDA4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155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65318-0371-A143-B76F-47D5351A07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58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C1D0B-A956-D540-B7CB-66789415DF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521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D798D-DD51-794F-9FB3-44559BACC3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1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EB653-31D7-104F-9C5A-805F429618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290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3A21F-E49A-6342-BBCF-683E7286C6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56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C806-FAF0-0A4D-B3DE-AD42B4ED40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6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2.3.1: Solving Linear Inequalities in Two Variables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E49AC8AD-D323-FF4D-A8F1-5A5D6B7168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2L3S1DuctTape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860E09-1B67-084F-97B7-47D58BE8370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2.3.1: Solving Linear Inequalities in Two </a:t>
            </a:r>
            <a:r>
              <a:rPr lang="en-US" dirty="0" smtClean="0"/>
              <a:t>Variables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84213" y="641350"/>
            <a:ext cx="7613650" cy="457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Read the scenario. Use the information to complete the problems that follow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400050" lvl="2" indent="0"/>
            <a:endParaRPr lang="en-US" dirty="0" smtClean="0">
              <a:latin typeface="Arial"/>
              <a:cs typeface="Arial"/>
            </a:endParaRPr>
          </a:p>
          <a:p>
            <a:pPr marL="400050" lvl="2" indent="0"/>
            <a:r>
              <a:rPr lang="en-US" dirty="0">
                <a:latin typeface="Arial"/>
                <a:cs typeface="Arial"/>
              </a:rPr>
              <a:t>Sanibel wants to sell duct tape wallets at the farmer’s market. She bought $20 worth of tape to get started. She plans to charge $2.50 per yard of duct tape that she uses for each wallet, to pay for both the tape and for the time she spends making each wallet.</a:t>
            </a:r>
            <a:r>
              <a:rPr lang="en-US" baseline="30000" dirty="0">
                <a:latin typeface="Arial"/>
              </a:rPr>
              <a:t> </a:t>
            </a:r>
            <a:endParaRPr lang="en-US" dirty="0" smtClean="0">
              <a:latin typeface="Arial"/>
              <a:cs typeface="Arial"/>
            </a:endParaRPr>
          </a:p>
          <a:p>
            <a:pPr>
              <a:defRPr/>
            </a:pPr>
            <a:endParaRPr lang="en-US" dirty="0" smtClean="0">
              <a:latin typeface="Arial"/>
              <a:cs typeface="Arial"/>
            </a:endParaRPr>
          </a:p>
          <a:p>
            <a:pPr algn="r">
              <a:defRPr/>
            </a:pP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838DA8-5744-594C-9A35-EE399A48D2F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2.3.1: Solving Linear Inequalities in Two </a:t>
            </a:r>
            <a:r>
              <a:rPr lang="en-US" dirty="0" smtClean="0"/>
              <a:t>Variables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Write an equation to show Sanibel’s revenue per wallet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en-US" dirty="0" smtClean="0"/>
              <a:t>Graph the equation using graph paper.</a:t>
            </a:r>
            <a:endParaRPr lang="en-US" dirty="0"/>
          </a:p>
          <a:p>
            <a:pPr marL="457200" indent="-457200" algn="l">
              <a:buFont typeface="+mj-lt"/>
              <a:buAutoNum type="arabicPeriod"/>
              <a:defRPr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happens if Sanibel decides to charge $4 per yard? Write a new equation and graph the equation on graph </a:t>
            </a:r>
            <a:r>
              <a:rPr lang="en-US" dirty="0" smtClean="0"/>
              <a:t>paper</a:t>
            </a:r>
            <a:r>
              <a:rPr lang="en-US" dirty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2.3.1: Solving Linear Inequalities in Two </a:t>
            </a:r>
            <a:r>
              <a:rPr lang="en-US" dirty="0" smtClean="0"/>
              <a:t>Variables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904AA0-B76C-0D4C-89C2-3CE4C5F70F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96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7940839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Write an equation to show Sanibel’s revenue per wallet.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Write the equation in slope-intercept form (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</a:t>
            </a:r>
            <a:r>
              <a:rPr lang="en-US" sz="2400" i="1" dirty="0">
                <a:solidFill>
                  <a:srgbClr val="660066"/>
                </a:solidFill>
              </a:rPr>
              <a:t>mx</a:t>
            </a:r>
            <a:r>
              <a:rPr lang="en-US" sz="2400" dirty="0">
                <a:solidFill>
                  <a:srgbClr val="660066"/>
                </a:solidFill>
              </a:rPr>
              <a:t> +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>
                <a:solidFill>
                  <a:srgbClr val="660066"/>
                </a:solidFill>
              </a:rPr>
              <a:t>). Use the information from the scenario to fill in the equation. 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sz="2400" spc="-50" dirty="0">
                <a:solidFill>
                  <a:srgbClr val="660066"/>
                </a:solidFill>
              </a:rPr>
              <a:t>Let </a:t>
            </a:r>
            <a:r>
              <a:rPr lang="en-US" sz="2400" i="1" spc="-50" dirty="0">
                <a:solidFill>
                  <a:srgbClr val="660066"/>
                </a:solidFill>
              </a:rPr>
              <a:t>x</a:t>
            </a:r>
            <a:r>
              <a:rPr lang="en-US" sz="2400" spc="-50" dirty="0">
                <a:solidFill>
                  <a:srgbClr val="660066"/>
                </a:solidFill>
              </a:rPr>
              <a:t> = the amount of tape used to make each wallet.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Sanibel plans to charge $2.50 per yard of tape. </a:t>
            </a:r>
          </a:p>
          <a:p>
            <a:pPr lvl="3" algn="l"/>
            <a:r>
              <a:rPr lang="en-US" dirty="0">
                <a:solidFill>
                  <a:srgbClr val="660066"/>
                </a:solidFill>
              </a:rPr>
              <a:t>Charge for tape used = </a:t>
            </a:r>
            <a:r>
              <a:rPr lang="en-US" dirty="0" smtClean="0">
                <a:solidFill>
                  <a:srgbClr val="660066"/>
                </a:solidFill>
              </a:rPr>
              <a:t>2.50</a:t>
            </a:r>
            <a:r>
              <a:rPr lang="en-US" i="1" dirty="0" smtClean="0">
                <a:solidFill>
                  <a:srgbClr val="660066"/>
                </a:solidFill>
              </a:rPr>
              <a:t>x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Sanibel spent $20 on supplies. Since she hasn’t sold any wallets yet, show this amount as </a:t>
            </a:r>
            <a:r>
              <a:rPr lang="en-US" sz="2400" dirty="0" smtClean="0">
                <a:solidFill>
                  <a:srgbClr val="660066"/>
                </a:solidFill>
              </a:rPr>
              <a:t>a </a:t>
            </a:r>
            <a:r>
              <a:rPr lang="en-US" sz="2400" dirty="0">
                <a:solidFill>
                  <a:srgbClr val="660066"/>
                </a:solidFill>
              </a:rPr>
              <a:t>negative.</a:t>
            </a:r>
          </a:p>
          <a:p>
            <a:pPr lvl="3" algn="l"/>
            <a:r>
              <a:rPr lang="en-US" dirty="0">
                <a:solidFill>
                  <a:srgbClr val="660066"/>
                </a:solidFill>
              </a:rPr>
              <a:t>Initial cost for tape = –20</a:t>
            </a:r>
          </a:p>
          <a:p>
            <a:pPr lvl="3" algn="l"/>
            <a:r>
              <a:rPr lang="fr-FR" i="1" dirty="0">
                <a:solidFill>
                  <a:srgbClr val="660066"/>
                </a:solidFill>
              </a:rPr>
              <a:t>y </a:t>
            </a:r>
            <a:r>
              <a:rPr lang="fr-FR" dirty="0">
                <a:solidFill>
                  <a:srgbClr val="660066"/>
                </a:solidFill>
              </a:rPr>
              <a:t>=</a:t>
            </a:r>
            <a:r>
              <a:rPr lang="fr-FR" i="1" dirty="0">
                <a:solidFill>
                  <a:srgbClr val="660066"/>
                </a:solidFill>
              </a:rPr>
              <a:t> </a:t>
            </a:r>
            <a:r>
              <a:rPr lang="fr-FR" dirty="0">
                <a:solidFill>
                  <a:srgbClr val="660066"/>
                </a:solidFill>
              </a:rPr>
              <a:t>2.50</a:t>
            </a:r>
            <a:r>
              <a:rPr lang="fr-FR" i="1" dirty="0">
                <a:solidFill>
                  <a:srgbClr val="660066"/>
                </a:solidFill>
              </a:rPr>
              <a:t>x </a:t>
            </a:r>
            <a:r>
              <a:rPr lang="fr-FR" dirty="0">
                <a:solidFill>
                  <a:srgbClr val="660066"/>
                </a:solidFill>
              </a:rPr>
              <a:t>–</a:t>
            </a:r>
            <a:r>
              <a:rPr lang="fr-FR" i="1" dirty="0">
                <a:solidFill>
                  <a:srgbClr val="660066"/>
                </a:solidFill>
              </a:rPr>
              <a:t> </a:t>
            </a:r>
            <a:r>
              <a:rPr lang="fr-FR" dirty="0">
                <a:solidFill>
                  <a:srgbClr val="660066"/>
                </a:solidFill>
              </a:rPr>
              <a:t>20</a:t>
            </a:r>
            <a:endParaRPr lang="en-US" i="1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1C5FB6-8DCD-1C41-8D5E-31B8BBE8783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2.3.1: Solving Linear Inequalities in Two </a:t>
            </a:r>
            <a:r>
              <a:rPr lang="en-US" dirty="0" smtClean="0"/>
              <a:t>Variables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>
            <a:normAutofit/>
          </a:bodyPr>
          <a:lstStyle/>
          <a:p>
            <a:pPr marL="457200" indent="-457200" algn="l">
              <a:buFont typeface="Calibri" charset="0"/>
              <a:buAutoNum type="arabicPeriod" startAt="2"/>
            </a:pPr>
            <a:r>
              <a:rPr lang="en-US" dirty="0" smtClean="0"/>
              <a:t>Graph the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888E5B-F0CC-4C45-A592-FB2FBEC4822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 descr="U2L3_02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6" r="2889" b="1710"/>
          <a:stretch/>
        </p:blipFill>
        <p:spPr>
          <a:xfrm>
            <a:off x="958251" y="1276246"/>
            <a:ext cx="7135424" cy="442456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2.3.1: Solving Linear Inequalities in Two </a:t>
            </a:r>
            <a:r>
              <a:rPr lang="en-US" dirty="0" smtClean="0"/>
              <a:t>Variables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/>
              <a:t>What happens if Sanibel decides to charge $4 per yard? Write a new equation and graph </a:t>
            </a:r>
            <a:r>
              <a:rPr lang="en-US" dirty="0" smtClean="0"/>
              <a:t>it.</a:t>
            </a:r>
            <a:endParaRPr lang="en-US" dirty="0"/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Modify the equation you wrote for problem 1 to reflect the new price per yard.</a:t>
            </a:r>
          </a:p>
          <a:p>
            <a:pPr lvl="3" algn="l"/>
            <a:r>
              <a:rPr lang="en-US" dirty="0">
                <a:solidFill>
                  <a:srgbClr val="660066"/>
                </a:solidFill>
              </a:rPr>
              <a:t>Original equation: </a:t>
            </a:r>
            <a:r>
              <a:rPr lang="en-US" i="1" dirty="0">
                <a:solidFill>
                  <a:srgbClr val="660066"/>
                </a:solidFill>
              </a:rPr>
              <a:t>y</a:t>
            </a:r>
            <a:r>
              <a:rPr lang="en-US" dirty="0">
                <a:solidFill>
                  <a:srgbClr val="660066"/>
                </a:solidFill>
              </a:rPr>
              <a:t> = 2.50</a:t>
            </a:r>
            <a:r>
              <a:rPr lang="en-US" i="1" dirty="0">
                <a:solidFill>
                  <a:srgbClr val="660066"/>
                </a:solidFill>
              </a:rPr>
              <a:t>x</a:t>
            </a:r>
            <a:r>
              <a:rPr lang="en-US" dirty="0">
                <a:solidFill>
                  <a:srgbClr val="660066"/>
                </a:solidFill>
              </a:rPr>
              <a:t> – 20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Substitute the new price, $4, for the old price, $2.50.</a:t>
            </a:r>
          </a:p>
          <a:p>
            <a:pPr lvl="3" algn="l"/>
            <a:r>
              <a:rPr lang="es-ES_tradnl" dirty="0">
                <a:solidFill>
                  <a:srgbClr val="660066"/>
                </a:solidFill>
              </a:rPr>
              <a:t>New </a:t>
            </a:r>
            <a:r>
              <a:rPr lang="es-ES_tradnl" dirty="0" err="1">
                <a:solidFill>
                  <a:srgbClr val="660066"/>
                </a:solidFill>
              </a:rPr>
              <a:t>equation</a:t>
            </a:r>
            <a:r>
              <a:rPr lang="es-ES_tradnl" dirty="0">
                <a:solidFill>
                  <a:srgbClr val="660066"/>
                </a:solidFill>
              </a:rPr>
              <a:t>: </a:t>
            </a:r>
            <a:r>
              <a:rPr lang="es-ES_tradnl" i="1" dirty="0">
                <a:solidFill>
                  <a:srgbClr val="660066"/>
                </a:solidFill>
              </a:rPr>
              <a:t>y</a:t>
            </a:r>
            <a:r>
              <a:rPr lang="es-ES_tradnl" dirty="0">
                <a:solidFill>
                  <a:srgbClr val="660066"/>
                </a:solidFill>
              </a:rPr>
              <a:t> = 4</a:t>
            </a:r>
            <a:r>
              <a:rPr lang="es-ES_tradnl" i="1" dirty="0">
                <a:solidFill>
                  <a:srgbClr val="660066"/>
                </a:solidFill>
              </a:rPr>
              <a:t>x</a:t>
            </a:r>
            <a:r>
              <a:rPr lang="es-ES_tradnl" dirty="0">
                <a:solidFill>
                  <a:srgbClr val="660066"/>
                </a:solidFill>
              </a:rPr>
              <a:t> – 20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42EE8D-CECB-1D4A-880F-DF627CF671F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2.3.1: Solving Linear Inequalities in Two </a:t>
            </a:r>
            <a:r>
              <a:rPr lang="en-US" dirty="0" smtClean="0"/>
              <a:t>Variables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>
            <a:normAutofit/>
          </a:bodyPr>
          <a:lstStyle/>
          <a:p>
            <a:pPr marL="800100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Now graph it.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7CB847-BB62-754D-A753-289FE0232F3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2" name="Picture 1" descr="U2L3_023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6" r="2672" b="1710"/>
          <a:stretch/>
        </p:blipFill>
        <p:spPr>
          <a:xfrm>
            <a:off x="717540" y="1190539"/>
            <a:ext cx="7616845" cy="4712551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2.3.1: Solving Linear Inequalities in Two </a:t>
            </a:r>
            <a:r>
              <a:rPr lang="en-US" dirty="0" smtClean="0"/>
              <a:t>Variables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1709</TotalTime>
  <Words>445</Words>
  <Application>Microsoft Macintosh PowerPoint</Application>
  <PresentationFormat>On-screen Show (4:3)</PresentationFormat>
  <Paragraphs>49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91</cp:revision>
  <dcterms:created xsi:type="dcterms:W3CDTF">2012-02-22T19:14:19Z</dcterms:created>
  <dcterms:modified xsi:type="dcterms:W3CDTF">2012-07-10T16:30:24Z</dcterms:modified>
  <cp:category/>
</cp:coreProperties>
</file>