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6" r:id="rId2"/>
    <p:sldId id="258" r:id="rId3"/>
    <p:sldId id="259" r:id="rId4"/>
    <p:sldId id="257" r:id="rId5"/>
    <p:sldId id="287" r:id="rId6"/>
    <p:sldId id="293" r:id="rId7"/>
    <p:sldId id="294" r:id="rId8"/>
    <p:sldId id="295" r:id="rId9"/>
    <p:sldId id="288" r:id="rId10"/>
    <p:sldId id="289" r:id="rId11"/>
    <p:sldId id="290" r:id="rId12"/>
    <p:sldId id="291" r:id="rId13"/>
    <p:sldId id="261" r:id="rId14"/>
    <p:sldId id="262" r:id="rId15"/>
    <p:sldId id="263" r:id="rId16"/>
    <p:sldId id="296" r:id="rId17"/>
    <p:sldId id="265" r:id="rId18"/>
    <p:sldId id="297" r:id="rId19"/>
    <p:sldId id="298" r:id="rId20"/>
    <p:sldId id="299" r:id="rId21"/>
    <p:sldId id="307" r:id="rId22"/>
    <p:sldId id="269" r:id="rId23"/>
    <p:sldId id="270" r:id="rId24"/>
    <p:sldId id="271" r:id="rId25"/>
    <p:sldId id="272" r:id="rId26"/>
    <p:sldId id="300" r:id="rId27"/>
    <p:sldId id="301" r:id="rId28"/>
    <p:sldId id="302" r:id="rId29"/>
    <p:sldId id="303" r:id="rId30"/>
    <p:sldId id="304" r:id="rId31"/>
    <p:sldId id="305" r:id="rId32"/>
    <p:sldId id="306" r:id="rId33"/>
    <p:sldId id="308"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90" autoAdjust="0"/>
    <p:restoredTop sz="94660"/>
  </p:normalViewPr>
  <p:slideViewPr>
    <p:cSldViewPr snapToGrid="0" snapToObjects="1" showGuides="1">
      <p:cViewPr>
        <p:scale>
          <a:sx n="76" d="100"/>
          <a:sy n="76" d="100"/>
        </p:scale>
        <p:origin x="-424" y="-432"/>
      </p:cViewPr>
      <p:guideLst>
        <p:guide orient="horz" pos="1974"/>
        <p:guide pos="288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S PGothic" charset="0"/>
                <a:cs typeface="MS PGothic" charset="0"/>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ea typeface="MS PGothic" charset="0"/>
                <a:cs typeface="MS PGothic" charset="0"/>
              </a:defRPr>
            </a:lvl1pPr>
          </a:lstStyle>
          <a:p>
            <a:pPr>
              <a:defRPr/>
            </a:pPr>
            <a:fld id="{BFF4549D-E74A-864F-B272-0743414281D9}" type="datetime1">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MS PGothic" charset="0"/>
                <a:cs typeface="MS PGothic" charset="0"/>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ea typeface="MS PGothic" charset="0"/>
                <a:cs typeface="MS PGothic" charset="0"/>
              </a:defRPr>
            </a:lvl1pPr>
          </a:lstStyle>
          <a:p>
            <a:pPr>
              <a:defRPr/>
            </a:pPr>
            <a:fld id="{F8EF51B9-FCC3-EB4F-B764-305D955C6C83}"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621207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MS PGothic" charset="0"/>
                <a:cs typeface="MS PGothic"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a:ea typeface="MS PGothic" charset="0"/>
                <a:cs typeface="MS PGothic" charset="0"/>
              </a:defRPr>
            </a:lvl1pPr>
          </a:lstStyle>
          <a:p>
            <a:pPr>
              <a:defRPr/>
            </a:pPr>
            <a:fld id="{C1DFBDA0-142F-4440-AB13-5F09730E7D78}" type="datetime1">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MS PGothic" charset="0"/>
                <a:cs typeface="MS PGothic"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a:ea typeface="MS PGothic" charset="0"/>
                <a:cs typeface="MS PGothic" charset="0"/>
              </a:defRPr>
            </a:lvl1pPr>
          </a:lstStyle>
          <a:p>
            <a:pPr>
              <a:defRPr/>
            </a:pPr>
            <a:fld id="{7842B33A-242E-FD42-A9E0-52769D63DABB}" type="slidenum">
              <a:rPr lang="en-US" smtClean="0"/>
              <a:pPr>
                <a:defRPr/>
              </a:pPr>
              <a:t>‹#›</a:t>
            </a:fld>
            <a:endParaRPr lang="en-US" dirty="0"/>
          </a:p>
        </p:txBody>
      </p:sp>
    </p:spTree>
    <p:extLst>
      <p:ext uri="{BB962C8B-B14F-4D97-AF65-F5344CB8AC3E}">
        <p14:creationId xmlns:p14="http://schemas.microsoft.com/office/powerpoint/2010/main" val="37736960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70BC194-E12A-3447-ACB3-6720266C721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/CAU2L3S1Graphing</a:t>
            </a:r>
            <a:endParaRPr lang="en-US" dirty="0"/>
          </a:p>
        </p:txBody>
      </p:sp>
      <p:sp>
        <p:nvSpPr>
          <p:cNvPr id="4" name="Slide Number Placeholder 3"/>
          <p:cNvSpPr>
            <a:spLocks noGrp="1"/>
          </p:cNvSpPr>
          <p:nvPr>
            <p:ph type="sldNum" sz="quarter" idx="10"/>
          </p:nvPr>
        </p:nvSpPr>
        <p:spPr/>
        <p:txBody>
          <a:bodyPr/>
          <a:lstStyle/>
          <a:p>
            <a:pPr>
              <a:defRPr/>
            </a:pPr>
            <a:fld id="{7842B33A-242E-FD42-A9E0-52769D63DABB}" type="slidenum">
              <a:rPr lang="en-US" smtClean="0"/>
              <a:pPr>
                <a:defRPr/>
              </a:pPr>
              <a:t>21</a:t>
            </a:fld>
            <a:endParaRPr lang="en-US" dirty="0"/>
          </a:p>
        </p:txBody>
      </p:sp>
    </p:spTree>
    <p:extLst>
      <p:ext uri="{BB962C8B-B14F-4D97-AF65-F5344CB8AC3E}">
        <p14:creationId xmlns:p14="http://schemas.microsoft.com/office/powerpoint/2010/main" val="128350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/CAU2L3S1Graphing2</a:t>
            </a:r>
            <a:endParaRPr lang="en-US"/>
          </a:p>
        </p:txBody>
      </p:sp>
      <p:sp>
        <p:nvSpPr>
          <p:cNvPr id="4" name="Slide Number Placeholder 3"/>
          <p:cNvSpPr>
            <a:spLocks noGrp="1"/>
          </p:cNvSpPr>
          <p:nvPr>
            <p:ph type="sldNum" sz="quarter" idx="10"/>
          </p:nvPr>
        </p:nvSpPr>
        <p:spPr/>
        <p:txBody>
          <a:bodyPr/>
          <a:lstStyle/>
          <a:p>
            <a:pPr>
              <a:defRPr/>
            </a:pPr>
            <a:fld id="{7842B33A-242E-FD42-A9E0-52769D63DABB}" type="slidenum">
              <a:rPr lang="en-US" smtClean="0"/>
              <a:pPr>
                <a:defRPr/>
              </a:pPr>
              <a:t>33</a:t>
            </a:fld>
            <a:endParaRPr lang="en-US" dirty="0"/>
          </a:p>
        </p:txBody>
      </p:sp>
    </p:spTree>
    <p:extLst>
      <p:ext uri="{BB962C8B-B14F-4D97-AF65-F5344CB8AC3E}">
        <p14:creationId xmlns:p14="http://schemas.microsoft.com/office/powerpoint/2010/main" val="249445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76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hasCustomPrompt="1"/>
          </p:nvPr>
        </p:nvSpPr>
        <p:spPr>
          <a:xfrm>
            <a:off x="1015283" y="6303114"/>
            <a:ext cx="5530850" cy="264966"/>
          </a:xfrm>
        </p:spPr>
        <p:txBody>
          <a:bodyPr>
            <a:noAutofit/>
          </a:bodyPr>
          <a:lstStyle>
            <a:lvl1pPr marL="0" marR="0" indent="0" algn="l" defTabSz="457200" rtl="0" eaLnBrk="0" fontAlgn="base" latinLnBrk="0" hangingPunct="0">
              <a:lnSpc>
                <a:spcPct val="100000"/>
              </a:lnSpc>
              <a:spcBef>
                <a:spcPct val="0"/>
              </a:spcBef>
              <a:spcAft>
                <a:spcPct val="0"/>
              </a:spcAft>
              <a:buClrTx/>
              <a:buSzTx/>
              <a:buFont typeface="Arial" charset="0"/>
              <a:buNone/>
              <a:tabLst/>
              <a:defRPr sz="1600" b="0" i="0" baseline="0">
                <a:solidFill>
                  <a:srgbClr val="FF0000"/>
                </a:solidFill>
                <a:latin typeface="Arial"/>
                <a:cs typeface="Arial"/>
              </a:defRPr>
            </a:lvl1pPr>
          </a:lstStyle>
          <a:p>
            <a:r>
              <a:rPr lang="en-US" dirty="0" smtClean="0"/>
              <a:t>2.3.1: Solving Linear Inequalities in Two Variables</a:t>
            </a:r>
          </a:p>
          <a:p>
            <a:pPr>
              <a:spcBef>
                <a:spcPct val="0"/>
              </a:spcBef>
            </a:pPr>
            <a:endParaRPr lang="en-US" dirty="0">
              <a:latin typeface="Arial" charset="0"/>
              <a:cs typeface="Arial" charset="0"/>
            </a:endParaRP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ＭＳ Ｐゴシック" charset="0"/>
                <a:cs typeface="Arial"/>
              </a:defRPr>
            </a:lvl1pPr>
          </a:lstStyle>
          <a:p>
            <a:pPr>
              <a:defRPr/>
            </a:pPr>
            <a:fld id="{E6C14A04-0FA6-6F48-B944-BD6478DD1BE8}" type="slidenum">
              <a:rPr lang="en-US" smtClean="0"/>
              <a:pPr>
                <a:defRPr/>
              </a:pPr>
              <a:t>‹#›</a:t>
            </a:fld>
            <a:endParaRPr lang="en-US" dirty="0"/>
          </a:p>
        </p:txBody>
      </p:sp>
    </p:spTree>
    <p:extLst>
      <p:ext uri="{BB962C8B-B14F-4D97-AF65-F5344CB8AC3E}">
        <p14:creationId xmlns:p14="http://schemas.microsoft.com/office/powerpoint/2010/main" val="421372991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D43E4E2-E484-384E-A0C0-BBB48CD9190F}" type="slidenum">
              <a:rPr lang="en-US"/>
              <a:pPr>
                <a:defRPr/>
              </a:pPr>
              <a:t>‹#›</a:t>
            </a:fld>
            <a:endParaRPr lang="en-US"/>
          </a:p>
        </p:txBody>
      </p:sp>
    </p:spTree>
    <p:extLst>
      <p:ext uri="{BB962C8B-B14F-4D97-AF65-F5344CB8AC3E}">
        <p14:creationId xmlns:p14="http://schemas.microsoft.com/office/powerpoint/2010/main" val="4252824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D3ECD9E3-3071-774D-BDEF-694740D72DAC}" type="slidenum">
              <a:rPr lang="en-US"/>
              <a:pPr>
                <a:defRPr/>
              </a:pPr>
              <a:t>‹#›</a:t>
            </a:fld>
            <a:endParaRPr lang="en-US"/>
          </a:p>
        </p:txBody>
      </p:sp>
    </p:spTree>
    <p:extLst>
      <p:ext uri="{BB962C8B-B14F-4D97-AF65-F5344CB8AC3E}">
        <p14:creationId xmlns:p14="http://schemas.microsoft.com/office/powerpoint/2010/main" val="1420812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626146305"/>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06FC1613-0243-B741-9AB0-329F39D8A84C}" type="slidenum">
              <a:rPr lang="en-US"/>
              <a:pPr>
                <a:defRPr/>
              </a:pPr>
              <a:t>‹#›</a:t>
            </a:fld>
            <a:endParaRPr lang="en-US"/>
          </a:p>
        </p:txBody>
      </p:sp>
    </p:spTree>
    <p:extLst>
      <p:ext uri="{BB962C8B-B14F-4D97-AF65-F5344CB8AC3E}">
        <p14:creationId xmlns:p14="http://schemas.microsoft.com/office/powerpoint/2010/main" val="1167956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6119683C-3D71-7748-9D11-780D384A78E2}" type="slidenum">
              <a:rPr lang="en-US"/>
              <a:pPr>
                <a:defRPr/>
              </a:pPr>
              <a:t>‹#›</a:t>
            </a:fld>
            <a:endParaRPr lang="en-US"/>
          </a:p>
        </p:txBody>
      </p:sp>
    </p:spTree>
    <p:extLst>
      <p:ext uri="{BB962C8B-B14F-4D97-AF65-F5344CB8AC3E}">
        <p14:creationId xmlns:p14="http://schemas.microsoft.com/office/powerpoint/2010/main" val="3016068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3D88DC5-343A-CA45-8802-3954A1E070C6}" type="slidenum">
              <a:rPr lang="en-US"/>
              <a:pPr>
                <a:defRPr/>
              </a:pPr>
              <a:t>‹#›</a:t>
            </a:fld>
            <a:endParaRPr lang="en-US"/>
          </a:p>
        </p:txBody>
      </p:sp>
    </p:spTree>
    <p:extLst>
      <p:ext uri="{BB962C8B-B14F-4D97-AF65-F5344CB8AC3E}">
        <p14:creationId xmlns:p14="http://schemas.microsoft.com/office/powerpoint/2010/main" val="30127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9" name="Slide Number Placeholder 5"/>
          <p:cNvSpPr>
            <a:spLocks noGrp="1"/>
          </p:cNvSpPr>
          <p:nvPr>
            <p:ph type="sldNum" sz="quarter" idx="12"/>
          </p:nvPr>
        </p:nvSpPr>
        <p:spPr/>
        <p:txBody>
          <a:bodyPr/>
          <a:lstStyle>
            <a:lvl1pPr>
              <a:defRPr/>
            </a:lvl1pPr>
          </a:lstStyle>
          <a:p>
            <a:pPr>
              <a:defRPr/>
            </a:pPr>
            <a:fld id="{C2D7D702-A091-1A4B-AAEE-F99A855C881F}" type="slidenum">
              <a:rPr lang="en-US"/>
              <a:pPr>
                <a:defRPr/>
              </a:pPr>
              <a:t>‹#›</a:t>
            </a:fld>
            <a:endParaRPr lang="en-US"/>
          </a:p>
        </p:txBody>
      </p:sp>
    </p:spTree>
    <p:extLst>
      <p:ext uri="{BB962C8B-B14F-4D97-AF65-F5344CB8AC3E}">
        <p14:creationId xmlns:p14="http://schemas.microsoft.com/office/powerpoint/2010/main" val="964931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5" name="Slide Number Placeholder 5"/>
          <p:cNvSpPr>
            <a:spLocks noGrp="1"/>
          </p:cNvSpPr>
          <p:nvPr>
            <p:ph type="sldNum" sz="quarter" idx="12"/>
          </p:nvPr>
        </p:nvSpPr>
        <p:spPr/>
        <p:txBody>
          <a:bodyPr/>
          <a:lstStyle>
            <a:lvl1pPr>
              <a:defRPr/>
            </a:lvl1pPr>
          </a:lstStyle>
          <a:p>
            <a:pPr>
              <a:defRPr/>
            </a:pPr>
            <a:fld id="{FAAC6EF5-6CAD-AF46-9466-4560C10935CF}" type="slidenum">
              <a:rPr lang="en-US"/>
              <a:pPr>
                <a:defRPr/>
              </a:pPr>
              <a:t>‹#›</a:t>
            </a:fld>
            <a:endParaRPr lang="en-US"/>
          </a:p>
        </p:txBody>
      </p:sp>
    </p:spTree>
    <p:extLst>
      <p:ext uri="{BB962C8B-B14F-4D97-AF65-F5344CB8AC3E}">
        <p14:creationId xmlns:p14="http://schemas.microsoft.com/office/powerpoint/2010/main" val="2125078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4" name="Slide Number Placeholder 5"/>
          <p:cNvSpPr>
            <a:spLocks noGrp="1"/>
          </p:cNvSpPr>
          <p:nvPr>
            <p:ph type="sldNum" sz="quarter" idx="12"/>
          </p:nvPr>
        </p:nvSpPr>
        <p:spPr/>
        <p:txBody>
          <a:bodyPr/>
          <a:lstStyle>
            <a:lvl1pPr>
              <a:defRPr/>
            </a:lvl1pPr>
          </a:lstStyle>
          <a:p>
            <a:pPr>
              <a:defRPr/>
            </a:pPr>
            <a:fld id="{C0487F55-52F5-9D4A-AB1B-D6D5AA4633FB}" type="slidenum">
              <a:rPr lang="en-US"/>
              <a:pPr>
                <a:defRPr/>
              </a:pPr>
              <a:t>‹#›</a:t>
            </a:fld>
            <a:endParaRPr lang="en-US"/>
          </a:p>
        </p:txBody>
      </p:sp>
    </p:spTree>
    <p:extLst>
      <p:ext uri="{BB962C8B-B14F-4D97-AF65-F5344CB8AC3E}">
        <p14:creationId xmlns:p14="http://schemas.microsoft.com/office/powerpoint/2010/main" val="1398123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BF520FF0-29F3-094F-A19A-075B3C835CC5}" type="slidenum">
              <a:rPr lang="en-US"/>
              <a:pPr>
                <a:defRPr/>
              </a:pPr>
              <a:t>‹#›</a:t>
            </a:fld>
            <a:endParaRPr lang="en-US"/>
          </a:p>
        </p:txBody>
      </p:sp>
    </p:spTree>
    <p:extLst>
      <p:ext uri="{BB962C8B-B14F-4D97-AF65-F5344CB8AC3E}">
        <p14:creationId xmlns:p14="http://schemas.microsoft.com/office/powerpoint/2010/main" val="350484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2.3.1: Solving Linear Inequalities in Two Variables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1A402B54-E9C0-7F41-970B-0FDB5C5ADFED}" type="slidenum">
              <a:rPr lang="en-US"/>
              <a:pPr>
                <a:defRPr/>
              </a:pPr>
              <a:t>‹#›</a:t>
            </a:fld>
            <a:endParaRPr lang="en-US"/>
          </a:p>
        </p:txBody>
      </p:sp>
    </p:spTree>
    <p:extLst>
      <p:ext uri="{BB962C8B-B14F-4D97-AF65-F5344CB8AC3E}">
        <p14:creationId xmlns:p14="http://schemas.microsoft.com/office/powerpoint/2010/main" val="19739929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a:ea typeface="MS PGothic" charset="0"/>
                <a:cs typeface="MS PGothic" charset="0"/>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2.3.1: Solving Linear Inequalities in Two Variables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Arial"/>
                <a:ea typeface="MS PGothic" charset="0"/>
                <a:cs typeface="MS PGothic" charset="0"/>
              </a:defRPr>
            </a:lvl1pPr>
          </a:lstStyle>
          <a:p>
            <a:pPr>
              <a:defRPr/>
            </a:pPr>
            <a:fld id="{4B28293E-0137-7646-B54F-DF375A3FD81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7"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8" r:id="rId12"/>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MS PGothic"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hyperlink" Target="http://walch.com/ei/CAU2L3S1Graphing"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hyperlink" Target="http://walch.com/ei/CAU2L3S1Graphing2"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latin typeface="Arial" charset="0"/>
                <a:cs typeface="MS PGothic" charset="0"/>
              </a:rPr>
              <a:t>Introduction</a:t>
            </a:r>
          </a:p>
          <a:p>
            <a:pPr algn="l"/>
            <a:r>
              <a:rPr lang="en-US" dirty="0">
                <a:latin typeface="Arial" charset="0"/>
                <a:cs typeface="Arial" charset="0"/>
              </a:rPr>
              <a:t>Solving a linear inequality in two variables is similar to graphing a linear equation, with a few </a:t>
            </a:r>
            <a:r>
              <a:rPr lang="en-US" dirty="0" smtClean="0">
                <a:latin typeface="Arial" charset="0"/>
                <a:cs typeface="Arial" charset="0"/>
              </a:rPr>
              <a:t>extra steps </a:t>
            </a:r>
            <a:r>
              <a:rPr lang="en-US" dirty="0">
                <a:latin typeface="Arial" charset="0"/>
                <a:cs typeface="Arial" charset="0"/>
              </a:rPr>
              <a:t>that will be explained </a:t>
            </a:r>
            <a:r>
              <a:rPr lang="en-US" dirty="0" smtClean="0">
                <a:latin typeface="Arial" charset="0"/>
                <a:cs typeface="Arial" charset="0"/>
              </a:rPr>
              <a:t>on the following slides. </a:t>
            </a:r>
            <a:r>
              <a:rPr lang="en-US" dirty="0">
                <a:latin typeface="Arial" charset="0"/>
                <a:cs typeface="Arial" charset="0"/>
              </a:rPr>
              <a:t>Remember that inequalities have infinitely many solutions and </a:t>
            </a:r>
            <a:r>
              <a:rPr lang="en-US" dirty="0" smtClean="0">
                <a:latin typeface="Arial" charset="0"/>
                <a:cs typeface="Arial" charset="0"/>
              </a:rPr>
              <a:t>all the </a:t>
            </a:r>
            <a:r>
              <a:rPr lang="en-US" dirty="0">
                <a:latin typeface="Arial" charset="0"/>
                <a:cs typeface="Arial" charset="0"/>
              </a:rPr>
              <a:t>solutions need to be represented. This will be done through the use of shading.</a:t>
            </a:r>
            <a:endParaRPr lang="en-US" dirty="0">
              <a:latin typeface="Arial" charset="0"/>
              <a:cs typeface="MS PGothic" charset="0"/>
            </a:endParaRP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5848530-3547-AE41-AE74-2A272D95C5A3}" type="slidenum">
              <a:rPr lang="en-US" sz="1800">
                <a:solidFill>
                  <a:srgbClr val="000000"/>
                </a:solidFill>
                <a:latin typeface="Arial"/>
                <a:cs typeface="Arial"/>
              </a:rPr>
              <a:pPr eaLnBrk="1" hangingPunct="1"/>
              <a:t>1</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latin typeface="Arial" charset="0"/>
              <a:cs typeface="Arial" charset="0"/>
            </a:endParaRP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algn="l"/>
            <a:r>
              <a:rPr lang="en-US" sz="2800" b="1" dirty="0">
                <a:latin typeface="Arial" charset="0"/>
                <a:ea typeface="MS PGothic" charset="0"/>
                <a:cs typeface="MS PGothic" charset="0"/>
              </a:rPr>
              <a:t>Key Concepts, </a:t>
            </a:r>
            <a:r>
              <a:rPr lang="en-US" sz="2800" b="1" i="1" dirty="0">
                <a:latin typeface="Arial" charset="0"/>
                <a:ea typeface="MS PGothic" charset="0"/>
                <a:cs typeface="MS PGothic" charset="0"/>
              </a:rPr>
              <a:t>continued</a:t>
            </a:r>
            <a:endParaRPr lang="en-US" dirty="0">
              <a:latin typeface="Arial" charset="0"/>
              <a:cs typeface="Arial" charset="0"/>
            </a:endParaRPr>
          </a:p>
          <a:p>
            <a:pPr algn="l"/>
            <a:r>
              <a:rPr lang="en-US" dirty="0">
                <a:latin typeface="Arial" charset="0"/>
                <a:cs typeface="Arial" charset="0"/>
              </a:rPr>
              <a:t>Standard Form of Linear Equations and Inequalities</a:t>
            </a:r>
          </a:p>
          <a:p>
            <a:pPr marL="800100" lvl="1" indent="-342900" algn="l">
              <a:buFont typeface="Arial" charset="0"/>
              <a:buChar char="•"/>
            </a:pPr>
            <a:r>
              <a:rPr lang="en-US" sz="2400" dirty="0">
                <a:solidFill>
                  <a:srgbClr val="000000"/>
                </a:solidFill>
              </a:rPr>
              <a:t>Linear equations can also be written as </a:t>
            </a:r>
            <a:r>
              <a:rPr lang="en-US" sz="2400" i="1" dirty="0">
                <a:solidFill>
                  <a:srgbClr val="000000"/>
                </a:solidFill>
              </a:rPr>
              <a:t>ax</a:t>
            </a:r>
            <a:r>
              <a:rPr lang="en-US" sz="2400" dirty="0">
                <a:solidFill>
                  <a:srgbClr val="000000"/>
                </a:solidFill>
              </a:rPr>
              <a:t> + </a:t>
            </a:r>
            <a:r>
              <a:rPr lang="en-US" sz="2400" i="1" dirty="0">
                <a:solidFill>
                  <a:srgbClr val="000000"/>
                </a:solidFill>
              </a:rPr>
              <a:t>by</a:t>
            </a:r>
            <a:r>
              <a:rPr lang="en-US" sz="2400" dirty="0">
                <a:solidFill>
                  <a:srgbClr val="000000"/>
                </a:solidFill>
              </a:rPr>
              <a:t> = </a:t>
            </a:r>
            <a:r>
              <a:rPr lang="en-US" sz="2400" i="1" dirty="0">
                <a:solidFill>
                  <a:srgbClr val="000000"/>
                </a:solidFill>
              </a:rPr>
              <a:t>c</a:t>
            </a:r>
            <a:r>
              <a:rPr lang="en-US" sz="2400" dirty="0">
                <a:solidFill>
                  <a:srgbClr val="000000"/>
                </a:solidFill>
              </a:rPr>
              <a:t>, where </a:t>
            </a:r>
            <a:r>
              <a:rPr lang="en-US" sz="2400" i="1" dirty="0">
                <a:solidFill>
                  <a:srgbClr val="000000"/>
                </a:solidFill>
              </a:rPr>
              <a:t>a</a:t>
            </a:r>
            <a:r>
              <a:rPr lang="en-US" sz="2400" dirty="0">
                <a:solidFill>
                  <a:srgbClr val="000000"/>
                </a:solidFill>
              </a:rPr>
              <a:t>, </a:t>
            </a:r>
            <a:r>
              <a:rPr lang="en-US" sz="2400" i="1" dirty="0">
                <a:solidFill>
                  <a:srgbClr val="000000"/>
                </a:solidFill>
              </a:rPr>
              <a:t>b</a:t>
            </a:r>
            <a:r>
              <a:rPr lang="en-US" sz="2400" dirty="0">
                <a:solidFill>
                  <a:srgbClr val="000000"/>
                </a:solidFill>
              </a:rPr>
              <a:t>, and </a:t>
            </a:r>
            <a:r>
              <a:rPr lang="en-US" sz="2400" i="1" dirty="0">
                <a:solidFill>
                  <a:srgbClr val="000000"/>
                </a:solidFill>
              </a:rPr>
              <a:t>c</a:t>
            </a:r>
            <a:r>
              <a:rPr lang="en-US" sz="2400" dirty="0">
                <a:solidFill>
                  <a:srgbClr val="000000"/>
                </a:solidFill>
              </a:rPr>
              <a:t> are real numbers.</a:t>
            </a:r>
          </a:p>
          <a:p>
            <a:pPr marL="800100" lvl="1" indent="-342900" algn="l">
              <a:buFont typeface="Arial" charset="0"/>
              <a:buChar char="•"/>
            </a:pPr>
            <a:r>
              <a:rPr lang="en-US" sz="2400" dirty="0">
                <a:solidFill>
                  <a:srgbClr val="000000"/>
                </a:solidFill>
              </a:rPr>
              <a:t>Similarly, an inequality can be written in the same form but with an inequality symbol (&lt;, &gt;, ≤, or ≥) instead of an equal sign.</a:t>
            </a:r>
          </a:p>
          <a:p>
            <a:pPr marL="800100" lvl="1" indent="-342900" algn="l">
              <a:buFont typeface="Arial" charset="0"/>
              <a:buChar char="•"/>
            </a:pPr>
            <a:r>
              <a:rPr lang="en-US" sz="2400" dirty="0">
                <a:solidFill>
                  <a:srgbClr val="000000"/>
                </a:solidFill>
              </a:rPr>
              <a:t>To convert to slope-intercept form (</a:t>
            </a:r>
            <a:r>
              <a:rPr lang="en-US" sz="2400" i="1" dirty="0">
                <a:solidFill>
                  <a:srgbClr val="000000"/>
                </a:solidFill>
              </a:rPr>
              <a:t>y</a:t>
            </a:r>
            <a:r>
              <a:rPr lang="en-US" sz="2400" dirty="0">
                <a:solidFill>
                  <a:srgbClr val="000000"/>
                </a:solidFill>
              </a:rPr>
              <a:t> = </a:t>
            </a:r>
            <a:r>
              <a:rPr lang="en-US" sz="2400" i="1" dirty="0">
                <a:solidFill>
                  <a:srgbClr val="000000"/>
                </a:solidFill>
              </a:rPr>
              <a:t>mx</a:t>
            </a:r>
            <a:r>
              <a:rPr lang="en-US" sz="2400" dirty="0">
                <a:solidFill>
                  <a:srgbClr val="000000"/>
                </a:solidFill>
              </a:rPr>
              <a:t> + </a:t>
            </a:r>
            <a:r>
              <a:rPr lang="en-US" sz="2400" i="1" dirty="0">
                <a:solidFill>
                  <a:srgbClr val="000000"/>
                </a:solidFill>
              </a:rPr>
              <a:t>b</a:t>
            </a:r>
            <a:r>
              <a:rPr lang="en-US" sz="2400" dirty="0">
                <a:solidFill>
                  <a:srgbClr val="000000"/>
                </a:solidFill>
              </a:rPr>
              <a:t>), solve the equation or inequality for </a:t>
            </a:r>
            <a:r>
              <a:rPr lang="en-US" sz="2400" i="1" dirty="0">
                <a:solidFill>
                  <a:srgbClr val="000000"/>
                </a:solidFill>
              </a:rPr>
              <a:t>y</a:t>
            </a:r>
            <a:r>
              <a:rPr lang="en-US" sz="2400" dirty="0">
                <a:solidFill>
                  <a:srgbClr val="000000"/>
                </a:solidFill>
              </a:rPr>
              <a:t>. </a:t>
            </a:r>
          </a:p>
          <a:p>
            <a:pPr marL="800100" lvl="1" indent="-342900" algn="l">
              <a:buFont typeface="Arial" charset="0"/>
              <a:buChar char="•"/>
            </a:pPr>
            <a:r>
              <a:rPr lang="en-US" sz="2400" dirty="0">
                <a:solidFill>
                  <a:srgbClr val="000000"/>
                </a:solidFill>
              </a:rPr>
              <a:t>Remember to switch the inequality symbol if you multiply or divide by a negative.</a:t>
            </a:r>
          </a:p>
        </p:txBody>
      </p:sp>
      <p:sp>
        <p:nvSpPr>
          <p:cNvPr id="2253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97FFE38-4969-874C-898C-0A3F60460819}" type="slidenum">
              <a:rPr lang="en-US" sz="1800">
                <a:solidFill>
                  <a:srgbClr val="000000"/>
                </a:solidFill>
                <a:latin typeface="Arial"/>
                <a:cs typeface="Arial"/>
              </a:rPr>
              <a:pPr eaLnBrk="1" hangingPunct="1"/>
              <a:t>10</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a:r>
              <a:rPr lang="en-US" sz="2800" b="1" dirty="0">
                <a:latin typeface="Arial" charset="0"/>
                <a:cs typeface="MS PGothic" charset="0"/>
              </a:rPr>
              <a:t>Key Concepts, </a:t>
            </a:r>
            <a:r>
              <a:rPr lang="en-US" sz="2800" b="1" i="1" dirty="0">
                <a:latin typeface="Arial" charset="0"/>
                <a:cs typeface="MS PGothic" charset="0"/>
              </a:rPr>
              <a:t>continued</a:t>
            </a:r>
            <a:endParaRPr lang="en-US" dirty="0">
              <a:latin typeface="Arial" charset="0"/>
              <a:cs typeface="Arial" charset="0"/>
            </a:endParaRPr>
          </a:p>
          <a:p>
            <a:pPr algn="l"/>
            <a:r>
              <a:rPr lang="en-US" dirty="0" smtClean="0">
                <a:solidFill>
                  <a:srgbClr val="000000"/>
                </a:solidFill>
                <a:latin typeface="Arial" charset="0"/>
                <a:cs typeface="Arial" charset="0"/>
              </a:rPr>
              <a:t>Intercepts</a:t>
            </a:r>
          </a:p>
          <a:p>
            <a:pPr marL="800100" lvl="1" indent="-342900" algn="l">
              <a:buFont typeface="Arial"/>
              <a:buChar char="•"/>
            </a:pPr>
            <a:r>
              <a:rPr lang="en-US" sz="2400" dirty="0">
                <a:solidFill>
                  <a:srgbClr val="000000"/>
                </a:solidFill>
              </a:rPr>
              <a:t>An </a:t>
            </a:r>
            <a:r>
              <a:rPr lang="en-US" sz="2400" b="1" dirty="0">
                <a:solidFill>
                  <a:srgbClr val="000000"/>
                </a:solidFill>
              </a:rPr>
              <a:t>intercept</a:t>
            </a:r>
            <a:r>
              <a:rPr lang="en-US" sz="2400" dirty="0">
                <a:solidFill>
                  <a:srgbClr val="000000"/>
                </a:solidFill>
              </a:rPr>
              <a:t> is the point at which the line intersects (or intercepts) the </a:t>
            </a:r>
            <a:r>
              <a:rPr lang="en-US" sz="2400" i="1" dirty="0">
                <a:solidFill>
                  <a:srgbClr val="000000"/>
                </a:solidFill>
              </a:rPr>
              <a:t>x</a:t>
            </a:r>
            <a:r>
              <a:rPr lang="en-US" sz="2400" dirty="0">
                <a:solidFill>
                  <a:srgbClr val="000000"/>
                </a:solidFill>
              </a:rPr>
              <a:t>- or </a:t>
            </a:r>
            <a:r>
              <a:rPr lang="en-US" sz="2400" i="1" dirty="0">
                <a:solidFill>
                  <a:srgbClr val="000000"/>
                </a:solidFill>
              </a:rPr>
              <a:t>y</a:t>
            </a:r>
            <a:r>
              <a:rPr lang="en-US" sz="2400" dirty="0">
                <a:solidFill>
                  <a:srgbClr val="000000"/>
                </a:solidFill>
              </a:rPr>
              <a:t>-axis</a:t>
            </a:r>
            <a:r>
              <a:rPr lang="en-US" sz="2400" dirty="0" smtClean="0">
                <a:solidFill>
                  <a:srgbClr val="000000"/>
                </a:solidFill>
              </a:rPr>
              <a:t>.</a:t>
            </a:r>
          </a:p>
          <a:p>
            <a:pPr marL="800100" lvl="1" indent="-342900" algn="l">
              <a:buFont typeface="Arial"/>
              <a:buChar char="•"/>
            </a:pPr>
            <a:r>
              <a:rPr lang="en-US" sz="2400" dirty="0" smtClean="0">
                <a:solidFill>
                  <a:srgbClr val="000000"/>
                </a:solidFill>
              </a:rPr>
              <a:t>You </a:t>
            </a:r>
            <a:r>
              <a:rPr lang="en-US" sz="2400" dirty="0">
                <a:solidFill>
                  <a:srgbClr val="000000"/>
                </a:solidFill>
              </a:rPr>
              <a:t>have dealt with the </a:t>
            </a:r>
            <a:r>
              <a:rPr lang="en-US" sz="2400" b="1" i="1" dirty="0">
                <a:solidFill>
                  <a:srgbClr val="000000"/>
                </a:solidFill>
              </a:rPr>
              <a:t>y</a:t>
            </a:r>
            <a:r>
              <a:rPr lang="en-US" sz="2400" b="1" dirty="0">
                <a:solidFill>
                  <a:srgbClr val="000000"/>
                </a:solidFill>
              </a:rPr>
              <a:t>-intercept</a:t>
            </a:r>
            <a:r>
              <a:rPr lang="en-US" sz="2400" dirty="0">
                <a:solidFill>
                  <a:srgbClr val="000000"/>
                </a:solidFill>
              </a:rPr>
              <a:t>, which is the point at which the line intersects the </a:t>
            </a:r>
            <a:r>
              <a:rPr lang="en-US" sz="2400" i="1" dirty="0">
                <a:solidFill>
                  <a:srgbClr val="000000"/>
                </a:solidFill>
              </a:rPr>
              <a:t>y</a:t>
            </a:r>
            <a:r>
              <a:rPr lang="en-US" sz="2400" dirty="0">
                <a:solidFill>
                  <a:srgbClr val="000000"/>
                </a:solidFill>
              </a:rPr>
              <a:t>-axis. When an equation is in slope-intercept form, </a:t>
            </a:r>
            <a:r>
              <a:rPr lang="en-US" sz="2400" i="1" dirty="0">
                <a:solidFill>
                  <a:srgbClr val="000000"/>
                </a:solidFill>
              </a:rPr>
              <a:t>y</a:t>
            </a:r>
            <a:r>
              <a:rPr lang="en-US" sz="2400" dirty="0">
                <a:solidFill>
                  <a:srgbClr val="000000"/>
                </a:solidFill>
              </a:rPr>
              <a:t> = </a:t>
            </a:r>
            <a:r>
              <a:rPr lang="en-US" sz="2400" i="1" dirty="0">
                <a:solidFill>
                  <a:srgbClr val="000000"/>
                </a:solidFill>
              </a:rPr>
              <a:t>mx</a:t>
            </a:r>
            <a:r>
              <a:rPr lang="en-US" sz="2400" dirty="0">
                <a:solidFill>
                  <a:srgbClr val="000000"/>
                </a:solidFill>
              </a:rPr>
              <a:t> + </a:t>
            </a:r>
            <a:r>
              <a:rPr lang="en-US" sz="2400" i="1" dirty="0">
                <a:solidFill>
                  <a:srgbClr val="000000"/>
                </a:solidFill>
              </a:rPr>
              <a:t>b</a:t>
            </a:r>
            <a:r>
              <a:rPr lang="en-US" sz="2400" dirty="0">
                <a:solidFill>
                  <a:srgbClr val="000000"/>
                </a:solidFill>
              </a:rPr>
              <a:t>, </a:t>
            </a:r>
            <a:r>
              <a:rPr lang="en-US" sz="2400" i="1" dirty="0">
                <a:solidFill>
                  <a:srgbClr val="000000"/>
                </a:solidFill>
              </a:rPr>
              <a:t>b</a:t>
            </a:r>
            <a:r>
              <a:rPr lang="en-US" sz="2400" dirty="0">
                <a:solidFill>
                  <a:srgbClr val="000000"/>
                </a:solidFill>
              </a:rPr>
              <a:t> is the </a:t>
            </a:r>
            <a:r>
              <a:rPr lang="en-US" sz="2400" i="1" dirty="0">
                <a:solidFill>
                  <a:srgbClr val="000000"/>
                </a:solidFill>
              </a:rPr>
              <a:t>y</a:t>
            </a:r>
            <a:r>
              <a:rPr lang="en-US" sz="2400" dirty="0">
                <a:solidFill>
                  <a:srgbClr val="000000"/>
                </a:solidFill>
              </a:rPr>
              <a:t>-intercept. </a:t>
            </a:r>
          </a:p>
          <a:p>
            <a:pPr marL="800100" lvl="1" indent="-342900" algn="l">
              <a:buFont typeface="Arial"/>
              <a:buChar char="•"/>
            </a:pPr>
            <a:r>
              <a:rPr lang="en-US" sz="2400" dirty="0" smtClean="0">
                <a:solidFill>
                  <a:srgbClr val="000000"/>
                </a:solidFill>
              </a:rPr>
              <a:t>The </a:t>
            </a:r>
            <a:r>
              <a:rPr lang="en-US" sz="2400" dirty="0">
                <a:solidFill>
                  <a:srgbClr val="000000"/>
                </a:solidFill>
              </a:rPr>
              <a:t>general coordinates for the </a:t>
            </a:r>
            <a:r>
              <a:rPr lang="en-US" sz="2400" i="1" dirty="0">
                <a:solidFill>
                  <a:srgbClr val="000000"/>
                </a:solidFill>
              </a:rPr>
              <a:t>y</a:t>
            </a:r>
            <a:r>
              <a:rPr lang="en-US" sz="2400" dirty="0">
                <a:solidFill>
                  <a:srgbClr val="000000"/>
                </a:solidFill>
              </a:rPr>
              <a:t>-intercept are (0, </a:t>
            </a:r>
            <a:r>
              <a:rPr lang="en-US" sz="2400" i="1" dirty="0">
                <a:solidFill>
                  <a:srgbClr val="000000"/>
                </a:solidFill>
              </a:rPr>
              <a:t>y</a:t>
            </a:r>
            <a:r>
              <a:rPr lang="en-US" sz="2400" dirty="0">
                <a:solidFill>
                  <a:srgbClr val="000000"/>
                </a:solidFill>
              </a:rPr>
              <a:t>). Notice the </a:t>
            </a:r>
            <a:r>
              <a:rPr lang="en-US" sz="2400" i="1" dirty="0">
                <a:solidFill>
                  <a:srgbClr val="000000"/>
                </a:solidFill>
              </a:rPr>
              <a:t>x</a:t>
            </a:r>
            <a:r>
              <a:rPr lang="en-US" sz="2400" dirty="0">
                <a:solidFill>
                  <a:srgbClr val="000000"/>
                </a:solidFill>
              </a:rPr>
              <a:t>-coordinate of the </a:t>
            </a:r>
            <a:r>
              <a:rPr lang="en-US" sz="2400" i="1" dirty="0">
                <a:solidFill>
                  <a:srgbClr val="000000"/>
                </a:solidFill>
              </a:rPr>
              <a:t>y</a:t>
            </a:r>
            <a:r>
              <a:rPr lang="en-US" sz="2400" dirty="0">
                <a:solidFill>
                  <a:srgbClr val="000000"/>
                </a:solidFill>
              </a:rPr>
              <a:t>-intercept is 0.</a:t>
            </a:r>
          </a:p>
          <a:p>
            <a:pPr marL="800100" lvl="1" indent="-342900" algn="l">
              <a:buFont typeface="Arial"/>
              <a:buChar char="•"/>
            </a:pPr>
            <a:r>
              <a:rPr lang="en-US" sz="2400" dirty="0">
                <a:solidFill>
                  <a:srgbClr val="000000"/>
                </a:solidFill>
              </a:rPr>
              <a:t>To solve for the </a:t>
            </a:r>
            <a:r>
              <a:rPr lang="en-US" sz="2400" i="1" dirty="0">
                <a:solidFill>
                  <a:srgbClr val="000000"/>
                </a:solidFill>
              </a:rPr>
              <a:t>x</a:t>
            </a:r>
            <a:r>
              <a:rPr lang="en-US" sz="2400" dirty="0">
                <a:solidFill>
                  <a:srgbClr val="000000"/>
                </a:solidFill>
              </a:rPr>
              <a:t>-intercept in an equation, set </a:t>
            </a:r>
            <a:r>
              <a:rPr lang="en-US" sz="2400" i="1" dirty="0">
                <a:solidFill>
                  <a:srgbClr val="000000"/>
                </a:solidFill>
              </a:rPr>
              <a:t>x</a:t>
            </a:r>
            <a:r>
              <a:rPr lang="en-US" sz="2400" dirty="0">
                <a:solidFill>
                  <a:srgbClr val="000000"/>
                </a:solidFill>
              </a:rPr>
              <a:t> = 0 and solve for </a:t>
            </a:r>
            <a:r>
              <a:rPr lang="en-US" sz="2400" i="1" dirty="0">
                <a:solidFill>
                  <a:srgbClr val="000000"/>
                </a:solidFill>
              </a:rPr>
              <a:t>y</a:t>
            </a:r>
            <a:r>
              <a:rPr lang="en-US" sz="2400" dirty="0" smtClean="0">
                <a:solidFill>
                  <a:srgbClr val="000000"/>
                </a:solidFill>
              </a:rPr>
              <a:t>.</a:t>
            </a:r>
            <a:endParaRPr lang="en-US" sz="2400" dirty="0">
              <a:solidFill>
                <a:srgbClr val="000000"/>
              </a:solidFill>
              <a:latin typeface="Arial" charset="0"/>
              <a:cs typeface="Arial" charset="0"/>
            </a:endParaRPr>
          </a:p>
        </p:txBody>
      </p:sp>
      <p:sp>
        <p:nvSpPr>
          <p:cNvPr id="2355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239F90F-251E-794A-A56A-6A887B82A000}" type="slidenum">
              <a:rPr lang="en-US" sz="1800">
                <a:solidFill>
                  <a:srgbClr val="000000"/>
                </a:solidFill>
                <a:latin typeface="Arial"/>
                <a:cs typeface="Arial"/>
              </a:rPr>
              <a:pPr eaLnBrk="1" hangingPunct="1"/>
              <a:t>11</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MS PGothic" charset="0"/>
                <a:cs typeface="MS PGothic" charset="0"/>
              </a:rPr>
              <a:t>Key Concepts, </a:t>
            </a:r>
            <a:r>
              <a:rPr lang="en-US" sz="2800" b="1" i="1" dirty="0" smtClean="0">
                <a:ea typeface="MS PGothic" charset="0"/>
                <a:cs typeface="MS PGothic" charset="0"/>
              </a:rPr>
              <a:t>continued</a:t>
            </a:r>
            <a:endParaRPr lang="en-US" dirty="0"/>
          </a:p>
          <a:p>
            <a:pPr marL="800100" lvl="1" indent="-342900" algn="l">
              <a:spcBef>
                <a:spcPts val="300"/>
              </a:spcBef>
              <a:buFont typeface="Arial"/>
              <a:buChar char="•"/>
            </a:pPr>
            <a:r>
              <a:rPr lang="en-US" sz="2400" dirty="0">
                <a:solidFill>
                  <a:srgbClr val="000000"/>
                </a:solidFill>
              </a:rPr>
              <a:t>The </a:t>
            </a:r>
            <a:r>
              <a:rPr lang="en-US" sz="2400" b="1" i="1" dirty="0">
                <a:solidFill>
                  <a:srgbClr val="000000"/>
                </a:solidFill>
              </a:rPr>
              <a:t>x</a:t>
            </a:r>
            <a:r>
              <a:rPr lang="en-US" sz="2400" b="1" dirty="0">
                <a:solidFill>
                  <a:srgbClr val="000000"/>
                </a:solidFill>
              </a:rPr>
              <a:t>-intercept </a:t>
            </a:r>
            <a:r>
              <a:rPr lang="en-US" sz="2400" dirty="0">
                <a:solidFill>
                  <a:srgbClr val="000000"/>
                </a:solidFill>
              </a:rPr>
              <a:t>is the point at which the line intersects the </a:t>
            </a:r>
            <a:r>
              <a:rPr lang="en-US" sz="2400" i="1" dirty="0">
                <a:solidFill>
                  <a:srgbClr val="000000"/>
                </a:solidFill>
              </a:rPr>
              <a:t>x</a:t>
            </a:r>
            <a:r>
              <a:rPr lang="en-US" sz="2400" dirty="0">
                <a:solidFill>
                  <a:srgbClr val="000000"/>
                </a:solidFill>
              </a:rPr>
              <a:t>-axis</a:t>
            </a:r>
            <a:r>
              <a:rPr lang="en-US" sz="2400" dirty="0" smtClean="0">
                <a:solidFill>
                  <a:srgbClr val="000000"/>
                </a:solidFill>
              </a:rPr>
              <a:t>.</a:t>
            </a:r>
          </a:p>
          <a:p>
            <a:pPr marL="800100" lvl="1" indent="-342900" algn="l">
              <a:spcBef>
                <a:spcPts val="300"/>
              </a:spcBef>
              <a:buFont typeface="Arial"/>
              <a:buChar char="•"/>
            </a:pPr>
            <a:r>
              <a:rPr lang="en-US" sz="2400" spc="-40" dirty="0">
                <a:solidFill>
                  <a:srgbClr val="000000"/>
                </a:solidFill>
              </a:rPr>
              <a:t>The general coordinates for the </a:t>
            </a:r>
            <a:r>
              <a:rPr lang="en-US" sz="2400" i="1" spc="-40" dirty="0">
                <a:solidFill>
                  <a:srgbClr val="000000"/>
                </a:solidFill>
              </a:rPr>
              <a:t>x</a:t>
            </a:r>
            <a:r>
              <a:rPr lang="en-US" sz="2400" spc="-40" dirty="0">
                <a:solidFill>
                  <a:srgbClr val="000000"/>
                </a:solidFill>
              </a:rPr>
              <a:t>-intercept are (</a:t>
            </a:r>
            <a:r>
              <a:rPr lang="en-US" sz="2400" i="1" spc="-40" dirty="0">
                <a:solidFill>
                  <a:srgbClr val="000000"/>
                </a:solidFill>
              </a:rPr>
              <a:t>x</a:t>
            </a:r>
            <a:r>
              <a:rPr lang="en-US" sz="2400" spc="-40" dirty="0">
                <a:solidFill>
                  <a:srgbClr val="000000"/>
                </a:solidFill>
              </a:rPr>
              <a:t>, 0).</a:t>
            </a:r>
          </a:p>
          <a:p>
            <a:pPr marL="800100" lvl="1" indent="-342900" algn="l">
              <a:spcBef>
                <a:spcPts val="300"/>
              </a:spcBef>
              <a:buFont typeface="Arial"/>
              <a:buChar char="•"/>
            </a:pPr>
            <a:r>
              <a:rPr lang="en-US" sz="2400" dirty="0">
                <a:solidFill>
                  <a:srgbClr val="000000"/>
                </a:solidFill>
              </a:rPr>
              <a:t>To solve for the </a:t>
            </a:r>
            <a:r>
              <a:rPr lang="en-US" sz="2400" i="1" dirty="0">
                <a:solidFill>
                  <a:srgbClr val="000000"/>
                </a:solidFill>
              </a:rPr>
              <a:t>x</a:t>
            </a:r>
            <a:r>
              <a:rPr lang="en-US" sz="2400" dirty="0">
                <a:solidFill>
                  <a:srgbClr val="000000"/>
                </a:solidFill>
              </a:rPr>
              <a:t>-intercept in an equation, set </a:t>
            </a:r>
            <a:r>
              <a:rPr lang="en-US" sz="2400" i="1" dirty="0">
                <a:solidFill>
                  <a:srgbClr val="000000"/>
                </a:solidFill>
              </a:rPr>
              <a:t>y</a:t>
            </a:r>
            <a:r>
              <a:rPr lang="en-US" sz="2400" dirty="0">
                <a:solidFill>
                  <a:srgbClr val="000000"/>
                </a:solidFill>
              </a:rPr>
              <a:t> = 0 and solve for </a:t>
            </a:r>
            <a:r>
              <a:rPr lang="en-US" sz="2400" i="1" dirty="0">
                <a:solidFill>
                  <a:srgbClr val="000000"/>
                </a:solidFill>
              </a:rPr>
              <a:t>x</a:t>
            </a:r>
            <a:r>
              <a:rPr lang="en-US" sz="2400" dirty="0">
                <a:solidFill>
                  <a:srgbClr val="000000"/>
                </a:solidFill>
              </a:rPr>
              <a:t>. </a:t>
            </a:r>
          </a:p>
          <a:p>
            <a:pPr marL="800100" lvl="1" indent="-342900" algn="l">
              <a:spcBef>
                <a:spcPts val="300"/>
              </a:spcBef>
              <a:buFont typeface="Arial"/>
              <a:buChar char="•"/>
            </a:pPr>
            <a:r>
              <a:rPr lang="en-US" sz="2400" dirty="0" smtClean="0">
                <a:solidFill>
                  <a:srgbClr val="000000"/>
                </a:solidFill>
              </a:rPr>
              <a:t>You </a:t>
            </a:r>
            <a:r>
              <a:rPr lang="en-US" sz="2400" dirty="0">
                <a:solidFill>
                  <a:srgbClr val="000000"/>
                </a:solidFill>
              </a:rPr>
              <a:t>can plot a line using the intercepts. Find the </a:t>
            </a:r>
            <a:r>
              <a:rPr lang="en-US" sz="2400" i="1" dirty="0">
                <a:solidFill>
                  <a:srgbClr val="000000"/>
                </a:solidFill>
              </a:rPr>
              <a:t>x</a:t>
            </a:r>
            <a:r>
              <a:rPr lang="en-US" sz="2400" dirty="0">
                <a:solidFill>
                  <a:srgbClr val="000000"/>
                </a:solidFill>
              </a:rPr>
              <a:t>- and </a:t>
            </a:r>
            <a:r>
              <a:rPr lang="en-US" sz="2400" i="1" dirty="0">
                <a:solidFill>
                  <a:srgbClr val="000000"/>
                </a:solidFill>
              </a:rPr>
              <a:t>y</a:t>
            </a:r>
            <a:r>
              <a:rPr lang="en-US" sz="2400" dirty="0">
                <a:solidFill>
                  <a:srgbClr val="000000"/>
                </a:solidFill>
              </a:rPr>
              <a:t>-intercepts and then connect the points.</a:t>
            </a:r>
          </a:p>
          <a:p>
            <a:pPr marL="800100" lvl="1" indent="-342900" algn="l">
              <a:spcBef>
                <a:spcPts val="300"/>
              </a:spcBef>
              <a:buFont typeface="Arial"/>
              <a:buChar char="•"/>
            </a:pPr>
            <a:r>
              <a:rPr lang="en-US" sz="2400" dirty="0">
                <a:solidFill>
                  <a:srgbClr val="000000"/>
                </a:solidFill>
              </a:rPr>
              <a:t>Plotting a line using the intercepts is helpful in linear inequalities that are in context.</a:t>
            </a:r>
          </a:p>
          <a:p>
            <a:pPr marL="800100" lvl="1" indent="-342900" algn="l">
              <a:spcBef>
                <a:spcPts val="300"/>
              </a:spcBef>
              <a:buFont typeface="Arial"/>
              <a:buChar char="•"/>
            </a:pPr>
            <a:r>
              <a:rPr lang="en-US" sz="2400" dirty="0" smtClean="0">
                <a:solidFill>
                  <a:srgbClr val="000000"/>
                </a:solidFill>
              </a:rPr>
              <a:t>Generally</a:t>
            </a:r>
            <a:r>
              <a:rPr lang="en-US" sz="2400" dirty="0">
                <a:solidFill>
                  <a:srgbClr val="000000"/>
                </a:solidFill>
              </a:rPr>
              <a:t>, linear inequalities in context have the constraint that the variables can’t be negative. This means the line will stop at the intercepts</a:t>
            </a:r>
            <a:r>
              <a:rPr lang="en-US" sz="2400" dirty="0" smtClean="0">
                <a:solidFill>
                  <a:srgbClr val="000000"/>
                </a:solidFill>
              </a:rPr>
              <a:t>.</a:t>
            </a:r>
            <a:endParaRPr lang="en-US" sz="2400" dirty="0">
              <a:solidFill>
                <a:srgbClr val="000000"/>
              </a:solidFill>
              <a:latin typeface="Arial" charset="0"/>
              <a:cs typeface="Arial" charset="0"/>
            </a:endParaRPr>
          </a:p>
          <a:p>
            <a:pPr>
              <a:defRPr/>
            </a:pPr>
            <a:endParaRPr lang="en-US" dirty="0"/>
          </a:p>
          <a:p>
            <a:pPr>
              <a:defRPr/>
            </a:pPr>
            <a:endParaRPr lang="en-US" dirty="0"/>
          </a:p>
        </p:txBody>
      </p:sp>
      <p:sp>
        <p:nvSpPr>
          <p:cNvPr id="2457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D952919-C228-6246-A5C6-B3F3AA7F6C87}" type="slidenum">
              <a:rPr lang="en-US" sz="1800">
                <a:solidFill>
                  <a:srgbClr val="000000"/>
                </a:solidFill>
                <a:latin typeface="Arial"/>
                <a:cs typeface="Arial"/>
              </a:rPr>
              <a:pPr eaLnBrk="1" hangingPunct="1"/>
              <a:t>12</a:t>
            </a:fld>
            <a:endParaRPr lang="en-US" sz="1800" dirty="0">
              <a:solidFill>
                <a:srgbClr val="000000"/>
              </a:solidFill>
              <a:latin typeface="Arial"/>
              <a:cs typeface="Aria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lgn="l">
              <a:buFont typeface="Arial"/>
              <a:buChar char="•"/>
            </a:pPr>
            <a:r>
              <a:rPr lang="en-US" dirty="0"/>
              <a:t>using a solid line for a non-inclusive inequality or a dashed line for an inclusive </a:t>
            </a:r>
            <a:r>
              <a:rPr lang="en-US" dirty="0" smtClean="0"/>
              <a:t>inequality</a:t>
            </a:r>
          </a:p>
          <a:p>
            <a:pPr algn="l"/>
            <a:endParaRPr lang="en-US" dirty="0"/>
          </a:p>
          <a:p>
            <a:pPr marL="342900" indent="-342900" algn="l">
              <a:buFont typeface="Arial"/>
              <a:buChar char="•"/>
            </a:pPr>
            <a:r>
              <a:rPr lang="en-US" dirty="0"/>
              <a:t>shading the region that makes the inequality false</a:t>
            </a:r>
          </a:p>
          <a:p>
            <a:pPr marL="342900" indent="-342900" algn="l">
              <a:buFont typeface="Arial"/>
              <a:buChar char="•"/>
            </a:pPr>
            <a:endParaRPr lang="en-US" dirty="0"/>
          </a:p>
          <a:p>
            <a:pPr marL="342900" indent="-342900" algn="l">
              <a:buFont typeface="Arial"/>
              <a:buChar char="•"/>
            </a:pPr>
            <a:r>
              <a:rPr lang="en-US" dirty="0" smtClean="0"/>
              <a:t>forgetting </a:t>
            </a:r>
            <a:r>
              <a:rPr lang="en-US" dirty="0"/>
              <a:t>to switch the inequality symbol when multiplying or dividing by a negative if converting to slope-intercept </a:t>
            </a:r>
            <a:r>
              <a:rPr lang="en-US" dirty="0" smtClean="0"/>
              <a:t>form</a:t>
            </a:r>
          </a:p>
          <a:p>
            <a:pPr algn="l"/>
            <a:endParaRPr lang="en-US" dirty="0"/>
          </a:p>
          <a:p>
            <a:pPr marL="342900" indent="-342900" algn="l">
              <a:buFont typeface="Arial"/>
              <a:buChar char="•"/>
            </a:pPr>
            <a:r>
              <a:rPr lang="en-US" dirty="0"/>
              <a:t>forgetting to shade the half plane</a:t>
            </a:r>
            <a:endParaRPr lang="en-US" dirty="0">
              <a:ea typeface="+mn-ea"/>
            </a:endParaRPr>
          </a:p>
        </p:txBody>
      </p:sp>
      <p:sp>
        <p:nvSpPr>
          <p:cNvPr id="25602"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2FA7D93-97F9-2349-B3C6-031F48ACF00C}" type="slidenum">
              <a:rPr lang="en-US" sz="1800">
                <a:solidFill>
                  <a:srgbClr val="000000"/>
                </a:solidFill>
                <a:latin typeface="Arial"/>
                <a:cs typeface="Arial"/>
              </a:rPr>
              <a:pPr eaLnBrk="1" hangingPunct="1"/>
              <a:t>13</a:t>
            </a:fld>
            <a:endParaRPr lang="en-US" sz="1800" dirty="0">
              <a:solidFill>
                <a:srgbClr val="000000"/>
              </a:solidFill>
              <a:latin typeface="Arial"/>
              <a:cs typeface="Aria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ubtitle 1"/>
          <p:cNvSpPr>
            <a:spLocks noGrp="1"/>
          </p:cNvSpPr>
          <p:nvPr>
            <p:ph type="subTitle" idx="1"/>
          </p:nvPr>
        </p:nvSpPr>
        <p:spPr>
          <a:xfrm>
            <a:off x="641350" y="641350"/>
            <a:ext cx="6950075" cy="4997450"/>
          </a:xfrm>
        </p:spPr>
        <p:txBody>
          <a:bodyPr/>
          <a:lstStyle/>
          <a:p>
            <a:pPr algn="l" eaLnBrk="1" hangingPunct="1"/>
            <a:r>
              <a:rPr lang="en-US" sz="2800" b="1" dirty="0">
                <a:latin typeface="Arial" charset="0"/>
                <a:cs typeface="MS PGothic" charset="0"/>
              </a:rPr>
              <a:t>Guided Practice</a:t>
            </a:r>
            <a:endParaRPr lang="en-US" sz="2000" dirty="0">
              <a:latin typeface="Arial" charset="0"/>
              <a:cs typeface="MS PGothic" charset="0"/>
            </a:endParaRPr>
          </a:p>
          <a:p>
            <a:pPr algn="l" eaLnBrk="1" hangingPunct="1"/>
            <a:r>
              <a:rPr lang="en-US" sz="2800" b="1" dirty="0">
                <a:solidFill>
                  <a:srgbClr val="000090"/>
                </a:solidFill>
                <a:latin typeface="Arial" charset="0"/>
                <a:cs typeface="MS PGothic" charset="0"/>
              </a:rPr>
              <a:t>Example 1</a:t>
            </a:r>
          </a:p>
          <a:p>
            <a:pPr algn="l"/>
            <a:r>
              <a:rPr lang="en-US" dirty="0"/>
              <a:t>Graph the solutions to the following inequality</a:t>
            </a:r>
            <a:r>
              <a:rPr lang="en-US" dirty="0" smtClean="0"/>
              <a:t>.</a:t>
            </a:r>
          </a:p>
          <a:p>
            <a:pPr lvl="1" algn="l"/>
            <a:r>
              <a:rPr lang="fr-FR" sz="2400" i="1" dirty="0">
                <a:solidFill>
                  <a:srgbClr val="000000"/>
                </a:solidFill>
              </a:rPr>
              <a:t>y</a:t>
            </a:r>
            <a:r>
              <a:rPr lang="fr-FR" sz="2400" dirty="0">
                <a:solidFill>
                  <a:srgbClr val="000000"/>
                </a:solidFill>
              </a:rPr>
              <a:t> &gt; </a:t>
            </a:r>
            <a:r>
              <a:rPr lang="fr-FR" sz="2400" i="1" dirty="0">
                <a:solidFill>
                  <a:srgbClr val="000000"/>
                </a:solidFill>
              </a:rPr>
              <a:t>x</a:t>
            </a:r>
            <a:r>
              <a:rPr lang="fr-FR" sz="2400" dirty="0">
                <a:solidFill>
                  <a:srgbClr val="000000"/>
                </a:solidFill>
              </a:rPr>
              <a:t> + </a:t>
            </a:r>
            <a:r>
              <a:rPr lang="fr-FR" sz="2400" dirty="0" smtClean="0">
                <a:solidFill>
                  <a:srgbClr val="000000"/>
                </a:solidFill>
              </a:rPr>
              <a:t>3</a:t>
            </a:r>
            <a:endParaRPr lang="fr-FR" sz="2400" dirty="0">
              <a:solidFill>
                <a:srgbClr val="000000"/>
              </a:solidFill>
            </a:endParaRPr>
          </a:p>
        </p:txBody>
      </p:sp>
      <p:sp>
        <p:nvSpPr>
          <p:cNvPr id="2662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1E0203C-7309-1A48-B427-BD80CD16EA27}" type="slidenum">
              <a:rPr lang="en-US" sz="1800">
                <a:solidFill>
                  <a:srgbClr val="000000"/>
                </a:solidFill>
                <a:latin typeface="Arial"/>
                <a:cs typeface="Arial"/>
              </a:rPr>
              <a:pPr eaLnBrk="1" hangingPunct="1"/>
              <a:t>14</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smtClean="0">
                <a:solidFill>
                  <a:srgbClr val="000090"/>
                </a:solidFill>
                <a:ea typeface="MS PGothic" charset="0"/>
              </a:rPr>
              <a:t>continued</a:t>
            </a:r>
            <a:endParaRPr lang="en-US" sz="1100" baseline="30000" dirty="0">
              <a:ea typeface="MS PGothic" charset="0"/>
            </a:endParaRPr>
          </a:p>
          <a:p>
            <a:pPr marL="514350" indent="-514350" algn="l">
              <a:buFont typeface="+mj-lt"/>
              <a:buAutoNum type="arabicPeriod"/>
            </a:pPr>
            <a:r>
              <a:rPr lang="en-US" sz="2800" b="1" dirty="0" smtClean="0">
                <a:solidFill>
                  <a:srgbClr val="660066"/>
                </a:solidFill>
              </a:rPr>
              <a:t>Graph </a:t>
            </a:r>
            <a:r>
              <a:rPr lang="en-US" sz="2800" b="1" dirty="0">
                <a:solidFill>
                  <a:srgbClr val="660066"/>
                </a:solidFill>
              </a:rPr>
              <a:t>the inequality as a linear equation. Since the inequality is </a:t>
            </a:r>
            <a:r>
              <a:rPr lang="en-US" sz="2800" b="1" dirty="0" smtClean="0">
                <a:solidFill>
                  <a:srgbClr val="660066"/>
                </a:solidFill>
              </a:rPr>
              <a:t>non</a:t>
            </a:r>
            <a:r>
              <a:rPr lang="en-US" sz="2800" b="1" dirty="0">
                <a:solidFill>
                  <a:srgbClr val="660066"/>
                </a:solidFill>
              </a:rPr>
              <a:t>-inclusive, use a dashed line</a:t>
            </a:r>
            <a:r>
              <a:rPr lang="en-US" sz="2800" b="1" dirty="0" smtClean="0">
                <a:solidFill>
                  <a:srgbClr val="660066"/>
                </a:solidFill>
              </a:rPr>
              <a:t>.</a:t>
            </a:r>
            <a:endParaRPr lang="en-US" sz="2800" b="1" dirty="0">
              <a:solidFill>
                <a:srgbClr val="660066"/>
              </a:solidFill>
              <a:ea typeface="MS PGothic" charset="0"/>
            </a:endParaRPr>
          </a:p>
          <a:p>
            <a:pPr lvl="2" algn="l">
              <a:defRPr/>
            </a:pPr>
            <a:r>
              <a:rPr lang="en-US" i="1" dirty="0" smtClean="0">
                <a:solidFill>
                  <a:schemeClr val="tx1"/>
                </a:solidFill>
                <a:latin typeface="Arial"/>
                <a:cs typeface="Arial"/>
              </a:rPr>
              <a:t>y</a:t>
            </a:r>
            <a:r>
              <a:rPr lang="en-US" dirty="0" smtClean="0">
                <a:solidFill>
                  <a:schemeClr val="tx1"/>
                </a:solidFill>
                <a:latin typeface="Arial"/>
                <a:cs typeface="Arial"/>
              </a:rPr>
              <a:t> = </a:t>
            </a:r>
            <a:r>
              <a:rPr lang="en-US" i="1" dirty="0" smtClean="0">
                <a:solidFill>
                  <a:schemeClr val="tx1"/>
                </a:solidFill>
                <a:latin typeface="Arial"/>
                <a:cs typeface="Arial"/>
              </a:rPr>
              <a:t>x</a:t>
            </a:r>
            <a:r>
              <a:rPr lang="en-US" dirty="0" smtClean="0">
                <a:solidFill>
                  <a:schemeClr val="tx1"/>
                </a:solidFill>
                <a:latin typeface="Arial"/>
                <a:cs typeface="Arial"/>
              </a:rPr>
              <a:t> + 3</a:t>
            </a:r>
            <a:endParaRPr lang="en-US" dirty="0">
              <a:solidFill>
                <a:schemeClr val="tx1"/>
              </a:solidFill>
              <a:latin typeface="Arial"/>
              <a:cs typeface="Arial"/>
            </a:endParaRPr>
          </a:p>
          <a:p>
            <a:pPr lvl="1" algn="l" eaLnBrk="1" hangingPunct="1">
              <a:defRPr/>
            </a:pPr>
            <a:r>
              <a:rPr lang="en-US" sz="2400" dirty="0">
                <a:solidFill>
                  <a:schemeClr val="tx1"/>
                </a:solidFill>
              </a:rPr>
              <a:t>To graph the line, plot the </a:t>
            </a:r>
            <a:r>
              <a:rPr lang="en-US" sz="2400" i="1" dirty="0">
                <a:solidFill>
                  <a:schemeClr val="tx1"/>
                </a:solidFill>
              </a:rPr>
              <a:t>y</a:t>
            </a:r>
            <a:r>
              <a:rPr lang="en-US" sz="2400" dirty="0">
                <a:solidFill>
                  <a:schemeClr val="tx1"/>
                </a:solidFill>
              </a:rPr>
              <a:t>-intercept first, (0, 3). Then use the slope to find a second point. The slope is 1. Count up one unit and to the right one unit and plot a second point. Connect the two points and extend the line to the edges of the coordinate plane</a:t>
            </a:r>
            <a:r>
              <a:rPr lang="en-US" sz="2400" dirty="0" smtClean="0">
                <a:solidFill>
                  <a:schemeClr val="tx1"/>
                </a:solidFill>
              </a:rPr>
              <a:t>.</a:t>
            </a:r>
            <a:endParaRPr lang="en-US" sz="2400" dirty="0">
              <a:solidFill>
                <a:schemeClr val="tx1"/>
              </a:solidFill>
            </a:endParaRPr>
          </a:p>
        </p:txBody>
      </p:sp>
      <p:sp>
        <p:nvSpPr>
          <p:cNvPr id="2765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081E029-E5DB-794F-A01F-BE5E457AED80}" type="slidenum">
              <a:rPr lang="en-US" sz="1800">
                <a:solidFill>
                  <a:srgbClr val="000000"/>
                </a:solidFill>
                <a:latin typeface="Arial"/>
                <a:cs typeface="Arial"/>
              </a:rPr>
              <a:pPr eaLnBrk="1" hangingPunct="1"/>
              <a:t>15</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16</a:t>
            </a:fld>
            <a:endParaRPr lang="en-US"/>
          </a:p>
        </p:txBody>
      </p:sp>
      <p:pic>
        <p:nvPicPr>
          <p:cNvPr id="5" name="Picture 4" descr="U2L3_001.pdf"/>
          <p:cNvPicPr>
            <a:picLocks noChangeAspect="1"/>
          </p:cNvPicPr>
          <p:nvPr/>
        </p:nvPicPr>
        <p:blipFill rotWithShape="1">
          <a:blip r:embed="rId2">
            <a:extLst>
              <a:ext uri="{28A0092B-C50C-407E-A947-70E740481C1C}">
                <a14:useLocalDpi xmlns:a14="http://schemas.microsoft.com/office/drawing/2010/main" val="0"/>
              </a:ext>
            </a:extLst>
          </a:blip>
          <a:srcRect l="3359" t="4899" r="2352" b="4859"/>
          <a:stretch/>
        </p:blipFill>
        <p:spPr>
          <a:xfrm>
            <a:off x="881063" y="745782"/>
            <a:ext cx="7396480" cy="4567897"/>
          </a:xfrm>
          <a:prstGeom prst="rect">
            <a:avLst/>
          </a:prstGeom>
        </p:spPr>
      </p:pic>
    </p:spTree>
    <p:extLst>
      <p:ext uri="{BB962C8B-B14F-4D97-AF65-F5344CB8AC3E}">
        <p14:creationId xmlns:p14="http://schemas.microsoft.com/office/powerpoint/2010/main" val="24562976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rPr>
              <a:t>Guided Practice: </a:t>
            </a:r>
            <a:r>
              <a:rPr lang="en-US" sz="2800" b="1" dirty="0">
                <a:solidFill>
                  <a:srgbClr val="000090"/>
                </a:solidFill>
                <a:ea typeface="MS PGothic" charset="0"/>
              </a:rPr>
              <a:t>Example 1, </a:t>
            </a:r>
            <a:r>
              <a:rPr lang="en-US" sz="2800" b="1" i="1" dirty="0" smtClean="0">
                <a:solidFill>
                  <a:srgbClr val="000090"/>
                </a:solidFill>
                <a:ea typeface="MS PGothic" charset="0"/>
              </a:rPr>
              <a:t>continued</a:t>
            </a:r>
            <a:endParaRPr lang="en-US" sz="1100" baseline="30000" dirty="0">
              <a:ea typeface="MS PGothic" charset="0"/>
            </a:endParaRPr>
          </a:p>
          <a:p>
            <a:pPr marL="514350" indent="-514350" algn="l" eaLnBrk="1" hangingPunct="1">
              <a:buFont typeface="+mj-lt"/>
              <a:buAutoNum type="arabicPeriod" startAt="2"/>
              <a:defRPr/>
            </a:pPr>
            <a:r>
              <a:rPr lang="en-US" sz="2800" b="1" dirty="0" smtClean="0">
                <a:solidFill>
                  <a:srgbClr val="660066"/>
                </a:solidFill>
              </a:rPr>
              <a:t>Pick </a:t>
            </a:r>
            <a:r>
              <a:rPr lang="en-US" sz="2800" b="1" dirty="0">
                <a:solidFill>
                  <a:srgbClr val="660066"/>
                </a:solidFill>
              </a:rPr>
              <a:t>a test point above or below the line and substitute the point into the inequality</a:t>
            </a:r>
            <a:r>
              <a:rPr lang="en-US" sz="2800" b="1" dirty="0" smtClean="0">
                <a:solidFill>
                  <a:srgbClr val="660066"/>
                </a:solidFill>
              </a:rPr>
              <a:t>.</a:t>
            </a:r>
            <a:endParaRPr lang="en-US" sz="2800" dirty="0" smtClean="0">
              <a:ea typeface="MS PGothic" charset="0"/>
            </a:endParaRPr>
          </a:p>
          <a:p>
            <a:pPr lvl="1" algn="l"/>
            <a:r>
              <a:rPr lang="en-US" sz="2400" dirty="0" smtClean="0">
                <a:solidFill>
                  <a:schemeClr val="tx1"/>
                </a:solidFill>
              </a:rPr>
              <a:t>Choose </a:t>
            </a:r>
            <a:r>
              <a:rPr lang="en-US" sz="2400" dirty="0">
                <a:solidFill>
                  <a:schemeClr val="tx1"/>
                </a:solidFill>
              </a:rPr>
              <a:t>(0, 0) because this point is easy to substitute into the inequality.</a:t>
            </a:r>
          </a:p>
          <a:p>
            <a:pPr lvl="2" algn="l"/>
            <a:r>
              <a:rPr lang="fr-FR" i="1" dirty="0">
                <a:solidFill>
                  <a:schemeClr val="tx1"/>
                </a:solidFill>
              </a:rPr>
              <a:t>y</a:t>
            </a:r>
            <a:r>
              <a:rPr lang="fr-FR" dirty="0">
                <a:solidFill>
                  <a:schemeClr val="tx1"/>
                </a:solidFill>
              </a:rPr>
              <a:t> &gt; </a:t>
            </a:r>
            <a:r>
              <a:rPr lang="fr-FR" i="1" dirty="0">
                <a:solidFill>
                  <a:schemeClr val="tx1"/>
                </a:solidFill>
              </a:rPr>
              <a:t>x</a:t>
            </a:r>
            <a:r>
              <a:rPr lang="fr-FR" dirty="0">
                <a:solidFill>
                  <a:schemeClr val="tx1"/>
                </a:solidFill>
              </a:rPr>
              <a:t> + 3</a:t>
            </a:r>
          </a:p>
          <a:p>
            <a:pPr lvl="2" algn="l"/>
            <a:r>
              <a:rPr lang="fr-FR" dirty="0">
                <a:solidFill>
                  <a:schemeClr val="tx1"/>
                </a:solidFill>
              </a:rPr>
              <a:t>(0) &gt; (0) + 3</a:t>
            </a:r>
          </a:p>
          <a:p>
            <a:pPr lvl="2" algn="l"/>
            <a:r>
              <a:rPr lang="en-US" dirty="0">
                <a:solidFill>
                  <a:schemeClr val="tx1"/>
                </a:solidFill>
              </a:rPr>
              <a:t>0 &gt; 3    This is false!</a:t>
            </a:r>
          </a:p>
        </p:txBody>
      </p:sp>
      <p:sp>
        <p:nvSpPr>
          <p:cNvPr id="2867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B88F236-A0DF-FA41-A96A-2F1DF77F896E}" type="slidenum">
              <a:rPr lang="en-US" sz="1800">
                <a:solidFill>
                  <a:srgbClr val="000000"/>
                </a:solidFill>
                <a:latin typeface="Arial"/>
                <a:cs typeface="Arial"/>
              </a:rPr>
              <a:pPr eaLnBrk="1" hangingPunct="1"/>
              <a:t>17</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18</a:t>
            </a:fld>
            <a:endParaRPr lang="en-US"/>
          </a:p>
        </p:txBody>
      </p:sp>
      <p:pic>
        <p:nvPicPr>
          <p:cNvPr id="6" name="Picture 5" descr="U2L3_002.pdf"/>
          <p:cNvPicPr>
            <a:picLocks noChangeAspect="1"/>
          </p:cNvPicPr>
          <p:nvPr/>
        </p:nvPicPr>
        <p:blipFill rotWithShape="1">
          <a:blip r:embed="rId2">
            <a:extLst>
              <a:ext uri="{28A0092B-C50C-407E-A947-70E740481C1C}">
                <a14:useLocalDpi xmlns:a14="http://schemas.microsoft.com/office/drawing/2010/main" val="0"/>
              </a:ext>
            </a:extLst>
          </a:blip>
          <a:srcRect l="3223" t="5124" r="2444" b="4821"/>
          <a:stretch/>
        </p:blipFill>
        <p:spPr>
          <a:xfrm>
            <a:off x="870902" y="761999"/>
            <a:ext cx="7388863" cy="4551679"/>
          </a:xfrm>
          <a:prstGeom prst="rect">
            <a:avLst/>
          </a:prstGeom>
        </p:spPr>
      </p:pic>
    </p:spTree>
    <p:extLst>
      <p:ext uri="{BB962C8B-B14F-4D97-AF65-F5344CB8AC3E}">
        <p14:creationId xmlns:p14="http://schemas.microsoft.com/office/powerpoint/2010/main" val="9626094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lgn="l" eaLnBrk="1" hangingPunct="1">
              <a:defRPr/>
            </a:pPr>
            <a:r>
              <a:rPr lang="en-US" sz="2800" b="1" dirty="0">
                <a:ea typeface="MS PGothic" charset="0"/>
              </a:rPr>
              <a:t>Guided Practice: </a:t>
            </a:r>
            <a:r>
              <a:rPr lang="en-US" sz="2800" b="1" dirty="0">
                <a:solidFill>
                  <a:srgbClr val="000090"/>
                </a:solidFill>
                <a:ea typeface="MS PGothic" charset="0"/>
              </a:rPr>
              <a:t>Example 1, </a:t>
            </a:r>
            <a:r>
              <a:rPr lang="en-US" sz="2800" b="1" i="1" dirty="0">
                <a:solidFill>
                  <a:srgbClr val="000090"/>
                </a:solidFill>
                <a:ea typeface="MS PGothic" charset="0"/>
              </a:rPr>
              <a:t>continued</a:t>
            </a:r>
            <a:endParaRPr lang="en-US" sz="2800" b="1" dirty="0">
              <a:solidFill>
                <a:srgbClr val="000090"/>
              </a:solidFill>
              <a:ea typeface="MS PGothic" charset="0"/>
            </a:endParaRPr>
          </a:p>
          <a:p>
            <a:pPr marL="514350" indent="-514350" algn="l">
              <a:buFont typeface="+mj-lt"/>
              <a:buAutoNum type="arabicPeriod" startAt="3"/>
            </a:pPr>
            <a:r>
              <a:rPr lang="en-US" sz="2800" b="1" dirty="0">
                <a:solidFill>
                  <a:srgbClr val="660066"/>
                </a:solidFill>
              </a:rPr>
              <a:t>Shade the appropriate half plane</a:t>
            </a:r>
            <a:r>
              <a:rPr lang="en-US" sz="2800" b="1" dirty="0" smtClean="0">
                <a:solidFill>
                  <a:srgbClr val="660066"/>
                </a:solidFill>
              </a:rPr>
              <a:t>.</a:t>
            </a:r>
          </a:p>
          <a:p>
            <a:pPr lvl="1" algn="l"/>
            <a:r>
              <a:rPr lang="en-US" sz="2400" dirty="0">
                <a:solidFill>
                  <a:schemeClr val="tx1"/>
                </a:solidFill>
              </a:rPr>
              <a:t>Since the test point makes the inequality false, all points on that side of the line make the inequality false. Shade above the line instead; this is the half plane that does NOT contain the point</a:t>
            </a:r>
            <a:r>
              <a:rPr lang="en-US" sz="2400" dirty="0" smtClean="0">
                <a:solidFill>
                  <a:schemeClr val="tx1"/>
                </a:solidFill>
              </a:rPr>
              <a:t>.</a:t>
            </a:r>
            <a:endParaRPr lang="en-US" sz="2400" dirty="0">
              <a:solidFill>
                <a:schemeClr val="tx1"/>
              </a:solidFil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19</a:t>
            </a:fld>
            <a:endParaRPr lang="en-US"/>
          </a:p>
        </p:txBody>
      </p:sp>
    </p:spTree>
    <p:extLst>
      <p:ext uri="{BB962C8B-B14F-4D97-AF65-F5344CB8AC3E}">
        <p14:creationId xmlns:p14="http://schemas.microsoft.com/office/powerpoint/2010/main" val="37221686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lgn="l">
              <a:spcAft>
                <a:spcPts val="600"/>
              </a:spcAft>
              <a:buFont typeface="Arial"/>
              <a:buChar char="•"/>
              <a:defRPr/>
            </a:pPr>
            <a:r>
              <a:rPr lang="en-US" dirty="0"/>
              <a:t>A linear inequality in two variables has a half plane as the set of solutions</a:t>
            </a:r>
            <a:r>
              <a:rPr lang="en-US" dirty="0" smtClean="0"/>
              <a:t>.</a:t>
            </a:r>
          </a:p>
          <a:p>
            <a:pPr marL="342900" indent="-342900" algn="l">
              <a:buFont typeface="Arial"/>
              <a:buChar char="•"/>
              <a:defRPr/>
            </a:pPr>
            <a:r>
              <a:rPr lang="en-US" dirty="0" smtClean="0"/>
              <a:t>A </a:t>
            </a:r>
            <a:r>
              <a:rPr lang="en-US" b="1" dirty="0"/>
              <a:t>half plane </a:t>
            </a:r>
            <a:r>
              <a:rPr lang="en-US" dirty="0"/>
              <a:t>is a region containing all points that has one boundary, which is a straight </a:t>
            </a:r>
            <a:r>
              <a:rPr lang="en-US" dirty="0" smtClean="0"/>
              <a:t>line that </a:t>
            </a:r>
            <a:r>
              <a:rPr lang="en-US" dirty="0"/>
              <a:t>continues in </a:t>
            </a:r>
            <a:r>
              <a:rPr lang="en-US" dirty="0" smtClean="0"/>
              <a:t>both </a:t>
            </a:r>
            <a:r>
              <a:rPr lang="en-US" dirty="0"/>
              <a:t>directions infinitely.</a:t>
            </a:r>
            <a:endParaRPr lang="en-US" dirty="0">
              <a:ea typeface="+mn-ea"/>
            </a:endParaRP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28E5F58-0A31-6443-86C7-8CA948DE2C57}" type="slidenum">
              <a:rPr lang="en-US" sz="1800">
                <a:solidFill>
                  <a:srgbClr val="000000"/>
                </a:solidFill>
                <a:latin typeface="Arial"/>
                <a:cs typeface="Arial"/>
              </a:rPr>
              <a:pPr eaLnBrk="1" hangingPunct="1"/>
              <a:t>2</a:t>
            </a:fld>
            <a:endParaRPr lang="en-US" sz="1800" dirty="0">
              <a:solidFill>
                <a:srgbClr val="000000"/>
              </a:solidFill>
              <a:latin typeface="Arial"/>
              <a:cs typeface="Arial"/>
            </a:endParaRPr>
          </a:p>
        </p:txBody>
      </p:sp>
      <p:pic>
        <p:nvPicPr>
          <p:cNvPr id="17412" name="Picture 3" descr="U2L3_007.pdf"/>
          <p:cNvPicPr>
            <a:picLocks noChangeAspect="1"/>
          </p:cNvPicPr>
          <p:nvPr/>
        </p:nvPicPr>
        <p:blipFill>
          <a:blip r:embed="rId2">
            <a:extLst>
              <a:ext uri="{28A0092B-C50C-407E-A947-70E740481C1C}">
                <a14:useLocalDpi xmlns:a14="http://schemas.microsoft.com/office/drawing/2010/main" val="0"/>
              </a:ext>
            </a:extLst>
          </a:blip>
          <a:srcRect l="3497" t="5269" r="2367" b="4810"/>
          <a:stretch>
            <a:fillRect/>
          </a:stretch>
        </p:blipFill>
        <p:spPr bwMode="auto">
          <a:xfrm>
            <a:off x="2524125" y="3219450"/>
            <a:ext cx="4154488"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0"/>
          </p:nvPr>
        </p:nvSpPr>
        <p:spPr/>
        <p:txBody>
          <a:bodyPr/>
          <a:lstStyle/>
          <a:p>
            <a:r>
              <a:rPr lang="en-US" dirty="0"/>
              <a:t>2.3.1: Solving Linear Inequalities in Two Variables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20</a:t>
            </a:fld>
            <a:endParaRPr lang="en-US"/>
          </a:p>
        </p:txBody>
      </p:sp>
      <p:pic>
        <p:nvPicPr>
          <p:cNvPr id="6" name="Picture 5" descr="U2L3_003.pdf"/>
          <p:cNvPicPr>
            <a:picLocks noChangeAspect="1"/>
          </p:cNvPicPr>
          <p:nvPr/>
        </p:nvPicPr>
        <p:blipFill rotWithShape="1">
          <a:blip r:embed="rId2">
            <a:extLst>
              <a:ext uri="{28A0092B-C50C-407E-A947-70E740481C1C}">
                <a14:useLocalDpi xmlns:a14="http://schemas.microsoft.com/office/drawing/2010/main" val="0"/>
              </a:ext>
            </a:extLst>
          </a:blip>
          <a:srcRect l="3112" t="5124" r="2222" b="4821"/>
          <a:stretch/>
        </p:blipFill>
        <p:spPr>
          <a:xfrm>
            <a:off x="870901" y="761998"/>
            <a:ext cx="7414973" cy="4551679"/>
          </a:xfrm>
          <a:prstGeom prst="rect">
            <a:avLst/>
          </a:prstGeom>
        </p:spPr>
      </p:pic>
      <p:sp>
        <p:nvSpPr>
          <p:cNvPr id="7" name="TextBox 4"/>
          <p:cNvSpPr txBox="1">
            <a:spLocks noChangeArrowheads="1"/>
          </p:cNvSpPr>
          <p:nvPr/>
        </p:nvSpPr>
        <p:spPr bwMode="auto">
          <a:xfrm>
            <a:off x="7156133" y="4803915"/>
            <a:ext cx="16144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7200" dirty="0">
                <a:solidFill>
                  <a:srgbClr val="000090"/>
                </a:solidFill>
                <a:latin typeface="Zapf Dingbats" charset="0"/>
                <a:sym typeface="Zapf Dingbats" charset="0"/>
              </a:rPr>
              <a:t>✔</a:t>
            </a:r>
            <a:endParaRPr lang="en-US" sz="7200" dirty="0">
              <a:solidFill>
                <a:srgbClr val="000090"/>
              </a:solidFill>
              <a:latin typeface="Arial"/>
            </a:endParaRPr>
          </a:p>
        </p:txBody>
      </p:sp>
    </p:spTree>
    <p:extLst>
      <p:ext uri="{BB962C8B-B14F-4D97-AF65-F5344CB8AC3E}">
        <p14:creationId xmlns:p14="http://schemas.microsoft.com/office/powerpoint/2010/main" val="25769945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21</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smtClean="0"/>
              <a:t>2.3.1: Solving Linear Inequalities in Two Variables</a:t>
            </a:r>
          </a:p>
          <a:p>
            <a:pPr>
              <a:spcBef>
                <a:spcPct val="0"/>
              </a:spcBef>
            </a:pPr>
            <a:endParaRPr lang="en-US" dirty="0">
              <a:latin typeface="Arial" charset="0"/>
              <a:cs typeface="Arial" charset="0"/>
            </a:endParaRPr>
          </a:p>
          <a:p>
            <a:endParaRPr lang="en-US" dirty="0"/>
          </a:p>
        </p:txBody>
      </p:sp>
    </p:spTree>
    <p:extLst>
      <p:ext uri="{BB962C8B-B14F-4D97-AF65-F5344CB8AC3E}">
        <p14:creationId xmlns:p14="http://schemas.microsoft.com/office/powerpoint/2010/main" val="16280726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ubtitle 1"/>
          <p:cNvSpPr>
            <a:spLocks noGrp="1"/>
          </p:cNvSpPr>
          <p:nvPr>
            <p:ph type="subTitle" idx="1"/>
          </p:nvPr>
        </p:nvSpPr>
        <p:spPr>
          <a:xfrm>
            <a:off x="641350" y="641350"/>
            <a:ext cx="7854950" cy="4997450"/>
          </a:xfrm>
        </p:spPr>
        <p:txBody>
          <a:bodyPr/>
          <a:lstStyle/>
          <a:p>
            <a:pPr algn="l" eaLnBrk="1" hangingPunct="1"/>
            <a:r>
              <a:rPr lang="en-US" sz="2800" b="1" dirty="0">
                <a:latin typeface="Arial" charset="0"/>
                <a:cs typeface="MS PGothic" charset="0"/>
              </a:rPr>
              <a:t>Guided Practice</a:t>
            </a:r>
            <a:endParaRPr lang="en-US" sz="2000" baseline="30000" dirty="0">
              <a:latin typeface="Arial" charset="0"/>
              <a:cs typeface="MS PGothic" charset="0"/>
            </a:endParaRPr>
          </a:p>
          <a:p>
            <a:pPr algn="l" eaLnBrk="1" hangingPunct="1"/>
            <a:r>
              <a:rPr lang="en-US" sz="2800" b="1" dirty="0">
                <a:solidFill>
                  <a:srgbClr val="000090"/>
                </a:solidFill>
                <a:latin typeface="Arial" charset="0"/>
                <a:cs typeface="MS PGothic" charset="0"/>
              </a:rPr>
              <a:t>Example 3</a:t>
            </a:r>
          </a:p>
          <a:p>
            <a:pPr algn="l"/>
            <a:r>
              <a:rPr lang="en-US" dirty="0"/>
              <a:t>A company that manufactures MP3 players needs to hire more workers to keep up with an increase in orders. Some workers will be assembling the players and others will be packaging them. The company can hire no more than 15 new employees. Write and graph an inequality that represents the number of new workers who can be hired.</a:t>
            </a:r>
          </a:p>
        </p:txBody>
      </p:sp>
      <p:sp>
        <p:nvSpPr>
          <p:cNvPr id="3379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99068D-0EFB-C546-8481-E8452EE53BA6}" type="slidenum">
              <a:rPr lang="en-US" sz="1800">
                <a:solidFill>
                  <a:srgbClr val="000000"/>
                </a:solidFill>
                <a:latin typeface="Arial"/>
                <a:cs typeface="Arial"/>
              </a:rPr>
              <a:pPr eaLnBrk="1" hangingPunct="1"/>
              <a:t>22</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defRPr/>
            </a:pPr>
            <a:r>
              <a:rPr lang="en-US" sz="2800" b="1" dirty="0" smtClean="0">
                <a:ea typeface="+mn-ea"/>
              </a:rPr>
              <a:t>Guided Practice: </a:t>
            </a:r>
            <a:r>
              <a:rPr lang="en-US" sz="2800" b="1" dirty="0">
                <a:solidFill>
                  <a:srgbClr val="000090"/>
                </a:solidFill>
                <a:ea typeface="+mn-ea"/>
              </a:rPr>
              <a:t>Example </a:t>
            </a:r>
            <a:r>
              <a:rPr lang="en-US" sz="2800" b="1" dirty="0" smtClean="0">
                <a:solidFill>
                  <a:srgbClr val="000090"/>
                </a:solidFill>
                <a:ea typeface="+mn-ea"/>
              </a:rPr>
              <a:t>3, </a:t>
            </a:r>
            <a:r>
              <a:rPr lang="en-US" sz="2800" b="1" i="1" dirty="0">
                <a:solidFill>
                  <a:srgbClr val="000090"/>
                </a:solidFill>
              </a:rPr>
              <a:t>continued</a:t>
            </a:r>
            <a:endParaRPr lang="en-US" sz="2800" b="1" dirty="0">
              <a:solidFill>
                <a:srgbClr val="000090"/>
              </a:solidFill>
              <a:ea typeface="+mn-ea"/>
            </a:endParaRPr>
          </a:p>
          <a:p>
            <a:pPr algn="l" eaLnBrk="1" fontAlgn="auto" hangingPunct="1">
              <a:spcAft>
                <a:spcPts val="0"/>
              </a:spcAft>
              <a:buFont typeface="Arial"/>
              <a:buNone/>
              <a:defRPr/>
            </a:pPr>
            <a:endParaRPr lang="en-US" sz="1100" baseline="30000" dirty="0" smtClean="0">
              <a:ea typeface="+mn-ea"/>
            </a:endParaRPr>
          </a:p>
          <a:p>
            <a:pPr marL="514350" indent="-514350" algn="l">
              <a:buFont typeface="+mj-lt"/>
              <a:buAutoNum type="arabicPeriod"/>
              <a:defRPr/>
            </a:pPr>
            <a:r>
              <a:rPr lang="en-US" sz="2800" b="1" dirty="0" smtClean="0">
                <a:solidFill>
                  <a:srgbClr val="660066"/>
                </a:solidFill>
              </a:rPr>
              <a:t>Create </a:t>
            </a:r>
            <a:r>
              <a:rPr lang="en-US" sz="2800" b="1" dirty="0">
                <a:solidFill>
                  <a:srgbClr val="660066"/>
                </a:solidFill>
              </a:rPr>
              <a:t>an inequality from the context.</a:t>
            </a:r>
          </a:p>
          <a:p>
            <a:pPr lvl="1" algn="l"/>
            <a:r>
              <a:rPr lang="en-US" sz="2400" dirty="0">
                <a:solidFill>
                  <a:schemeClr val="tx1"/>
                </a:solidFill>
              </a:rPr>
              <a:t>There are two jobs to perform.</a:t>
            </a:r>
          </a:p>
          <a:p>
            <a:pPr lvl="1" algn="l"/>
            <a:r>
              <a:rPr lang="en-US" sz="2400" dirty="0">
                <a:solidFill>
                  <a:schemeClr val="tx1"/>
                </a:solidFill>
              </a:rPr>
              <a:t>Let </a:t>
            </a:r>
            <a:r>
              <a:rPr lang="en-US" sz="2400" i="1" dirty="0">
                <a:solidFill>
                  <a:schemeClr val="tx1"/>
                </a:solidFill>
              </a:rPr>
              <a:t>x</a:t>
            </a:r>
            <a:r>
              <a:rPr lang="en-US" sz="2400" dirty="0">
                <a:solidFill>
                  <a:schemeClr val="tx1"/>
                </a:solidFill>
              </a:rPr>
              <a:t> = the number of workers who will assemble the MP3 players.</a:t>
            </a:r>
          </a:p>
          <a:p>
            <a:pPr lvl="1" algn="l"/>
            <a:r>
              <a:rPr lang="en-US" sz="2400" dirty="0">
                <a:solidFill>
                  <a:schemeClr val="tx1"/>
                </a:solidFill>
              </a:rPr>
              <a:t>Let </a:t>
            </a:r>
            <a:r>
              <a:rPr lang="en-US" sz="2400" i="1" dirty="0">
                <a:solidFill>
                  <a:schemeClr val="tx1"/>
                </a:solidFill>
              </a:rPr>
              <a:t>y</a:t>
            </a:r>
            <a:r>
              <a:rPr lang="en-US" sz="2400" dirty="0">
                <a:solidFill>
                  <a:schemeClr val="tx1"/>
                </a:solidFill>
              </a:rPr>
              <a:t> = the number of workers who will package the MP3 players.</a:t>
            </a:r>
          </a:p>
          <a:p>
            <a:pPr lvl="2" algn="l"/>
            <a:r>
              <a:rPr lang="es-ES_tradnl" i="1" dirty="0">
                <a:solidFill>
                  <a:schemeClr val="tx1"/>
                </a:solidFill>
              </a:rPr>
              <a:t>x</a:t>
            </a:r>
            <a:r>
              <a:rPr lang="es-ES_tradnl" dirty="0">
                <a:solidFill>
                  <a:schemeClr val="tx1"/>
                </a:solidFill>
              </a:rPr>
              <a:t> + </a:t>
            </a:r>
            <a:r>
              <a:rPr lang="es-ES_tradnl" i="1" dirty="0">
                <a:solidFill>
                  <a:schemeClr val="tx1"/>
                </a:solidFill>
              </a:rPr>
              <a:t>y</a:t>
            </a:r>
            <a:r>
              <a:rPr lang="es-ES_tradnl" dirty="0">
                <a:solidFill>
                  <a:schemeClr val="tx1"/>
                </a:solidFill>
              </a:rPr>
              <a:t> ≤ 15</a:t>
            </a:r>
          </a:p>
        </p:txBody>
      </p:sp>
      <p:sp>
        <p:nvSpPr>
          <p:cNvPr id="3481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0F7C57D-82FD-2043-A981-4C2045BAF026}" type="slidenum">
              <a:rPr lang="en-US" sz="1800">
                <a:solidFill>
                  <a:srgbClr val="000000"/>
                </a:solidFill>
                <a:latin typeface="Arial"/>
                <a:cs typeface="Arial"/>
              </a:rPr>
              <a:pPr eaLnBrk="1" hangingPunct="1"/>
              <a:t>23</a:t>
            </a:fld>
            <a:endParaRPr lang="en-US" sz="1800" dirty="0">
              <a:solidFill>
                <a:srgbClr val="000000"/>
              </a:solidFill>
              <a:latin typeface="Arial"/>
              <a:cs typeface="Aria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marL="514350" indent="-514350" algn="l" eaLnBrk="1" hangingPunct="1">
              <a:buFont typeface="+mj-lt"/>
              <a:buAutoNum type="arabicPeriod" startAt="2"/>
              <a:defRPr/>
            </a:pPr>
            <a:r>
              <a:rPr lang="en-US" sz="2800" b="1" dirty="0" smtClean="0">
                <a:solidFill>
                  <a:srgbClr val="660066"/>
                </a:solidFill>
              </a:rPr>
              <a:t>Graph </a:t>
            </a:r>
            <a:r>
              <a:rPr lang="en-US" sz="2800" b="1" dirty="0">
                <a:solidFill>
                  <a:srgbClr val="660066"/>
                </a:solidFill>
              </a:rPr>
              <a:t>the inequality as a linear equation. Since the inequality is inclusive, use a solid line</a:t>
            </a:r>
            <a:r>
              <a:rPr lang="en-US" sz="2800" b="1" dirty="0" smtClean="0">
                <a:solidFill>
                  <a:srgbClr val="660066"/>
                </a:solidFill>
              </a:rPr>
              <a:t>.</a:t>
            </a:r>
          </a:p>
          <a:p>
            <a:pPr lvl="2" algn="l"/>
            <a:r>
              <a:rPr lang="es-ES_tradnl" i="1" dirty="0">
                <a:solidFill>
                  <a:schemeClr val="tx1"/>
                </a:solidFill>
              </a:rPr>
              <a:t>x</a:t>
            </a:r>
            <a:r>
              <a:rPr lang="es-ES_tradnl" dirty="0">
                <a:solidFill>
                  <a:schemeClr val="tx1"/>
                </a:solidFill>
              </a:rPr>
              <a:t> + </a:t>
            </a:r>
            <a:r>
              <a:rPr lang="es-ES_tradnl" i="1" dirty="0">
                <a:solidFill>
                  <a:schemeClr val="tx1"/>
                </a:solidFill>
              </a:rPr>
              <a:t>y</a:t>
            </a:r>
            <a:r>
              <a:rPr lang="es-ES_tradnl" dirty="0">
                <a:solidFill>
                  <a:schemeClr val="tx1"/>
                </a:solidFill>
              </a:rPr>
              <a:t> = 15</a:t>
            </a:r>
          </a:p>
          <a:p>
            <a:pPr lvl="1" algn="l"/>
            <a:r>
              <a:rPr lang="es-ES_tradnl" sz="2400" dirty="0" err="1">
                <a:solidFill>
                  <a:schemeClr val="tx1"/>
                </a:solidFill>
              </a:rPr>
              <a:t>To</a:t>
            </a:r>
            <a:r>
              <a:rPr lang="es-ES_tradnl" sz="2400" dirty="0">
                <a:solidFill>
                  <a:schemeClr val="tx1"/>
                </a:solidFill>
              </a:rPr>
              <a:t> </a:t>
            </a:r>
            <a:r>
              <a:rPr lang="es-ES_tradnl" sz="2400" dirty="0" err="1">
                <a:solidFill>
                  <a:schemeClr val="tx1"/>
                </a:solidFill>
              </a:rPr>
              <a:t>graph</a:t>
            </a:r>
            <a:r>
              <a:rPr lang="es-ES_tradnl" sz="2400" dirty="0">
                <a:solidFill>
                  <a:schemeClr val="tx1"/>
                </a:solidFill>
              </a:rPr>
              <a:t> </a:t>
            </a:r>
            <a:r>
              <a:rPr lang="es-ES_tradnl" sz="2400" dirty="0" err="1">
                <a:solidFill>
                  <a:schemeClr val="tx1"/>
                </a:solidFill>
              </a:rPr>
              <a:t>the</a:t>
            </a:r>
            <a:r>
              <a:rPr lang="es-ES_tradnl" sz="2400" dirty="0">
                <a:solidFill>
                  <a:schemeClr val="tx1"/>
                </a:solidFill>
              </a:rPr>
              <a:t> line, </a:t>
            </a:r>
            <a:r>
              <a:rPr lang="es-ES_tradnl" sz="2400" dirty="0" err="1">
                <a:solidFill>
                  <a:schemeClr val="tx1"/>
                </a:solidFill>
              </a:rPr>
              <a:t>convert</a:t>
            </a:r>
            <a:r>
              <a:rPr lang="es-ES_tradnl" sz="2400" dirty="0">
                <a:solidFill>
                  <a:schemeClr val="tx1"/>
                </a:solidFill>
              </a:rPr>
              <a:t> </a:t>
            </a:r>
            <a:r>
              <a:rPr lang="es-ES_tradnl" sz="2400" dirty="0" err="1">
                <a:solidFill>
                  <a:schemeClr val="tx1"/>
                </a:solidFill>
              </a:rPr>
              <a:t>the</a:t>
            </a:r>
            <a:r>
              <a:rPr lang="es-ES_tradnl" sz="2400" dirty="0">
                <a:solidFill>
                  <a:schemeClr val="tx1"/>
                </a:solidFill>
              </a:rPr>
              <a:t> </a:t>
            </a:r>
            <a:r>
              <a:rPr lang="es-ES_tradnl" sz="2400" dirty="0" err="1">
                <a:solidFill>
                  <a:schemeClr val="tx1"/>
                </a:solidFill>
              </a:rPr>
              <a:t>standard</a:t>
            </a:r>
            <a:r>
              <a:rPr lang="es-ES_tradnl" sz="2400" dirty="0">
                <a:solidFill>
                  <a:schemeClr val="tx1"/>
                </a:solidFill>
              </a:rPr>
              <a:t> </a:t>
            </a:r>
            <a:r>
              <a:rPr lang="es-ES_tradnl" sz="2400" dirty="0" err="1">
                <a:solidFill>
                  <a:schemeClr val="tx1"/>
                </a:solidFill>
              </a:rPr>
              <a:t>form</a:t>
            </a:r>
            <a:r>
              <a:rPr lang="es-ES_tradnl" sz="2400" dirty="0">
                <a:solidFill>
                  <a:schemeClr val="tx1"/>
                </a:solidFill>
              </a:rPr>
              <a:t> of </a:t>
            </a:r>
            <a:r>
              <a:rPr lang="es-ES_tradnl" sz="2400" dirty="0" err="1">
                <a:solidFill>
                  <a:schemeClr val="tx1"/>
                </a:solidFill>
              </a:rPr>
              <a:t>the</a:t>
            </a:r>
            <a:r>
              <a:rPr lang="es-ES_tradnl" sz="2400" dirty="0">
                <a:solidFill>
                  <a:schemeClr val="tx1"/>
                </a:solidFill>
              </a:rPr>
              <a:t> </a:t>
            </a:r>
            <a:r>
              <a:rPr lang="es-ES_tradnl" sz="2400" dirty="0" err="1">
                <a:solidFill>
                  <a:schemeClr val="tx1"/>
                </a:solidFill>
              </a:rPr>
              <a:t>equation</a:t>
            </a:r>
            <a:r>
              <a:rPr lang="es-ES_tradnl" sz="2400" dirty="0">
                <a:solidFill>
                  <a:schemeClr val="tx1"/>
                </a:solidFill>
              </a:rPr>
              <a:t> </a:t>
            </a:r>
            <a:r>
              <a:rPr lang="es-ES_tradnl" sz="2400" dirty="0" err="1">
                <a:solidFill>
                  <a:schemeClr val="tx1"/>
                </a:solidFill>
              </a:rPr>
              <a:t>to</a:t>
            </a:r>
            <a:r>
              <a:rPr lang="es-ES_tradnl" sz="2400" dirty="0">
                <a:solidFill>
                  <a:schemeClr val="tx1"/>
                </a:solidFill>
              </a:rPr>
              <a:t> </a:t>
            </a:r>
            <a:r>
              <a:rPr lang="es-ES_tradnl" sz="2400" dirty="0" err="1" smtClean="0">
                <a:solidFill>
                  <a:schemeClr val="tx1"/>
                </a:solidFill>
              </a:rPr>
              <a:t>slope</a:t>
            </a:r>
            <a:r>
              <a:rPr lang="es-ES_tradnl" sz="2400" dirty="0" err="1">
                <a:solidFill>
                  <a:schemeClr val="tx1"/>
                </a:solidFill>
              </a:rPr>
              <a:t>-intercept</a:t>
            </a:r>
            <a:r>
              <a:rPr lang="es-ES_tradnl" sz="2400" dirty="0">
                <a:solidFill>
                  <a:schemeClr val="tx1"/>
                </a:solidFill>
              </a:rPr>
              <a:t> </a:t>
            </a:r>
            <a:r>
              <a:rPr lang="es-ES_tradnl" sz="2400" dirty="0" err="1">
                <a:solidFill>
                  <a:schemeClr val="tx1"/>
                </a:solidFill>
              </a:rPr>
              <a:t>form</a:t>
            </a:r>
            <a:r>
              <a:rPr lang="es-ES_tradnl" sz="2400" dirty="0">
                <a:solidFill>
                  <a:schemeClr val="tx1"/>
                </a:solidFill>
              </a:rPr>
              <a:t>.</a:t>
            </a:r>
          </a:p>
          <a:p>
            <a:pPr lvl="2" algn="l"/>
            <a:r>
              <a:rPr lang="fr-FR" i="1" dirty="0">
                <a:solidFill>
                  <a:schemeClr val="tx1"/>
                </a:solidFill>
              </a:rPr>
              <a:t>y</a:t>
            </a:r>
            <a:r>
              <a:rPr lang="fr-FR" dirty="0">
                <a:solidFill>
                  <a:schemeClr val="tx1"/>
                </a:solidFill>
              </a:rPr>
              <a:t> = –</a:t>
            </a:r>
            <a:r>
              <a:rPr lang="fr-FR" i="1" dirty="0">
                <a:solidFill>
                  <a:schemeClr val="tx1"/>
                </a:solidFill>
              </a:rPr>
              <a:t>x</a:t>
            </a:r>
            <a:r>
              <a:rPr lang="fr-FR" dirty="0">
                <a:solidFill>
                  <a:schemeClr val="tx1"/>
                </a:solidFill>
              </a:rPr>
              <a:t> + </a:t>
            </a:r>
            <a:r>
              <a:rPr lang="fr-FR" dirty="0" smtClean="0">
                <a:solidFill>
                  <a:schemeClr val="tx1"/>
                </a:solidFill>
              </a:rPr>
              <a:t>15</a:t>
            </a:r>
          </a:p>
          <a:p>
            <a:pPr lvl="1" algn="l"/>
            <a:r>
              <a:rPr lang="en-US" sz="2400" dirty="0">
                <a:solidFill>
                  <a:srgbClr val="000000"/>
                </a:solidFill>
              </a:rPr>
              <a:t>Plot the </a:t>
            </a:r>
            <a:r>
              <a:rPr lang="en-US" sz="2400" i="1" dirty="0">
                <a:solidFill>
                  <a:srgbClr val="000000"/>
                </a:solidFill>
              </a:rPr>
              <a:t>y</a:t>
            </a:r>
            <a:r>
              <a:rPr lang="en-US" sz="2400" dirty="0">
                <a:solidFill>
                  <a:srgbClr val="000000"/>
                </a:solidFill>
              </a:rPr>
              <a:t>-intercept first, (0, 15). Then use the slope to find a second point. The slope is –1. Count down one unit and to the right one unit and plot a second point. Connect the two points and extend the line</a:t>
            </a:r>
            <a:r>
              <a:rPr lang="en-US" sz="2400" dirty="0" smtClean="0">
                <a:solidFill>
                  <a:srgbClr val="000000"/>
                </a:solidFill>
              </a:rPr>
              <a:t>.</a:t>
            </a:r>
            <a:endParaRPr lang="en-US" sz="2400" dirty="0">
              <a:solidFill>
                <a:srgbClr val="000000"/>
              </a:solidFill>
            </a:endParaRPr>
          </a:p>
        </p:txBody>
      </p:sp>
      <p:sp>
        <p:nvSpPr>
          <p:cNvPr id="3584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754AEA3-3B8D-C84F-9D89-55828A9152A6}" type="slidenum">
              <a:rPr lang="en-US" sz="1800">
                <a:solidFill>
                  <a:srgbClr val="000000"/>
                </a:solidFill>
                <a:latin typeface="Arial"/>
                <a:cs typeface="Arial"/>
              </a:rPr>
              <a:pPr eaLnBrk="1" hangingPunct="1"/>
              <a:t>24</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1100" baseline="30000" dirty="0">
              <a:ea typeface="MS PGothic" charset="0"/>
              <a:cs typeface="MS PGothic" charset="0"/>
            </a:endParaRPr>
          </a:p>
          <a:p>
            <a:pPr marL="514350" indent="-514350" algn="l" eaLnBrk="1" hangingPunct="1">
              <a:buFont typeface="+mj-lt"/>
              <a:buAutoNum type="arabicPeriod" startAt="3"/>
              <a:defRPr/>
            </a:pPr>
            <a:r>
              <a:rPr lang="en-US" sz="2800" b="1" dirty="0" smtClean="0">
                <a:solidFill>
                  <a:srgbClr val="660066"/>
                </a:solidFill>
              </a:rPr>
              <a:t>Determine </a:t>
            </a:r>
            <a:r>
              <a:rPr lang="en-US" sz="2800" b="1" dirty="0">
                <a:solidFill>
                  <a:srgbClr val="660066"/>
                </a:solidFill>
              </a:rPr>
              <a:t>where to stop the line</a:t>
            </a:r>
            <a:r>
              <a:rPr lang="en-US" sz="2800" b="1" dirty="0" smtClean="0">
                <a:solidFill>
                  <a:srgbClr val="660066"/>
                </a:solidFill>
              </a:rPr>
              <a:t>.</a:t>
            </a:r>
          </a:p>
          <a:p>
            <a:pPr lvl="1" algn="l"/>
            <a:r>
              <a:rPr lang="en-US" sz="2400" dirty="0">
                <a:solidFill>
                  <a:schemeClr val="tx1"/>
                </a:solidFill>
              </a:rPr>
              <a:t>Stop the line at the intercepts because there cannot be negative employees.</a:t>
            </a:r>
          </a:p>
          <a:p>
            <a:pPr lvl="1" algn="l"/>
            <a:r>
              <a:rPr lang="en-US" sz="2400" dirty="0">
                <a:solidFill>
                  <a:schemeClr val="tx1"/>
                </a:solidFill>
              </a:rPr>
              <a:t>To find the </a:t>
            </a:r>
            <a:r>
              <a:rPr lang="en-US" sz="2400" i="1" dirty="0">
                <a:solidFill>
                  <a:schemeClr val="tx1"/>
                </a:solidFill>
              </a:rPr>
              <a:t>y</a:t>
            </a:r>
            <a:r>
              <a:rPr lang="en-US" sz="2400" dirty="0">
                <a:solidFill>
                  <a:schemeClr val="tx1"/>
                </a:solidFill>
              </a:rPr>
              <a:t>-intercept, look at the equation in slope-intercept form. The </a:t>
            </a:r>
            <a:r>
              <a:rPr lang="en-US" sz="2400" i="1" dirty="0">
                <a:solidFill>
                  <a:schemeClr val="tx1"/>
                </a:solidFill>
              </a:rPr>
              <a:t>y</a:t>
            </a:r>
            <a:r>
              <a:rPr lang="en-US" sz="2400" dirty="0">
                <a:solidFill>
                  <a:schemeClr val="tx1"/>
                </a:solidFill>
              </a:rPr>
              <a:t>-intercept is 15. The </a:t>
            </a:r>
            <a:r>
              <a:rPr lang="en-US" sz="2400" i="1" dirty="0">
                <a:solidFill>
                  <a:schemeClr val="tx1"/>
                </a:solidFill>
              </a:rPr>
              <a:t>y</a:t>
            </a:r>
            <a:r>
              <a:rPr lang="en-US" sz="2400" dirty="0">
                <a:solidFill>
                  <a:schemeClr val="tx1"/>
                </a:solidFill>
              </a:rPr>
              <a:t>-intercept coordinates are (0, 15)</a:t>
            </a:r>
            <a:r>
              <a:rPr lang="en-US" sz="2400" dirty="0" smtClean="0">
                <a:solidFill>
                  <a:schemeClr val="tx1"/>
                </a:solidFill>
              </a:rPr>
              <a:t>.</a:t>
            </a:r>
          </a:p>
          <a:p>
            <a:pPr lvl="1" algn="l"/>
            <a:r>
              <a:rPr lang="en-US" sz="2400" dirty="0">
                <a:solidFill>
                  <a:srgbClr val="000000"/>
                </a:solidFill>
              </a:rPr>
              <a:t>To find the </a:t>
            </a:r>
            <a:r>
              <a:rPr lang="en-US" sz="2400" i="1" dirty="0">
                <a:solidFill>
                  <a:srgbClr val="000000"/>
                </a:solidFill>
              </a:rPr>
              <a:t>x</a:t>
            </a:r>
            <a:r>
              <a:rPr lang="en-US" sz="2400" dirty="0">
                <a:solidFill>
                  <a:srgbClr val="000000"/>
                </a:solidFill>
              </a:rPr>
              <a:t>-intercept, use the standard form of the equation and set </a:t>
            </a:r>
            <a:r>
              <a:rPr lang="en-US" sz="2400" i="1" dirty="0">
                <a:solidFill>
                  <a:srgbClr val="000000"/>
                </a:solidFill>
              </a:rPr>
              <a:t>y</a:t>
            </a:r>
            <a:r>
              <a:rPr lang="en-US" sz="2400" dirty="0">
                <a:solidFill>
                  <a:srgbClr val="000000"/>
                </a:solidFill>
              </a:rPr>
              <a:t> = 0.</a:t>
            </a:r>
          </a:p>
          <a:p>
            <a:pPr lvl="2" algn="l"/>
            <a:r>
              <a:rPr lang="es-ES_tradnl" i="1" dirty="0">
                <a:solidFill>
                  <a:srgbClr val="000000"/>
                </a:solidFill>
              </a:rPr>
              <a:t>x</a:t>
            </a:r>
            <a:r>
              <a:rPr lang="es-ES_tradnl" dirty="0">
                <a:solidFill>
                  <a:srgbClr val="000000"/>
                </a:solidFill>
              </a:rPr>
              <a:t> + </a:t>
            </a:r>
            <a:r>
              <a:rPr lang="es-ES_tradnl" i="1" dirty="0">
                <a:solidFill>
                  <a:srgbClr val="000000"/>
                </a:solidFill>
              </a:rPr>
              <a:t>y</a:t>
            </a:r>
            <a:r>
              <a:rPr lang="es-ES_tradnl" dirty="0">
                <a:solidFill>
                  <a:srgbClr val="000000"/>
                </a:solidFill>
              </a:rPr>
              <a:t> = 15</a:t>
            </a:r>
          </a:p>
          <a:p>
            <a:pPr lvl="2" algn="l"/>
            <a:r>
              <a:rPr lang="fr-FR" i="1" dirty="0">
                <a:solidFill>
                  <a:srgbClr val="000000"/>
                </a:solidFill>
              </a:rPr>
              <a:t>x</a:t>
            </a:r>
            <a:r>
              <a:rPr lang="fr-FR" dirty="0">
                <a:solidFill>
                  <a:srgbClr val="000000"/>
                </a:solidFill>
              </a:rPr>
              <a:t> + (0) =15</a:t>
            </a:r>
          </a:p>
          <a:p>
            <a:pPr lvl="2" algn="l"/>
            <a:r>
              <a:rPr lang="fr-FR" i="1" dirty="0">
                <a:solidFill>
                  <a:srgbClr val="000000"/>
                </a:solidFill>
              </a:rPr>
              <a:t>x </a:t>
            </a:r>
            <a:r>
              <a:rPr lang="fr-FR" dirty="0">
                <a:solidFill>
                  <a:srgbClr val="000000"/>
                </a:solidFill>
              </a:rPr>
              <a:t>= 15</a:t>
            </a:r>
            <a:endParaRPr lang="en-US" b="1" dirty="0" smtClean="0">
              <a:solidFill>
                <a:srgbClr val="000000"/>
              </a:solidFill>
            </a:endParaRPr>
          </a:p>
        </p:txBody>
      </p:sp>
      <p:sp>
        <p:nvSpPr>
          <p:cNvPr id="3686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474CFAB-1B67-6841-9688-EE534756AD55}" type="slidenum">
              <a:rPr lang="en-US" sz="1800">
                <a:solidFill>
                  <a:srgbClr val="000000"/>
                </a:solidFill>
                <a:latin typeface="Arial"/>
                <a:cs typeface="Arial"/>
              </a:rPr>
              <a:pPr eaLnBrk="1" hangingPunct="1"/>
              <a:t>25</a:t>
            </a:fld>
            <a:endParaRPr lang="en-US" sz="1800" dirty="0">
              <a:solidFill>
                <a:srgbClr val="000000"/>
              </a:solidFill>
              <a:latin typeface="Arial"/>
              <a:cs typeface="Arial"/>
            </a:endParaRPr>
          </a:p>
        </p:txBody>
      </p:sp>
      <p:sp>
        <p:nvSpPr>
          <p:cNvPr id="36867" name="Text Placeholder 2"/>
          <p:cNvSpPr>
            <a:spLocks noGrp="1"/>
          </p:cNvSpPr>
          <p:nvPr>
            <p:ph type="body" sz="quarter" idx="10"/>
          </p:nvPr>
        </p:nvSpPr>
        <p:spPr>
          <a:xfrm>
            <a:off x="1016000" y="6302950"/>
            <a:ext cx="5530850" cy="265113"/>
          </a:xfrm>
        </p:spPr>
        <p:txBody>
          <a:bodyPr/>
          <a:lstStyle/>
          <a:p>
            <a:r>
              <a:rPr lang="en-US" dirty="0" smtClean="0"/>
              <a:t>2.3.1: Solving Linear Inequalities in Two Variables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p>
          <a:p>
            <a:pPr lvl="1" algn="l"/>
            <a:r>
              <a:rPr lang="en-US" sz="2400" dirty="0">
                <a:solidFill>
                  <a:srgbClr val="000000"/>
                </a:solidFill>
              </a:rPr>
              <a:t>The coordinates of the </a:t>
            </a:r>
            <a:r>
              <a:rPr lang="en-US" sz="2400" i="1" dirty="0">
                <a:solidFill>
                  <a:srgbClr val="000000"/>
                </a:solidFill>
              </a:rPr>
              <a:t>x</a:t>
            </a:r>
            <a:r>
              <a:rPr lang="en-US" sz="2400" dirty="0">
                <a:solidFill>
                  <a:srgbClr val="000000"/>
                </a:solidFill>
              </a:rPr>
              <a:t>-intercept are (15, 0)</a:t>
            </a:r>
            <a:r>
              <a:rPr lang="en-US" sz="2400" dirty="0" smtClean="0">
                <a:solidFill>
                  <a:srgbClr val="000000"/>
                </a:solidFill>
              </a:rPr>
              <a:t>.</a:t>
            </a:r>
          </a:p>
          <a:p>
            <a:pPr lvl="1" algn="l"/>
            <a:endParaRPr lang="en-US" sz="2400" dirty="0">
              <a:solidFill>
                <a:srgbClr val="000000"/>
              </a:solidFil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26</a:t>
            </a:fld>
            <a:endParaRPr lang="en-US"/>
          </a:p>
        </p:txBody>
      </p:sp>
      <p:pic>
        <p:nvPicPr>
          <p:cNvPr id="6" name="Picture 5" descr="U2L3_008.pdf"/>
          <p:cNvPicPr>
            <a:picLocks noChangeAspect="1"/>
          </p:cNvPicPr>
          <p:nvPr/>
        </p:nvPicPr>
        <p:blipFill rotWithShape="1">
          <a:blip r:embed="rId2">
            <a:extLst>
              <a:ext uri="{28A0092B-C50C-407E-A947-70E740481C1C}">
                <a14:useLocalDpi xmlns:a14="http://schemas.microsoft.com/office/drawing/2010/main" val="0"/>
              </a:ext>
            </a:extLst>
          </a:blip>
          <a:srcRect l="3445" t="5294" r="2222" b="4477"/>
          <a:stretch/>
        </p:blipFill>
        <p:spPr>
          <a:xfrm>
            <a:off x="1088708" y="1611406"/>
            <a:ext cx="6969760" cy="4301713"/>
          </a:xfrm>
          <a:prstGeom prst="rect">
            <a:avLst/>
          </a:prstGeom>
        </p:spPr>
      </p:pic>
    </p:spTree>
    <p:extLst>
      <p:ext uri="{BB962C8B-B14F-4D97-AF65-F5344CB8AC3E}">
        <p14:creationId xmlns:p14="http://schemas.microsoft.com/office/powerpoint/2010/main" val="14552114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p>
          <a:p>
            <a:pPr marL="514350" indent="-514350" algn="l">
              <a:buFont typeface="+mj-lt"/>
              <a:buAutoNum type="arabicPeriod" startAt="4"/>
            </a:pPr>
            <a:r>
              <a:rPr lang="en-US" sz="2800" b="1" dirty="0">
                <a:solidFill>
                  <a:srgbClr val="660066"/>
                </a:solidFill>
              </a:rPr>
              <a:t>Pick a test point above or below the line and substitute the point into the inequality</a:t>
            </a:r>
            <a:r>
              <a:rPr lang="en-US" sz="2800" b="1" dirty="0" smtClean="0">
                <a:solidFill>
                  <a:srgbClr val="660066"/>
                </a:solidFill>
              </a:rPr>
              <a:t>.</a:t>
            </a:r>
          </a:p>
          <a:p>
            <a:pPr lvl="1" algn="l"/>
            <a:r>
              <a:rPr lang="en-US" sz="2400" dirty="0">
                <a:solidFill>
                  <a:schemeClr val="tx1"/>
                </a:solidFill>
              </a:rPr>
              <a:t>Choose (0, 0) because this point is easy to substitute into the inequality.</a:t>
            </a:r>
          </a:p>
          <a:p>
            <a:pPr lvl="2" algn="l"/>
            <a:r>
              <a:rPr lang="es-ES_tradnl" i="1" dirty="0">
                <a:solidFill>
                  <a:schemeClr val="tx1"/>
                </a:solidFill>
              </a:rPr>
              <a:t>x</a:t>
            </a:r>
            <a:r>
              <a:rPr lang="es-ES_tradnl" dirty="0">
                <a:solidFill>
                  <a:schemeClr val="tx1"/>
                </a:solidFill>
              </a:rPr>
              <a:t> + </a:t>
            </a:r>
            <a:r>
              <a:rPr lang="es-ES_tradnl" i="1" dirty="0">
                <a:solidFill>
                  <a:schemeClr val="tx1"/>
                </a:solidFill>
              </a:rPr>
              <a:t>y</a:t>
            </a:r>
            <a:r>
              <a:rPr lang="es-ES_tradnl" dirty="0">
                <a:solidFill>
                  <a:schemeClr val="tx1"/>
                </a:solidFill>
              </a:rPr>
              <a:t> ≤ 15 </a:t>
            </a:r>
          </a:p>
          <a:p>
            <a:pPr lvl="2" algn="l"/>
            <a:r>
              <a:rPr lang="es-ES_tradnl" dirty="0">
                <a:solidFill>
                  <a:schemeClr val="tx1"/>
                </a:solidFill>
              </a:rPr>
              <a:t>(0) + (0) ≤ 15</a:t>
            </a:r>
          </a:p>
          <a:p>
            <a:pPr lvl="2" algn="l"/>
            <a:r>
              <a:rPr lang="en-US" dirty="0">
                <a:solidFill>
                  <a:schemeClr val="tx1"/>
                </a:solidFill>
              </a:rPr>
              <a:t>0 ≤ 15     This is true!</a:t>
            </a:r>
            <a:endParaRPr lang="en-US" b="1" dirty="0">
              <a:solidFill>
                <a:schemeClr val="tx1"/>
              </a:solidFil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27</a:t>
            </a:fld>
            <a:endParaRPr lang="en-US"/>
          </a:p>
        </p:txBody>
      </p:sp>
    </p:spTree>
    <p:extLst>
      <p:ext uri="{BB962C8B-B14F-4D97-AF65-F5344CB8AC3E}">
        <p14:creationId xmlns:p14="http://schemas.microsoft.com/office/powerpoint/2010/main" val="7872858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28</a:t>
            </a:fld>
            <a:endParaRPr lang="en-US"/>
          </a:p>
        </p:txBody>
      </p:sp>
      <p:sp>
        <p:nvSpPr>
          <p:cNvPr id="5" name="Subtitle 1"/>
          <p:cNvSpPr>
            <a:spLocks noGrp="1"/>
          </p:cNvSpPr>
          <p:nvPr>
            <p:ph type="subTitle" idx="1"/>
          </p:nvPr>
        </p:nvSpPr>
        <p:spPr>
          <a:xfrm>
            <a:off x="640600" y="640567"/>
            <a:ext cx="7855776" cy="4998233"/>
          </a:xfrm>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i="1" dirty="0">
              <a:solidFill>
                <a:srgbClr val="000090"/>
              </a:solidFill>
              <a:ea typeface="MS PGothic" charset="0"/>
              <a:cs typeface="MS PGothic" charset="0"/>
            </a:endParaRPr>
          </a:p>
        </p:txBody>
      </p:sp>
      <p:pic>
        <p:nvPicPr>
          <p:cNvPr id="7" name="Picture 6" descr="U2L3_009.pdf"/>
          <p:cNvPicPr>
            <a:picLocks noChangeAspect="1"/>
          </p:cNvPicPr>
          <p:nvPr/>
        </p:nvPicPr>
        <p:blipFill rotWithShape="1">
          <a:blip r:embed="rId2">
            <a:extLst>
              <a:ext uri="{28A0092B-C50C-407E-A947-70E740481C1C}">
                <a14:useLocalDpi xmlns:a14="http://schemas.microsoft.com/office/drawing/2010/main" val="0"/>
              </a:ext>
            </a:extLst>
          </a:blip>
          <a:srcRect l="3222" t="4950" r="2111" b="4822"/>
          <a:stretch/>
        </p:blipFill>
        <p:spPr>
          <a:xfrm>
            <a:off x="870902" y="1280161"/>
            <a:ext cx="7400821" cy="4551679"/>
          </a:xfrm>
          <a:prstGeom prst="rect">
            <a:avLst/>
          </a:prstGeom>
        </p:spPr>
      </p:pic>
    </p:spTree>
    <p:extLst>
      <p:ext uri="{BB962C8B-B14F-4D97-AF65-F5344CB8AC3E}">
        <p14:creationId xmlns:p14="http://schemas.microsoft.com/office/powerpoint/2010/main" val="344824405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29</a:t>
            </a:fld>
            <a:endParaRPr lang="en-US"/>
          </a:p>
        </p:txBody>
      </p:sp>
      <p:sp>
        <p:nvSpPr>
          <p:cNvPr id="5" name="Subtitle 1"/>
          <p:cNvSpPr>
            <a:spLocks noGrp="1"/>
          </p:cNvSpPr>
          <p:nvPr>
            <p:ph type="subTitle" idx="1"/>
          </p:nvPr>
        </p:nvSpPr>
        <p:spPr>
          <a:xfrm>
            <a:off x="640600" y="640567"/>
            <a:ext cx="7855776" cy="4998233"/>
          </a:xfrm>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p>
          <a:p>
            <a:pPr marL="514350" indent="-514350" algn="l">
              <a:buFont typeface="+mj-lt"/>
              <a:buAutoNum type="arabicPeriod" startAt="5"/>
            </a:pPr>
            <a:r>
              <a:rPr lang="en-US" sz="2800" b="1" dirty="0">
                <a:solidFill>
                  <a:srgbClr val="660066"/>
                </a:solidFill>
              </a:rPr>
              <a:t>Shade the appropriate half plane.</a:t>
            </a:r>
          </a:p>
          <a:p>
            <a:pPr lvl="1" algn="l"/>
            <a:r>
              <a:rPr lang="en-US" sz="2400" dirty="0">
                <a:solidFill>
                  <a:srgbClr val="000000"/>
                </a:solidFill>
              </a:rPr>
              <a:t>Since the test point makes the inequality true, that means all points on that side of the line make the inequality true. Shade the half plane that contains the test point.</a:t>
            </a:r>
          </a:p>
        </p:txBody>
      </p:sp>
    </p:spTree>
    <p:extLst>
      <p:ext uri="{BB962C8B-B14F-4D97-AF65-F5344CB8AC3E}">
        <p14:creationId xmlns:p14="http://schemas.microsoft.com/office/powerpoint/2010/main" val="35587667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defRPr/>
            </a:pPr>
            <a:r>
              <a:rPr lang="en-US" sz="2800" b="1" dirty="0">
                <a:cs typeface="MS PGothic" charset="0"/>
              </a:rPr>
              <a:t>Key Concepts, </a:t>
            </a:r>
            <a:r>
              <a:rPr lang="en-US" sz="2800" b="1" i="1" dirty="0">
                <a:cs typeface="MS PGothic" charset="0"/>
              </a:rPr>
              <a:t>continued</a:t>
            </a:r>
          </a:p>
          <a:p>
            <a:pPr marL="342900" indent="-342900" algn="l" eaLnBrk="1" hangingPunct="1">
              <a:buFont typeface="Arial"/>
              <a:buChar char="•"/>
              <a:defRPr/>
            </a:pPr>
            <a:r>
              <a:rPr lang="en-US" dirty="0" smtClean="0"/>
              <a:t>To determine the solution set, first graph the inequality as a line.</a:t>
            </a:r>
          </a:p>
          <a:p>
            <a:pPr algn="l" eaLnBrk="1" hangingPunct="1">
              <a:defRPr/>
            </a:pPr>
            <a:endParaRPr lang="en-US" dirty="0" smtClean="0"/>
          </a:p>
          <a:p>
            <a:pPr marL="342900" indent="-342900" algn="l" eaLnBrk="1" hangingPunct="1">
              <a:buFont typeface="Arial"/>
              <a:buChar char="•"/>
              <a:defRPr/>
            </a:pPr>
            <a:r>
              <a:rPr lang="en-US" dirty="0" smtClean="0"/>
              <a:t>Sometimes the line or the boundary is part of the solution; this means it’s </a:t>
            </a:r>
            <a:r>
              <a:rPr lang="en-US" b="1" dirty="0" smtClean="0"/>
              <a:t>inclusive</a:t>
            </a:r>
            <a:r>
              <a:rPr lang="en-US" dirty="0" smtClean="0"/>
              <a:t>. Inequalities that have “greater than or equal to” (≥) or “less than or equal to” (≤) symbols are inclusive.</a:t>
            </a:r>
          </a:p>
          <a:p>
            <a:pPr algn="l" eaLnBrk="1" hangingPunct="1">
              <a:defRPr/>
            </a:pPr>
            <a:endParaRPr lang="en-US" dirty="0" smtClean="0"/>
          </a:p>
          <a:p>
            <a:pPr marL="342900" indent="-342900" algn="l" eaLnBrk="1" hangingPunct="1">
              <a:buFont typeface="Arial"/>
              <a:buChar char="•"/>
              <a:defRPr/>
            </a:pPr>
            <a:r>
              <a:rPr lang="en-US" dirty="0" smtClean="0"/>
              <a:t>Use a solid line when graphing the solution to inclusive inequalities.</a:t>
            </a:r>
            <a:endParaRPr lang="en-US" sz="3000" b="1" dirty="0">
              <a:cs typeface="MS PGothic" charset="0"/>
            </a:endParaRPr>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983E822-BD89-6249-81D3-6CC2F2FD424B}" type="slidenum">
              <a:rPr lang="en-US" sz="1800">
                <a:solidFill>
                  <a:srgbClr val="000000"/>
                </a:solidFill>
                <a:latin typeface="Arial"/>
                <a:cs typeface="Arial"/>
              </a:rPr>
              <a:pPr eaLnBrk="1" hangingPunct="1"/>
              <a:t>3</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a:t>
            </a:r>
            <a:r>
              <a:rPr lang="en-US" dirty="0" smtClean="0"/>
              <a:t>Variables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30</a:t>
            </a:fld>
            <a:endParaRPr lang="en-US"/>
          </a:p>
        </p:txBody>
      </p:sp>
      <p:sp>
        <p:nvSpPr>
          <p:cNvPr id="5" name="Subtitle 1"/>
          <p:cNvSpPr>
            <a:spLocks noGrp="1"/>
          </p:cNvSpPr>
          <p:nvPr>
            <p:ph type="subTitle" idx="1"/>
          </p:nvPr>
        </p:nvSpPr>
        <p:spPr>
          <a:xfrm>
            <a:off x="640600" y="640567"/>
            <a:ext cx="7855776" cy="4998233"/>
          </a:xfrm>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i="1" dirty="0">
              <a:solidFill>
                <a:srgbClr val="000090"/>
              </a:solidFill>
              <a:ea typeface="MS PGothic" charset="0"/>
              <a:cs typeface="MS PGothic" charset="0"/>
            </a:endParaRPr>
          </a:p>
        </p:txBody>
      </p:sp>
      <p:pic>
        <p:nvPicPr>
          <p:cNvPr id="7" name="Picture 6" descr="U2L3_010.pdf"/>
          <p:cNvPicPr>
            <a:picLocks noChangeAspect="1"/>
          </p:cNvPicPr>
          <p:nvPr/>
        </p:nvPicPr>
        <p:blipFill rotWithShape="1">
          <a:blip r:embed="rId2">
            <a:extLst>
              <a:ext uri="{28A0092B-C50C-407E-A947-70E740481C1C}">
                <a14:useLocalDpi xmlns:a14="http://schemas.microsoft.com/office/drawing/2010/main" val="0"/>
              </a:ext>
            </a:extLst>
          </a:blip>
          <a:srcRect l="3223" t="5124" r="2333" b="4649"/>
          <a:stretch/>
        </p:blipFill>
        <p:spPr>
          <a:xfrm>
            <a:off x="870901" y="1229361"/>
            <a:ext cx="7400821" cy="4562388"/>
          </a:xfrm>
          <a:prstGeom prst="rect">
            <a:avLst/>
          </a:prstGeom>
        </p:spPr>
      </p:pic>
    </p:spTree>
    <p:extLst>
      <p:ext uri="{BB962C8B-B14F-4D97-AF65-F5344CB8AC3E}">
        <p14:creationId xmlns:p14="http://schemas.microsoft.com/office/powerpoint/2010/main" val="396850472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2.3.1: Solving Linear Inequalities in Two Variables</a:t>
            </a:r>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31</a:t>
            </a:fld>
            <a:endParaRPr lang="en-US"/>
          </a:p>
        </p:txBody>
      </p:sp>
      <p:sp>
        <p:nvSpPr>
          <p:cNvPr id="5" name="Subtitle 1"/>
          <p:cNvSpPr>
            <a:spLocks noGrp="1"/>
          </p:cNvSpPr>
          <p:nvPr>
            <p:ph type="subTitle" idx="1"/>
          </p:nvPr>
        </p:nvSpPr>
        <p:spPr>
          <a:xfrm>
            <a:off x="640600" y="640567"/>
            <a:ext cx="7855776" cy="4998233"/>
          </a:xfrm>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p>
          <a:p>
            <a:pPr marL="514350" indent="-514350" algn="l">
              <a:buFont typeface="+mj-lt"/>
              <a:buAutoNum type="arabicPeriod" startAt="6"/>
            </a:pPr>
            <a:r>
              <a:rPr lang="en-US" sz="2800" b="1" dirty="0">
                <a:solidFill>
                  <a:srgbClr val="660066"/>
                </a:solidFill>
              </a:rPr>
              <a:t>Reduce the shading to fit the context of the problem and add labels.</a:t>
            </a:r>
          </a:p>
          <a:p>
            <a:pPr lvl="1" algn="l"/>
            <a:r>
              <a:rPr lang="en-US" sz="2400" dirty="0">
                <a:solidFill>
                  <a:schemeClr val="tx1"/>
                </a:solidFill>
              </a:rPr>
              <a:t>Having negative employees doesn’t make sense. Stop the shading at the </a:t>
            </a:r>
            <a:r>
              <a:rPr lang="en-US" sz="2400" i="1" dirty="0">
                <a:solidFill>
                  <a:schemeClr val="tx1"/>
                </a:solidFill>
              </a:rPr>
              <a:t>x</a:t>
            </a:r>
            <a:r>
              <a:rPr lang="en-US" sz="2400" dirty="0">
                <a:solidFill>
                  <a:schemeClr val="tx1"/>
                </a:solidFill>
              </a:rPr>
              <a:t>-axis, the</a:t>
            </a:r>
            <a:r>
              <a:rPr lang="en-US" sz="2400" i="1" dirty="0">
                <a:solidFill>
                  <a:schemeClr val="tx1"/>
                </a:solidFill>
              </a:rPr>
              <a:t> y</a:t>
            </a:r>
            <a:r>
              <a:rPr lang="en-US" sz="2400" dirty="0">
                <a:solidFill>
                  <a:schemeClr val="tx1"/>
                </a:solidFill>
              </a:rPr>
              <a:t>-axis, and the boundary line so that the shading ends at </a:t>
            </a:r>
            <a:br>
              <a:rPr lang="en-US" sz="2400" dirty="0">
                <a:solidFill>
                  <a:schemeClr val="tx1"/>
                </a:solidFill>
              </a:rPr>
            </a:br>
            <a:r>
              <a:rPr lang="en-US" sz="2400" dirty="0">
                <a:solidFill>
                  <a:schemeClr val="tx1"/>
                </a:solidFill>
              </a:rPr>
              <a:t>(0, 15) and (15, 0)</a:t>
            </a:r>
            <a:r>
              <a:rPr lang="en-US" sz="2400" dirty="0" smtClean="0">
                <a:solidFill>
                  <a:schemeClr val="tx1"/>
                </a:solidFill>
              </a:rPr>
              <a:t>.</a:t>
            </a:r>
            <a:endParaRPr lang="en-US" sz="2400" dirty="0">
              <a:solidFill>
                <a:schemeClr val="tx1"/>
              </a:solidFill>
            </a:endParaRPr>
          </a:p>
        </p:txBody>
      </p:sp>
    </p:spTree>
    <p:extLst>
      <p:ext uri="{BB962C8B-B14F-4D97-AF65-F5344CB8AC3E}">
        <p14:creationId xmlns:p14="http://schemas.microsoft.com/office/powerpoint/2010/main" val="128625365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2.3.1: Solving Linear Inequalities in Two Variables</a:t>
            </a:r>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32</a:t>
            </a:fld>
            <a:endParaRPr lang="en-US"/>
          </a:p>
        </p:txBody>
      </p:sp>
      <p:sp>
        <p:nvSpPr>
          <p:cNvPr id="5" name="Subtitle 1"/>
          <p:cNvSpPr>
            <a:spLocks noGrp="1"/>
          </p:cNvSpPr>
          <p:nvPr>
            <p:ph type="subTitle" idx="1"/>
          </p:nvPr>
        </p:nvSpPr>
        <p:spPr>
          <a:xfrm>
            <a:off x="640600" y="640567"/>
            <a:ext cx="7855776" cy="4998233"/>
          </a:xfrm>
        </p:spPr>
        <p:txBody>
          <a:bodyPr>
            <a:normAutofit/>
          </a:bodyPr>
          <a:lstStyle/>
          <a:p>
            <a:pPr algn="l"/>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i="1" dirty="0">
              <a:solidFill>
                <a:srgbClr val="000090"/>
              </a:solidFill>
              <a:ea typeface="MS PGothic" charset="0"/>
              <a:cs typeface="MS PGothic" charset="0"/>
            </a:endParaRPr>
          </a:p>
        </p:txBody>
      </p:sp>
      <p:pic>
        <p:nvPicPr>
          <p:cNvPr id="7" name="Picture 6" descr="U2L3_015.pdf"/>
          <p:cNvPicPr>
            <a:picLocks noChangeAspect="1"/>
          </p:cNvPicPr>
          <p:nvPr/>
        </p:nvPicPr>
        <p:blipFill rotWithShape="1">
          <a:blip r:embed="rId2">
            <a:extLst>
              <a:ext uri="{28A0092B-C50C-407E-A947-70E740481C1C}">
                <a14:useLocalDpi xmlns:a14="http://schemas.microsoft.com/office/drawing/2010/main" val="0"/>
              </a:ext>
            </a:extLst>
          </a:blip>
          <a:srcRect t="4434" r="3555" b="1139"/>
          <a:stretch/>
        </p:blipFill>
        <p:spPr>
          <a:xfrm>
            <a:off x="1196021" y="1229361"/>
            <a:ext cx="6718619" cy="4244691"/>
          </a:xfrm>
          <a:prstGeom prst="rect">
            <a:avLst/>
          </a:prstGeom>
        </p:spPr>
      </p:pic>
      <p:sp>
        <p:nvSpPr>
          <p:cNvPr id="9" name="TextBox 8"/>
          <p:cNvSpPr txBox="1"/>
          <p:nvPr/>
        </p:nvSpPr>
        <p:spPr>
          <a:xfrm>
            <a:off x="2204720" y="3940294"/>
            <a:ext cx="2021840" cy="369332"/>
          </a:xfrm>
          <a:prstGeom prst="rect">
            <a:avLst/>
          </a:prstGeom>
          <a:noFill/>
        </p:spPr>
        <p:txBody>
          <a:bodyPr wrap="square" rtlCol="0">
            <a:spAutoFit/>
          </a:bodyPr>
          <a:lstStyle/>
          <a:p>
            <a:r>
              <a:rPr lang="en-US" i="1" dirty="0" smtClean="0">
                <a:latin typeface="Arial"/>
                <a:cs typeface="Arial"/>
              </a:rPr>
              <a:t>x</a:t>
            </a:r>
            <a:r>
              <a:rPr lang="en-US" dirty="0" smtClean="0">
                <a:latin typeface="Arial"/>
                <a:cs typeface="Arial"/>
              </a:rPr>
              <a:t> + </a:t>
            </a:r>
            <a:r>
              <a:rPr lang="en-US" i="1" dirty="0" smtClean="0">
                <a:latin typeface="Arial"/>
                <a:cs typeface="Arial"/>
              </a:rPr>
              <a:t>y</a:t>
            </a:r>
            <a:r>
              <a:rPr lang="en-US" dirty="0" smtClean="0">
                <a:latin typeface="Arial"/>
                <a:cs typeface="Arial"/>
              </a:rPr>
              <a:t> ≤ 15</a:t>
            </a:r>
            <a:endParaRPr lang="en-US" dirty="0">
              <a:latin typeface="Arial"/>
              <a:cs typeface="Arial"/>
            </a:endParaRPr>
          </a:p>
        </p:txBody>
      </p:sp>
      <p:sp>
        <p:nvSpPr>
          <p:cNvPr id="10" name="TextBox 4"/>
          <p:cNvSpPr txBox="1">
            <a:spLocks noChangeArrowheads="1"/>
          </p:cNvSpPr>
          <p:nvPr/>
        </p:nvSpPr>
        <p:spPr bwMode="auto">
          <a:xfrm>
            <a:off x="7156133" y="4803915"/>
            <a:ext cx="16144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7200" dirty="0">
                <a:solidFill>
                  <a:srgbClr val="000090"/>
                </a:solidFill>
                <a:latin typeface="Zapf Dingbats" charset="0"/>
                <a:sym typeface="Zapf Dingbats" charset="0"/>
              </a:rPr>
              <a:t>✔</a:t>
            </a:r>
            <a:endParaRPr lang="en-US" sz="7200" dirty="0">
              <a:solidFill>
                <a:srgbClr val="000090"/>
              </a:solidFill>
              <a:latin typeface="Arial"/>
            </a:endParaRPr>
          </a:p>
        </p:txBody>
      </p:sp>
    </p:spTree>
    <p:extLst>
      <p:ext uri="{BB962C8B-B14F-4D97-AF65-F5344CB8AC3E}">
        <p14:creationId xmlns:p14="http://schemas.microsoft.com/office/powerpoint/2010/main" val="267224837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33</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r>
              <a:rPr lang="en-US" dirty="0"/>
              <a:t>2.3.1: Solving Linear Inequalities in Two Variables</a:t>
            </a:r>
          </a:p>
          <a:p>
            <a:pPr>
              <a:spcBef>
                <a:spcPct val="0"/>
              </a:spcBef>
            </a:pPr>
            <a:endParaRPr lang="en-US" dirty="0">
              <a:latin typeface="Arial" charset="0"/>
              <a:cs typeface="Arial" charset="0"/>
            </a:endParaRPr>
          </a:p>
          <a:p>
            <a:endParaRPr lang="en-US" dirty="0"/>
          </a:p>
        </p:txBody>
      </p:sp>
    </p:spTree>
    <p:extLst>
      <p:ext uri="{BB962C8B-B14F-4D97-AF65-F5344CB8AC3E}">
        <p14:creationId xmlns:p14="http://schemas.microsoft.com/office/powerpoint/2010/main" val="428313060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txBox="1">
            <a:spLocks/>
          </p:cNvSpPr>
          <p:nvPr/>
        </p:nvSpPr>
        <p:spPr bwMode="auto">
          <a:xfrm>
            <a:off x="641350" y="641350"/>
            <a:ext cx="7854950"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defRPr/>
            </a:pPr>
            <a:r>
              <a:rPr lang="en-US" sz="2800" b="1" dirty="0" smtClean="0">
                <a:latin typeface="Arial"/>
                <a:cs typeface="MS PGothic" charset="0"/>
              </a:rPr>
              <a:t>Key Concepts, </a:t>
            </a:r>
            <a:r>
              <a:rPr lang="en-US" sz="2800" b="1" i="1" dirty="0" smtClean="0">
                <a:latin typeface="Arial"/>
                <a:cs typeface="MS PGothic" charset="0"/>
              </a:rPr>
              <a:t>continued</a:t>
            </a:r>
          </a:p>
          <a:p>
            <a:pPr marL="342900" indent="-342900" eaLnBrk="1" hangingPunct="1">
              <a:buFont typeface="Arial"/>
              <a:buChar char="•"/>
              <a:defRPr/>
            </a:pPr>
            <a:r>
              <a:rPr lang="en-US" dirty="0" smtClean="0">
                <a:latin typeface="Arial"/>
              </a:rPr>
              <a:t>Other times the line or boundary is NOT part of the solution; in other words, it’s </a:t>
            </a:r>
            <a:r>
              <a:rPr lang="en-US" b="1" dirty="0" smtClean="0">
                <a:latin typeface="Arial"/>
              </a:rPr>
              <a:t>non-inclusive</a:t>
            </a:r>
            <a:r>
              <a:rPr lang="en-US" dirty="0" smtClean="0">
                <a:latin typeface="Arial"/>
              </a:rPr>
              <a:t>. Inequalities that have “greater than” (&gt;) or “less than” (&lt;) symbols are non-inclusive.</a:t>
            </a:r>
          </a:p>
          <a:p>
            <a:pPr marL="342900" indent="-342900" eaLnBrk="1" hangingPunct="1">
              <a:buFont typeface="Arial"/>
              <a:buChar char="•"/>
              <a:defRPr/>
            </a:pPr>
            <a:endParaRPr lang="en-US" dirty="0" smtClean="0">
              <a:latin typeface="Arial"/>
              <a:cs typeface="MS PGothic" charset="0"/>
            </a:endParaRPr>
          </a:p>
          <a:p>
            <a:pPr marL="342900" indent="-342900" eaLnBrk="1" hangingPunct="1">
              <a:buFont typeface="Arial"/>
              <a:buChar char="•"/>
              <a:defRPr/>
            </a:pPr>
            <a:r>
              <a:rPr lang="en-US" dirty="0" smtClean="0">
                <a:latin typeface="Arial"/>
              </a:rPr>
              <a:t>Use a dashed line when graphing the solution to non-inclusive inequalities.</a:t>
            </a:r>
          </a:p>
          <a:p>
            <a:pPr marL="342900" indent="-342900" eaLnBrk="1" hangingPunct="1">
              <a:buFont typeface="Arial"/>
              <a:buChar char="•"/>
              <a:defRPr/>
            </a:pPr>
            <a:endParaRPr lang="en-US" dirty="0" smtClean="0">
              <a:latin typeface="Arial"/>
              <a:cs typeface="MS PGothic" charset="0"/>
            </a:endParaRPr>
          </a:p>
          <a:p>
            <a:pPr marL="342900" indent="-342900" eaLnBrk="1" hangingPunct="1">
              <a:buFont typeface="Arial"/>
              <a:buChar char="•"/>
              <a:defRPr/>
            </a:pPr>
            <a:r>
              <a:rPr lang="en-US" dirty="0" smtClean="0">
                <a:latin typeface="Arial"/>
              </a:rPr>
              <a:t>Either all the points above the line or all the points below the line will be part of the solution. To find out which side of the line contains the solutions, choose a point that is clearly on one side of the line or the other.</a:t>
            </a:r>
            <a:endParaRPr lang="en-US" dirty="0" smtClean="0">
              <a:latin typeface="Arial"/>
              <a:cs typeface="MS PGothic" charset="0"/>
            </a:endParaRPr>
          </a:p>
          <a:p>
            <a:pPr eaLnBrk="1" hangingPunct="1">
              <a:defRPr/>
            </a:pPr>
            <a:endParaRPr lang="en-US" sz="3000" b="1" dirty="0" smtClean="0">
              <a:latin typeface="Arial"/>
              <a:cs typeface="MS PGothic" charset="0"/>
            </a:endParaRPr>
          </a:p>
          <a:p>
            <a:pPr eaLnBrk="1" hangingPunct="1">
              <a:spcBef>
                <a:spcPct val="20000"/>
              </a:spcBef>
              <a:buFont typeface="Arial" charset="0"/>
              <a:buNone/>
              <a:defRPr/>
            </a:pPr>
            <a:endParaRPr lang="en-US" dirty="0" smtClean="0">
              <a:latin typeface="Arial"/>
              <a:cs typeface="MS PGothic" charset="0"/>
            </a:endParaRPr>
          </a:p>
          <a:p>
            <a:pPr eaLnBrk="1" hangingPunct="1">
              <a:spcBef>
                <a:spcPct val="20000"/>
              </a:spcBef>
              <a:buFont typeface="Arial" charset="0"/>
              <a:buNone/>
              <a:defRPr/>
            </a:pPr>
            <a:endParaRPr lang="en-US" sz="3000" b="1" dirty="0" smtClean="0">
              <a:latin typeface="Arial"/>
              <a:cs typeface="MS PGothic" charset="0"/>
            </a:endParaRPr>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005C621-07E6-CC40-A265-DF4DA2698228}" type="slidenum">
              <a:rPr lang="en-US" sz="1800">
                <a:solidFill>
                  <a:srgbClr val="000000"/>
                </a:solidFill>
                <a:latin typeface="Arial"/>
                <a:cs typeface="Arial"/>
              </a:rPr>
              <a:pPr eaLnBrk="1" hangingPunct="1"/>
              <a:t>4</a:t>
            </a:fld>
            <a:endParaRPr lang="en-US" sz="1800" dirty="0">
              <a:solidFill>
                <a:srgbClr val="000000"/>
              </a:solidFill>
              <a:latin typeface="Arial"/>
              <a:cs typeface="Arial"/>
            </a:endParaRPr>
          </a:p>
        </p:txBody>
      </p:sp>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a:extLst/>
        </p:spPr>
        <p:txBody>
          <a:bodyPr/>
          <a:lstStyle/>
          <a:p>
            <a:pPr algn="l" eaLnBrk="1" hangingPunct="1">
              <a:defRPr/>
            </a:pPr>
            <a:r>
              <a:rPr lang="en-US" sz="2800" b="1" dirty="0">
                <a:ea typeface="MS PGothic" charset="0"/>
                <a:cs typeface="MS PGothic" charset="0"/>
              </a:rPr>
              <a:t>Key Concepts, </a:t>
            </a:r>
            <a:r>
              <a:rPr lang="en-US" sz="2800" b="1" i="1" dirty="0">
                <a:ea typeface="MS PGothic" charset="0"/>
                <a:cs typeface="MS PGothic" charset="0"/>
              </a:rPr>
              <a:t>continued</a:t>
            </a:r>
          </a:p>
          <a:p>
            <a:pPr marL="342900" indent="-342900" algn="l">
              <a:buFont typeface="Arial"/>
              <a:buChar char="•"/>
              <a:defRPr/>
            </a:pPr>
            <a:r>
              <a:rPr lang="en-US" dirty="0"/>
              <a:t>Substitute the test point into the inequality</a:t>
            </a:r>
            <a:r>
              <a:rPr lang="en-US" dirty="0" smtClean="0"/>
              <a:t>.</a:t>
            </a:r>
          </a:p>
          <a:p>
            <a:pPr algn="l">
              <a:defRPr/>
            </a:pPr>
            <a:endParaRPr lang="en-US" sz="3600" b="1" dirty="0" smtClean="0">
              <a:ea typeface="MS PGothic" charset="0"/>
              <a:cs typeface="MS PGothic" charset="0"/>
            </a:endParaRPr>
          </a:p>
          <a:p>
            <a:pPr marL="342900" indent="-342900" algn="l">
              <a:buFont typeface="Arial"/>
              <a:buChar char="•"/>
              <a:defRPr/>
            </a:pPr>
            <a:r>
              <a:rPr lang="en-US" dirty="0"/>
              <a:t>I</a:t>
            </a:r>
            <a:r>
              <a:rPr lang="en-US" dirty="0" smtClean="0"/>
              <a:t>f </a:t>
            </a:r>
            <a:r>
              <a:rPr lang="en-US" dirty="0"/>
              <a:t>the test point makes the inequality true, shade the side of the line (half plane) that contains the test point. If it does not make the inequality true, shade the opposite side of the line. Shading indicates that all points in that region are solutions</a:t>
            </a:r>
            <a:r>
              <a:rPr lang="en-US" dirty="0" smtClean="0"/>
              <a:t>.</a:t>
            </a:r>
          </a:p>
          <a:p>
            <a:pPr marL="571500" indent="-571500" algn="l">
              <a:buFont typeface="Arial"/>
              <a:buChar char="•"/>
              <a:defRPr/>
            </a:pPr>
            <a:endParaRPr lang="en-US" b="1" dirty="0">
              <a:ea typeface="MS PGothic" charset="0"/>
              <a:cs typeface="MS PGothic" charset="0"/>
            </a:endParaRPr>
          </a:p>
          <a:p>
            <a:pPr>
              <a:defRPr/>
            </a:pPr>
            <a:endParaRPr lang="en-US" dirty="0"/>
          </a:p>
        </p:txBody>
      </p:sp>
      <p:sp>
        <p:nvSpPr>
          <p:cNvPr id="204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D3DDEA4-4422-A448-869B-825815A635FE}" type="slidenum">
              <a:rPr lang="en-US" sz="1800">
                <a:solidFill>
                  <a:srgbClr val="000000"/>
                </a:solidFill>
                <a:latin typeface="Arial"/>
                <a:cs typeface="Arial"/>
              </a:rPr>
              <a:pPr eaLnBrk="1" hangingPunct="1"/>
              <a:t>5</a:t>
            </a:fld>
            <a:endParaRPr lang="en-US" sz="1800" dirty="0">
              <a:solidFill>
                <a:srgbClr val="000000"/>
              </a:solidFill>
              <a:latin typeface="Arial"/>
              <a:cs typeface="Arial"/>
            </a:endParaRP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lgn="l"/>
            <a:r>
              <a:rPr lang="en-US" sz="2800" b="1" dirty="0">
                <a:ea typeface="MS PGothic" charset="0"/>
                <a:cs typeface="MS PGothic" charset="0"/>
              </a:rPr>
              <a:t>Key Concepts, </a:t>
            </a:r>
            <a:r>
              <a:rPr lang="en-US" sz="2800" b="1" i="1" dirty="0" smtClean="0">
                <a:ea typeface="MS PGothic" charset="0"/>
                <a:cs typeface="MS PGothic" charset="0"/>
              </a:rPr>
              <a:t>continued</a:t>
            </a:r>
          </a:p>
          <a:p>
            <a:pPr algn="l"/>
            <a:r>
              <a:rPr lang="en-US" b="1" dirty="0"/>
              <a:t>Graphing Equations Using a TI-83/84</a:t>
            </a:r>
            <a:r>
              <a:rPr lang="en-US" b="1" dirty="0" smtClean="0"/>
              <a:t>:</a:t>
            </a:r>
          </a:p>
          <a:p>
            <a:pPr marL="342900" indent="-342900" algn="l">
              <a:buFont typeface="Arial"/>
              <a:buChar char="•"/>
            </a:pPr>
            <a:endParaRPr lang="en-US" b="1" dirty="0" smtClean="0"/>
          </a:p>
          <a:p>
            <a:pPr algn="l"/>
            <a:endParaRPr lang="en-US" sz="2800" b="1" i="1" dirty="0">
              <a:ea typeface="MS PGothic" charset="0"/>
              <a:cs typeface="MS PGothic" charset="0"/>
            </a:endParaRPr>
          </a:p>
          <a:p>
            <a:pPr algn="l"/>
            <a:endParaRPr lang="en-US" dirty="0"/>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6</a:t>
            </a:fld>
            <a:endParaRPr lang="en-US"/>
          </a:p>
        </p:txBody>
      </p:sp>
      <p:sp>
        <p:nvSpPr>
          <p:cNvPr id="5" name="TextBox 4"/>
          <p:cNvSpPr txBox="1"/>
          <p:nvPr/>
        </p:nvSpPr>
        <p:spPr>
          <a:xfrm>
            <a:off x="1015283" y="1711861"/>
            <a:ext cx="7481093" cy="4093428"/>
          </a:xfrm>
          <a:prstGeom prst="rect">
            <a:avLst/>
          </a:prstGeom>
          <a:noFill/>
        </p:spPr>
        <p:txBody>
          <a:bodyPr wrap="square" rtlCol="0">
            <a:spAutoFit/>
          </a:bodyPr>
          <a:lstStyle/>
          <a:p>
            <a:pPr marL="914400" indent="-914400"/>
            <a:r>
              <a:rPr lang="en-US" sz="2000" b="1" dirty="0">
                <a:latin typeface="Arial"/>
                <a:cs typeface="Arial"/>
              </a:rPr>
              <a:t>Step 1:</a:t>
            </a:r>
            <a:r>
              <a:rPr lang="en-US" sz="2000" dirty="0">
                <a:latin typeface="Arial"/>
                <a:cs typeface="Arial"/>
              </a:rPr>
              <a:t> </a:t>
            </a:r>
            <a:r>
              <a:rPr lang="en-US" sz="2000" dirty="0" smtClean="0">
                <a:latin typeface="Arial"/>
                <a:cs typeface="Arial"/>
              </a:rPr>
              <a:t>Press </a:t>
            </a:r>
            <a:r>
              <a:rPr lang="en-US" sz="2000" dirty="0">
                <a:latin typeface="Arial"/>
                <a:cs typeface="Arial"/>
              </a:rPr>
              <a:t>[Y=] and arrow over to the left two times so that the cursor is blinking on the “\”.</a:t>
            </a:r>
          </a:p>
          <a:p>
            <a:pPr marL="914400" indent="-914400"/>
            <a:r>
              <a:rPr lang="en-US" sz="2000" b="1" dirty="0">
                <a:latin typeface="Arial"/>
                <a:cs typeface="Arial"/>
              </a:rPr>
              <a:t>Step 2:</a:t>
            </a:r>
            <a:r>
              <a:rPr lang="en-US" sz="2000" dirty="0">
                <a:latin typeface="Arial"/>
                <a:cs typeface="Arial"/>
              </a:rPr>
              <a:t> </a:t>
            </a:r>
            <a:r>
              <a:rPr lang="en-US" sz="2000" dirty="0" smtClean="0">
                <a:latin typeface="Arial"/>
                <a:cs typeface="Arial"/>
              </a:rPr>
              <a:t>Press </a:t>
            </a:r>
            <a:r>
              <a:rPr lang="en-US" sz="2000" dirty="0">
                <a:latin typeface="Arial"/>
                <a:cs typeface="Arial"/>
              </a:rPr>
              <a:t>[ENTER] two times for the greater than icon </a:t>
            </a:r>
            <a:r>
              <a:rPr lang="en-US" sz="2000" dirty="0" smtClean="0">
                <a:latin typeface="Arial"/>
                <a:cs typeface="Arial"/>
              </a:rPr>
              <a:t>“       ” </a:t>
            </a:r>
            <a:r>
              <a:rPr lang="en-US" sz="2000" dirty="0">
                <a:latin typeface="Arial"/>
                <a:cs typeface="Arial"/>
              </a:rPr>
              <a:t>and three times for the less than icon </a:t>
            </a:r>
            <a:r>
              <a:rPr lang="en-US" sz="2000" dirty="0" smtClean="0">
                <a:latin typeface="Arial"/>
                <a:cs typeface="Arial"/>
              </a:rPr>
              <a:t>“      ”</a:t>
            </a:r>
            <a:r>
              <a:rPr lang="en-US" sz="2000" dirty="0">
                <a:latin typeface="Arial"/>
                <a:cs typeface="Arial"/>
              </a:rPr>
              <a:t>. </a:t>
            </a:r>
          </a:p>
          <a:p>
            <a:pPr marL="914400" indent="-914400"/>
            <a:r>
              <a:rPr lang="en-US" sz="2000" b="1" dirty="0">
                <a:latin typeface="Arial"/>
                <a:cs typeface="Arial"/>
              </a:rPr>
              <a:t>Step 3:</a:t>
            </a:r>
            <a:r>
              <a:rPr lang="en-US" sz="2000" dirty="0">
                <a:latin typeface="Arial"/>
                <a:cs typeface="Arial"/>
              </a:rPr>
              <a:t> </a:t>
            </a:r>
            <a:r>
              <a:rPr lang="en-US" sz="2000" dirty="0" smtClean="0">
                <a:latin typeface="Arial"/>
                <a:cs typeface="Arial"/>
              </a:rPr>
              <a:t>Arrow </a:t>
            </a:r>
            <a:r>
              <a:rPr lang="en-US" sz="2000" dirty="0">
                <a:latin typeface="Arial"/>
                <a:cs typeface="Arial"/>
              </a:rPr>
              <a:t>over to the right two times so that the cursor is blinking after the </a:t>
            </a:r>
            <a:r>
              <a:rPr lang="en-US" sz="2000" dirty="0" smtClean="0">
                <a:latin typeface="Arial"/>
                <a:cs typeface="Arial"/>
              </a:rPr>
              <a:t>equal </a:t>
            </a:r>
            <a:r>
              <a:rPr lang="en-US" sz="2000" dirty="0">
                <a:latin typeface="Arial"/>
                <a:cs typeface="Arial"/>
              </a:rPr>
              <a:t>sign. </a:t>
            </a:r>
          </a:p>
          <a:p>
            <a:pPr marL="914400" indent="-914400"/>
            <a:r>
              <a:rPr lang="en-US" sz="2000" b="1" dirty="0">
                <a:latin typeface="Arial"/>
                <a:cs typeface="Arial"/>
              </a:rPr>
              <a:t>Step 4:</a:t>
            </a:r>
            <a:r>
              <a:rPr lang="en-US" sz="2000" dirty="0">
                <a:latin typeface="Arial"/>
                <a:cs typeface="Arial"/>
              </a:rPr>
              <a:t> Key in the equation using [X, T, </a:t>
            </a:r>
            <a:r>
              <a:rPr lang="en-US" sz="2000" dirty="0" smtClean="0">
                <a:latin typeface="Lucida Grande"/>
                <a:ea typeface="Lucida Grande"/>
                <a:cs typeface="Lucida Grande"/>
              </a:rPr>
              <a:t>Θ</a:t>
            </a:r>
            <a:r>
              <a:rPr lang="en-US" sz="2000" dirty="0" smtClean="0">
                <a:latin typeface="Arial"/>
                <a:cs typeface="Arial"/>
              </a:rPr>
              <a:t>, </a:t>
            </a:r>
            <a:r>
              <a:rPr lang="en-US" sz="2000" i="1" dirty="0">
                <a:latin typeface="Arial"/>
                <a:cs typeface="Arial"/>
              </a:rPr>
              <a:t>n</a:t>
            </a:r>
            <a:r>
              <a:rPr lang="en-US" sz="2000" dirty="0">
                <a:latin typeface="Arial"/>
                <a:cs typeface="Arial"/>
              </a:rPr>
              <a:t>] for </a:t>
            </a:r>
            <a:r>
              <a:rPr lang="en-US" sz="2000" i="1" dirty="0">
                <a:latin typeface="Arial"/>
                <a:cs typeface="Arial"/>
              </a:rPr>
              <a:t>x.</a:t>
            </a:r>
          </a:p>
          <a:p>
            <a:pPr marL="914400" indent="-914400"/>
            <a:r>
              <a:rPr lang="en-US" sz="2000" b="1" dirty="0">
                <a:latin typeface="Arial"/>
                <a:cs typeface="Arial"/>
              </a:rPr>
              <a:t>Step 5:</a:t>
            </a:r>
            <a:r>
              <a:rPr lang="en-US" sz="2000" dirty="0">
                <a:latin typeface="Arial"/>
                <a:cs typeface="Arial"/>
              </a:rPr>
              <a:t> Press [WINDOW] to change the viewing window, if necessary.</a:t>
            </a:r>
          </a:p>
          <a:p>
            <a:pPr marL="914400" indent="-914400"/>
            <a:r>
              <a:rPr lang="en-US" sz="2000" b="1" dirty="0">
                <a:latin typeface="Arial"/>
                <a:cs typeface="Arial"/>
              </a:rPr>
              <a:t>Step 6:</a:t>
            </a:r>
            <a:r>
              <a:rPr lang="en-US" sz="2000" dirty="0">
                <a:latin typeface="Arial"/>
                <a:cs typeface="Arial"/>
              </a:rPr>
              <a:t> </a:t>
            </a:r>
            <a:r>
              <a:rPr lang="en-US" sz="2000" dirty="0" smtClean="0">
                <a:latin typeface="Arial"/>
                <a:cs typeface="Arial"/>
              </a:rPr>
              <a:t>Enter </a:t>
            </a:r>
            <a:r>
              <a:rPr lang="en-US" sz="2000" dirty="0">
                <a:latin typeface="Arial"/>
                <a:cs typeface="Arial"/>
              </a:rPr>
              <a:t>in appropriate values for </a:t>
            </a:r>
            <a:r>
              <a:rPr lang="en-US" sz="2000" dirty="0" err="1">
                <a:latin typeface="Arial"/>
                <a:cs typeface="Arial"/>
              </a:rPr>
              <a:t>Xmin</a:t>
            </a:r>
            <a:r>
              <a:rPr lang="en-US" sz="2000" dirty="0">
                <a:latin typeface="Arial"/>
                <a:cs typeface="Arial"/>
              </a:rPr>
              <a:t>, </a:t>
            </a:r>
            <a:r>
              <a:rPr lang="en-US" sz="2000" dirty="0" err="1">
                <a:latin typeface="Arial"/>
                <a:cs typeface="Arial"/>
              </a:rPr>
              <a:t>Xmax</a:t>
            </a:r>
            <a:r>
              <a:rPr lang="en-US" sz="2000" dirty="0">
                <a:latin typeface="Arial"/>
                <a:cs typeface="Arial"/>
              </a:rPr>
              <a:t>, </a:t>
            </a:r>
            <a:r>
              <a:rPr lang="en-US" sz="2000" dirty="0" err="1">
                <a:latin typeface="Arial"/>
                <a:cs typeface="Arial"/>
              </a:rPr>
              <a:t>Xscl</a:t>
            </a:r>
            <a:r>
              <a:rPr lang="en-US" sz="2000" dirty="0">
                <a:latin typeface="Arial"/>
                <a:cs typeface="Arial"/>
              </a:rPr>
              <a:t>, </a:t>
            </a:r>
            <a:r>
              <a:rPr lang="en-US" sz="2000" dirty="0" err="1">
                <a:latin typeface="Arial"/>
                <a:cs typeface="Arial"/>
              </a:rPr>
              <a:t>Ymin</a:t>
            </a:r>
            <a:r>
              <a:rPr lang="en-US" sz="2000" dirty="0">
                <a:latin typeface="Arial"/>
                <a:cs typeface="Arial"/>
              </a:rPr>
              <a:t>, </a:t>
            </a:r>
            <a:r>
              <a:rPr lang="en-US" sz="2000" dirty="0" err="1">
                <a:latin typeface="Arial"/>
                <a:cs typeface="Arial"/>
              </a:rPr>
              <a:t>Ymax</a:t>
            </a:r>
            <a:r>
              <a:rPr lang="en-US" sz="2000" dirty="0">
                <a:latin typeface="Arial"/>
                <a:cs typeface="Arial"/>
              </a:rPr>
              <a:t>, and </a:t>
            </a:r>
            <a:r>
              <a:rPr lang="en-US" sz="2000" dirty="0" err="1">
                <a:latin typeface="Arial"/>
                <a:cs typeface="Arial"/>
              </a:rPr>
              <a:t>Yscl</a:t>
            </a:r>
            <a:r>
              <a:rPr lang="en-US" sz="2000" dirty="0">
                <a:latin typeface="Arial"/>
                <a:cs typeface="Arial"/>
              </a:rPr>
              <a:t>, using the arrow keys to navigate.</a:t>
            </a:r>
          </a:p>
          <a:p>
            <a:pPr marL="914400" indent="-914400"/>
            <a:r>
              <a:rPr lang="en-US" sz="2000" b="1" dirty="0">
                <a:latin typeface="Arial"/>
                <a:cs typeface="Arial"/>
              </a:rPr>
              <a:t>Step 7:</a:t>
            </a:r>
            <a:r>
              <a:rPr lang="en-US" sz="2000" dirty="0">
                <a:latin typeface="Arial"/>
                <a:cs typeface="Arial"/>
              </a:rPr>
              <a:t> Press [GRAPH].	</a:t>
            </a:r>
          </a:p>
          <a:p>
            <a:endParaRPr lang="en-US" sz="2000" dirty="0">
              <a:latin typeface="Arial"/>
              <a:cs typeface="Arial"/>
            </a:endParaRPr>
          </a:p>
        </p:txBody>
      </p:sp>
      <p:sp>
        <p:nvSpPr>
          <p:cNvPr id="7" name="Right Triangle 6"/>
          <p:cNvSpPr/>
          <p:nvPr/>
        </p:nvSpPr>
        <p:spPr>
          <a:xfrm>
            <a:off x="6393847" y="2682240"/>
            <a:ext cx="409448" cy="314960"/>
          </a:xfrm>
          <a:prstGeom prst="rtTriangl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endParaRPr>
          </a:p>
        </p:txBody>
      </p:sp>
      <p:sp>
        <p:nvSpPr>
          <p:cNvPr id="8" name="Right Triangle 7"/>
          <p:cNvSpPr/>
          <p:nvPr/>
        </p:nvSpPr>
        <p:spPr>
          <a:xfrm flipH="1" flipV="1">
            <a:off x="7830071" y="2397760"/>
            <a:ext cx="409448" cy="314960"/>
          </a:xfrm>
          <a:prstGeom prst="rtTriangl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endParaRPr>
          </a:p>
        </p:txBody>
      </p:sp>
    </p:spTree>
    <p:extLst>
      <p:ext uri="{BB962C8B-B14F-4D97-AF65-F5344CB8AC3E}">
        <p14:creationId xmlns:p14="http://schemas.microsoft.com/office/powerpoint/2010/main" val="10777394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algn="l"/>
            <a:r>
              <a:rPr lang="en-US" sz="2800" b="1" dirty="0">
                <a:ea typeface="MS PGothic" charset="0"/>
                <a:cs typeface="MS PGothic" charset="0"/>
              </a:rPr>
              <a:t>Key Concepts, </a:t>
            </a:r>
            <a:r>
              <a:rPr lang="en-US" sz="2800" b="1" i="1" dirty="0">
                <a:ea typeface="MS PGothic" charset="0"/>
                <a:cs typeface="MS PGothic" charset="0"/>
              </a:rPr>
              <a:t>continued</a:t>
            </a:r>
          </a:p>
          <a:p>
            <a:pPr algn="l"/>
            <a:r>
              <a:rPr lang="en-US" b="1" dirty="0"/>
              <a:t>Graphing Equations Using a TI</a:t>
            </a:r>
            <a:r>
              <a:rPr lang="en-US" b="1" dirty="0" smtClean="0"/>
              <a:t>-Nspire:</a:t>
            </a:r>
            <a:endParaRPr lang="en-US" b="1" dirty="0"/>
          </a:p>
          <a:p>
            <a:pPr algn="l"/>
            <a:endParaRPr lang="en-US" sz="2800" dirty="0"/>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7</a:t>
            </a:fld>
            <a:endParaRPr lang="en-US"/>
          </a:p>
        </p:txBody>
      </p:sp>
      <p:sp>
        <p:nvSpPr>
          <p:cNvPr id="5" name="TextBox 4"/>
          <p:cNvSpPr txBox="1"/>
          <p:nvPr/>
        </p:nvSpPr>
        <p:spPr>
          <a:xfrm>
            <a:off x="1015283" y="1711861"/>
            <a:ext cx="7481093" cy="3785652"/>
          </a:xfrm>
          <a:prstGeom prst="rect">
            <a:avLst/>
          </a:prstGeom>
          <a:noFill/>
        </p:spPr>
        <p:txBody>
          <a:bodyPr wrap="square" rtlCol="0">
            <a:spAutoFit/>
          </a:bodyPr>
          <a:lstStyle/>
          <a:p>
            <a:pPr marL="914400" indent="-914400">
              <a:spcBef>
                <a:spcPts val="0"/>
              </a:spcBef>
            </a:pPr>
            <a:r>
              <a:rPr lang="en-US" sz="2000" b="1" dirty="0">
                <a:latin typeface="Arial"/>
                <a:cs typeface="Arial"/>
              </a:rPr>
              <a:t>Step 1:</a:t>
            </a:r>
            <a:r>
              <a:rPr lang="en-US" sz="2000" dirty="0">
                <a:latin typeface="Arial"/>
                <a:cs typeface="Arial"/>
              </a:rPr>
              <a:t> Press the home key.</a:t>
            </a:r>
          </a:p>
          <a:p>
            <a:pPr marL="914400" indent="-914400">
              <a:spcBef>
                <a:spcPts val="0"/>
              </a:spcBef>
            </a:pPr>
            <a:r>
              <a:rPr lang="en-US" sz="2000" b="1" dirty="0">
                <a:latin typeface="Arial"/>
                <a:cs typeface="Arial"/>
              </a:rPr>
              <a:t>Step 2:</a:t>
            </a:r>
            <a:r>
              <a:rPr lang="en-US" sz="2000" dirty="0">
                <a:latin typeface="Arial"/>
                <a:cs typeface="Arial"/>
              </a:rPr>
              <a:t> </a:t>
            </a:r>
            <a:r>
              <a:rPr lang="en-US" sz="2000" dirty="0" smtClean="0">
                <a:latin typeface="Arial"/>
                <a:cs typeface="Arial"/>
              </a:rPr>
              <a:t>Arrow </a:t>
            </a:r>
            <a:r>
              <a:rPr lang="en-US" sz="2000" dirty="0">
                <a:latin typeface="Arial"/>
                <a:cs typeface="Arial"/>
              </a:rPr>
              <a:t>over to the graphing icon (the picture of the parabola or the U-shaped curve) and press [enter].</a:t>
            </a:r>
          </a:p>
          <a:p>
            <a:pPr marL="914400" indent="-914400">
              <a:spcBef>
                <a:spcPts val="0"/>
              </a:spcBef>
            </a:pPr>
            <a:r>
              <a:rPr lang="en-US" sz="2000" b="1" dirty="0">
                <a:latin typeface="Arial"/>
                <a:cs typeface="Arial"/>
              </a:rPr>
              <a:t>Step 3:</a:t>
            </a:r>
            <a:r>
              <a:rPr lang="en-US" sz="2000" dirty="0">
                <a:latin typeface="Arial"/>
                <a:cs typeface="Arial"/>
              </a:rPr>
              <a:t> </a:t>
            </a:r>
            <a:r>
              <a:rPr lang="en-US" sz="2000" dirty="0" smtClean="0">
                <a:latin typeface="Arial"/>
                <a:cs typeface="Arial"/>
              </a:rPr>
              <a:t>At </a:t>
            </a:r>
            <a:r>
              <a:rPr lang="en-US" sz="2000" dirty="0">
                <a:latin typeface="Arial"/>
                <a:cs typeface="Arial"/>
              </a:rPr>
              <a:t>the blinking cursor at the bottom of the screen, press once the backspace key (a left facing arrow). A menu pops up that gives choices for less than or equal to (≤), less than (&lt;), greater than (&gt;), and greater than or equal to (≥). Choose the appropriate symbol by using the arrow keys to navigate to the desired symbol and press the center button of the navigation pad. Alternatively, enter the number that is associated with the symbol</a:t>
            </a:r>
            <a:r>
              <a:rPr lang="en-US" sz="2000" dirty="0" smtClean="0">
                <a:latin typeface="Arial"/>
                <a:cs typeface="Arial"/>
              </a:rPr>
              <a:t>.</a:t>
            </a:r>
          </a:p>
          <a:p>
            <a:pPr marL="914400" indent="-914400">
              <a:spcBef>
                <a:spcPts val="0"/>
              </a:spcBef>
            </a:pPr>
            <a:r>
              <a:rPr lang="en-US" sz="2000" b="1" dirty="0">
                <a:solidFill>
                  <a:srgbClr val="000000"/>
                </a:solidFill>
                <a:latin typeface="Arial"/>
                <a:cs typeface="Arial"/>
              </a:rPr>
              <a:t>Step 4:</a:t>
            </a:r>
            <a:r>
              <a:rPr lang="en-US" sz="2000" dirty="0">
                <a:latin typeface="Arial"/>
                <a:cs typeface="Arial"/>
              </a:rPr>
              <a:t> Enter in the equation and press [enter]</a:t>
            </a:r>
            <a:r>
              <a:rPr lang="en-US" sz="2000" dirty="0" smtClean="0">
                <a:latin typeface="Arial"/>
                <a:cs typeface="Arial"/>
              </a:rPr>
              <a:t>.</a:t>
            </a:r>
            <a:endParaRPr lang="en-US" sz="2000" dirty="0">
              <a:latin typeface="Arial"/>
              <a:cs typeface="Arial"/>
            </a:endParaRPr>
          </a:p>
        </p:txBody>
      </p:sp>
    </p:spTree>
    <p:extLst>
      <p:ext uri="{BB962C8B-B14F-4D97-AF65-F5344CB8AC3E}">
        <p14:creationId xmlns:p14="http://schemas.microsoft.com/office/powerpoint/2010/main" val="32385709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algn="l" eaLnBrk="1" hangingPunct="1">
              <a:defRPr/>
            </a:pPr>
            <a:r>
              <a:rPr lang="en-US" sz="2800" b="1" dirty="0">
                <a:ea typeface="MS PGothic" charset="0"/>
                <a:cs typeface="MS PGothic" charset="0"/>
              </a:rPr>
              <a:t>Key Concepts, </a:t>
            </a:r>
            <a:r>
              <a:rPr lang="en-US" sz="2800" b="1" i="1" dirty="0">
                <a:ea typeface="MS PGothic" charset="0"/>
                <a:cs typeface="MS PGothic" charset="0"/>
              </a:rPr>
              <a:t>continued</a:t>
            </a:r>
          </a:p>
        </p:txBody>
      </p:sp>
      <p:sp>
        <p:nvSpPr>
          <p:cNvPr id="3" name="Text Placeholder 2"/>
          <p:cNvSpPr>
            <a:spLocks noGrp="1"/>
          </p:cNvSpPr>
          <p:nvPr>
            <p:ph type="body" sz="quarter" idx="10"/>
          </p:nvPr>
        </p:nvSpPr>
        <p:spPr/>
        <p:txBody>
          <a:bodyPr/>
          <a:lstStyle/>
          <a:p>
            <a:r>
              <a:rPr lang="en-US" dirty="0"/>
              <a:t>2.3.1: Solving Linear Inequalities in Two Variables</a:t>
            </a:r>
          </a:p>
          <a:p>
            <a:endParaRPr lang="en-US" dirty="0"/>
          </a:p>
        </p:txBody>
      </p:sp>
      <p:sp>
        <p:nvSpPr>
          <p:cNvPr id="4" name="Slide Number Placeholder 3"/>
          <p:cNvSpPr>
            <a:spLocks noGrp="1"/>
          </p:cNvSpPr>
          <p:nvPr>
            <p:ph type="sldNum" sz="quarter" idx="11"/>
          </p:nvPr>
        </p:nvSpPr>
        <p:spPr/>
        <p:txBody>
          <a:bodyPr/>
          <a:lstStyle/>
          <a:p>
            <a:pPr>
              <a:defRPr/>
            </a:pPr>
            <a:fld id="{E6C14A04-0FA6-6F48-B944-BD6478DD1BE8}" type="slidenum">
              <a:rPr lang="en-US" smtClean="0"/>
              <a:pPr>
                <a:defRPr/>
              </a:pPr>
              <a:t>8</a:t>
            </a:fld>
            <a:endParaRPr lang="en-US"/>
          </a:p>
        </p:txBody>
      </p:sp>
      <p:sp>
        <p:nvSpPr>
          <p:cNvPr id="5" name="TextBox 4"/>
          <p:cNvSpPr txBox="1"/>
          <p:nvPr/>
        </p:nvSpPr>
        <p:spPr>
          <a:xfrm>
            <a:off x="1015283" y="1285141"/>
            <a:ext cx="7481093" cy="3170099"/>
          </a:xfrm>
          <a:prstGeom prst="rect">
            <a:avLst/>
          </a:prstGeom>
          <a:noFill/>
        </p:spPr>
        <p:txBody>
          <a:bodyPr wrap="square" rtlCol="0">
            <a:spAutoFit/>
          </a:bodyPr>
          <a:lstStyle/>
          <a:p>
            <a:pPr marL="914400" indent="-914400"/>
            <a:r>
              <a:rPr lang="en-US" sz="2000" b="1" dirty="0">
                <a:latin typeface="Arial"/>
                <a:cs typeface="Arial"/>
              </a:rPr>
              <a:t>Step 5:</a:t>
            </a:r>
            <a:r>
              <a:rPr lang="en-US" sz="2000" dirty="0">
                <a:latin typeface="Arial"/>
                <a:cs typeface="Arial"/>
              </a:rPr>
              <a:t> </a:t>
            </a:r>
            <a:r>
              <a:rPr lang="en-US" sz="2000" dirty="0" smtClean="0">
                <a:latin typeface="Arial"/>
                <a:cs typeface="Arial"/>
              </a:rPr>
              <a:t>To </a:t>
            </a:r>
            <a:r>
              <a:rPr lang="en-US" sz="2000" dirty="0">
                <a:latin typeface="Arial"/>
                <a:cs typeface="Arial"/>
              </a:rPr>
              <a:t>change the viewing window: press [menu], arrow down to number 4: Window/Zoom, and click the center button of the navigation pad.</a:t>
            </a:r>
          </a:p>
          <a:p>
            <a:pPr marL="914400" indent="-914400"/>
            <a:r>
              <a:rPr lang="en-US" sz="2000" b="1" dirty="0">
                <a:latin typeface="Arial"/>
                <a:cs typeface="Arial"/>
              </a:rPr>
              <a:t>Step 6:</a:t>
            </a:r>
            <a:r>
              <a:rPr lang="en-US" sz="2000" dirty="0">
                <a:latin typeface="Arial"/>
                <a:cs typeface="Arial"/>
              </a:rPr>
              <a:t> Choose 1: Window settings by pressing the center button.</a:t>
            </a:r>
          </a:p>
          <a:p>
            <a:pPr marL="914400" indent="-914400"/>
            <a:r>
              <a:rPr lang="en-US" sz="2000" b="1" dirty="0">
                <a:latin typeface="Arial"/>
                <a:cs typeface="Arial"/>
              </a:rPr>
              <a:t>Step 7:</a:t>
            </a:r>
            <a:r>
              <a:rPr lang="en-US" sz="2000" dirty="0">
                <a:latin typeface="Arial"/>
                <a:cs typeface="Arial"/>
              </a:rPr>
              <a:t> Enter in the appropriate </a:t>
            </a:r>
            <a:r>
              <a:rPr lang="en-US" sz="2000" dirty="0" err="1">
                <a:latin typeface="Arial"/>
                <a:cs typeface="Arial"/>
              </a:rPr>
              <a:t>XMin</a:t>
            </a:r>
            <a:r>
              <a:rPr lang="en-US" sz="2000" dirty="0">
                <a:latin typeface="Arial"/>
                <a:cs typeface="Arial"/>
              </a:rPr>
              <a:t>, </a:t>
            </a:r>
            <a:r>
              <a:rPr lang="en-US" sz="2000" dirty="0" err="1">
                <a:latin typeface="Arial"/>
                <a:cs typeface="Arial"/>
              </a:rPr>
              <a:t>XMax</a:t>
            </a:r>
            <a:r>
              <a:rPr lang="en-US" sz="2000" dirty="0">
                <a:latin typeface="Arial"/>
                <a:cs typeface="Arial"/>
              </a:rPr>
              <a:t>, </a:t>
            </a:r>
            <a:r>
              <a:rPr lang="en-US" sz="2000" dirty="0" err="1">
                <a:latin typeface="Arial"/>
                <a:cs typeface="Arial"/>
              </a:rPr>
              <a:t>YMin</a:t>
            </a:r>
            <a:r>
              <a:rPr lang="en-US" sz="2000" dirty="0">
                <a:latin typeface="Arial"/>
                <a:cs typeface="Arial"/>
              </a:rPr>
              <a:t>, and </a:t>
            </a:r>
            <a:r>
              <a:rPr lang="en-US" sz="2000" dirty="0" err="1">
                <a:latin typeface="Arial"/>
                <a:cs typeface="Arial"/>
              </a:rPr>
              <a:t>YMax</a:t>
            </a:r>
            <a:r>
              <a:rPr lang="en-US" sz="2000" dirty="0">
                <a:latin typeface="Arial"/>
                <a:cs typeface="Arial"/>
              </a:rPr>
              <a:t> fields.</a:t>
            </a:r>
          </a:p>
          <a:p>
            <a:pPr marL="914400" indent="-914400"/>
            <a:r>
              <a:rPr lang="en-US" sz="2000" b="1" dirty="0">
                <a:latin typeface="Arial"/>
                <a:cs typeface="Arial"/>
              </a:rPr>
              <a:t>Step 8:</a:t>
            </a:r>
            <a:r>
              <a:rPr lang="en-US" sz="2000" dirty="0">
                <a:latin typeface="Arial"/>
                <a:cs typeface="Arial"/>
              </a:rPr>
              <a:t> Leave the </a:t>
            </a:r>
            <a:r>
              <a:rPr lang="en-US" sz="2000" dirty="0" err="1">
                <a:latin typeface="Arial"/>
                <a:cs typeface="Arial"/>
              </a:rPr>
              <a:t>XScale</a:t>
            </a:r>
            <a:r>
              <a:rPr lang="en-US" sz="2000" dirty="0">
                <a:latin typeface="Arial"/>
                <a:cs typeface="Arial"/>
              </a:rPr>
              <a:t> and </a:t>
            </a:r>
            <a:r>
              <a:rPr lang="en-US" sz="2000" dirty="0" err="1">
                <a:latin typeface="Arial"/>
                <a:cs typeface="Arial"/>
              </a:rPr>
              <a:t>YScale</a:t>
            </a:r>
            <a:r>
              <a:rPr lang="en-US" sz="2000" dirty="0">
                <a:latin typeface="Arial"/>
                <a:cs typeface="Arial"/>
              </a:rPr>
              <a:t> set to auto.</a:t>
            </a:r>
          </a:p>
          <a:p>
            <a:pPr marL="914400" indent="-914400"/>
            <a:r>
              <a:rPr lang="en-US" sz="2000" b="1" dirty="0">
                <a:latin typeface="Arial"/>
                <a:cs typeface="Arial"/>
              </a:rPr>
              <a:t>Step 9:</a:t>
            </a:r>
            <a:r>
              <a:rPr lang="en-US" sz="2000" dirty="0">
                <a:latin typeface="Arial"/>
                <a:cs typeface="Arial"/>
              </a:rPr>
              <a:t> Use [tab] to navigate among the fields.</a:t>
            </a:r>
          </a:p>
          <a:p>
            <a:pPr marL="914400" indent="-914400"/>
            <a:r>
              <a:rPr lang="en-US" sz="2000" b="1" dirty="0">
                <a:latin typeface="Arial"/>
                <a:cs typeface="Arial"/>
              </a:rPr>
              <a:t>Step 10:</a:t>
            </a:r>
            <a:r>
              <a:rPr lang="en-US" sz="2000" dirty="0">
                <a:latin typeface="Arial"/>
                <a:cs typeface="Arial"/>
              </a:rPr>
              <a:t> Press [tab] to “OK” when done and press [enter].</a:t>
            </a:r>
          </a:p>
        </p:txBody>
      </p:sp>
    </p:spTree>
    <p:extLst>
      <p:ext uri="{BB962C8B-B14F-4D97-AF65-F5344CB8AC3E}">
        <p14:creationId xmlns:p14="http://schemas.microsoft.com/office/powerpoint/2010/main" val="32329981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ubtitle 1"/>
          <p:cNvSpPr>
            <a:spLocks noGrp="1"/>
          </p:cNvSpPr>
          <p:nvPr>
            <p:ph type="subTitle" idx="1"/>
          </p:nvPr>
        </p:nvSpPr>
        <p:spPr>
          <a:xfrm>
            <a:off x="641350" y="641350"/>
            <a:ext cx="7854950" cy="4997450"/>
          </a:xfrm>
        </p:spPr>
        <p:txBody>
          <a:bodyPr/>
          <a:lstStyle/>
          <a:p>
            <a:pPr algn="l"/>
            <a:r>
              <a:rPr lang="en-US" sz="2800" b="1">
                <a:latin typeface="Arial" charset="0"/>
                <a:cs typeface="MS PGothic" charset="0"/>
              </a:rPr>
              <a:t>Key Concepts, </a:t>
            </a:r>
            <a:r>
              <a:rPr lang="en-US" sz="2800" b="1" i="1">
                <a:latin typeface="Arial" charset="0"/>
                <a:cs typeface="MS PGothic" charset="0"/>
              </a:rPr>
              <a:t>continued</a:t>
            </a:r>
          </a:p>
          <a:p>
            <a:endParaRPr lang="en-US" sz="2000" b="1" i="1">
              <a:latin typeface="Arial" charset="0"/>
              <a:cs typeface="MS PGothic" charset="0"/>
            </a:endParaRPr>
          </a:p>
          <a:p>
            <a:endParaRPr lang="en-US">
              <a:latin typeface="Arial" charset="0"/>
              <a:cs typeface="Arial" charset="0"/>
            </a:endParaRPr>
          </a:p>
        </p:txBody>
      </p:sp>
      <p:sp>
        <p:nvSpPr>
          <p:cNvPr id="2150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FF31856-F69D-6445-B5DF-402ABA48DFF9}" type="slidenum">
              <a:rPr lang="en-US" sz="1800">
                <a:solidFill>
                  <a:srgbClr val="000000"/>
                </a:solidFill>
                <a:latin typeface="Arial"/>
                <a:cs typeface="Arial"/>
              </a:rPr>
              <a:pPr eaLnBrk="1" hangingPunct="1"/>
              <a:t>9</a:t>
            </a:fld>
            <a:endParaRPr lang="en-US" sz="1800" dirty="0">
              <a:solidFill>
                <a:srgbClr val="000000"/>
              </a:solidFill>
              <a:latin typeface="Arial"/>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1518266136"/>
              </p:ext>
            </p:extLst>
          </p:nvPr>
        </p:nvGraphicFramePr>
        <p:xfrm>
          <a:off x="641350" y="1287463"/>
          <a:ext cx="7853363" cy="4351337"/>
        </p:xfrm>
        <a:graphic>
          <a:graphicData uri="http://schemas.openxmlformats.org/drawingml/2006/table">
            <a:tbl>
              <a:tblPr firstCol="1" lastRow="1">
                <a:tableStyleId>{5C22544A-7EE6-4342-B048-85BDC9FD1C3A}</a:tableStyleId>
              </a:tblPr>
              <a:tblGrid>
                <a:gridCol w="7853363"/>
              </a:tblGrid>
              <a:tr h="557902">
                <a:tc>
                  <a:txBody>
                    <a:bodyPr/>
                    <a:lstStyle/>
                    <a:p>
                      <a:pPr algn="l"/>
                      <a:r>
                        <a:rPr lang="en-US" sz="2400" b="1" i="0" u="none" strike="noStrike" kern="1200" baseline="0" dirty="0" smtClean="0">
                          <a:solidFill>
                            <a:srgbClr val="000000"/>
                          </a:solidFill>
                          <a:latin typeface="Arial"/>
                          <a:ea typeface="+mn-ea"/>
                          <a:cs typeface="Arial"/>
                        </a:rPr>
                        <a:t>Graphing a Linear Inequality in Two Variables</a:t>
                      </a:r>
                      <a:endParaRPr lang="en-US" sz="2400" b="0" i="0" u="none" strike="noStrike" kern="1200" baseline="0" dirty="0" smtClean="0">
                        <a:solidFill>
                          <a:srgbClr val="000000"/>
                        </a:solidFill>
                        <a:latin typeface="Arial"/>
                        <a:ea typeface="+mn-ea"/>
                        <a:cs typeface="Arial"/>
                      </a:endParaRPr>
                    </a:p>
                  </a:txBody>
                  <a:tcPr marL="91425" marR="91425" marT="45726" marB="4572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93435">
                <a:tc>
                  <a:txBody>
                    <a:bodyPr/>
                    <a:lstStyle/>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Determine the symbolic representation (write the inequality using symbols) of the scenario if given a context.</a:t>
                      </a:r>
                    </a:p>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Graph the inequality as a linear equation. </a:t>
                      </a:r>
                    </a:p>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If the inequality is inclusive (≤ or ≥), use a solid line.</a:t>
                      </a:r>
                    </a:p>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If the inequality is non-inclusive (&lt; or &gt;), use a dashed line.</a:t>
                      </a:r>
                    </a:p>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Pick a test point above or below the line.</a:t>
                      </a:r>
                    </a:p>
                    <a:p>
                      <a:pPr marL="342900" indent="-342900" rtl="0">
                        <a:spcAft>
                          <a:spcPts val="600"/>
                        </a:spcAft>
                        <a:buFont typeface="+mj-lt"/>
                        <a:buAutoNum type="arabicPeriod"/>
                      </a:pPr>
                      <a:r>
                        <a:rPr lang="en-US" sz="2000" b="0" i="0" u="none" strike="noStrike" kern="1200" baseline="0" dirty="0" smtClean="0">
                          <a:solidFill>
                            <a:srgbClr val="000000"/>
                          </a:solidFill>
                          <a:latin typeface="Arial"/>
                          <a:ea typeface="+mn-ea"/>
                          <a:cs typeface="Arial"/>
                        </a:rPr>
                        <a:t>If the test point makes the inequality true, shade the half plane that contains the test point.</a:t>
                      </a:r>
                    </a:p>
                    <a:p>
                      <a:pPr marL="342900" indent="-342900" rtl="0">
                        <a:buFont typeface="+mj-lt"/>
                        <a:buAutoNum type="arabicPeriod"/>
                      </a:pPr>
                      <a:r>
                        <a:rPr lang="en-US" sz="2000" b="0" i="0" u="none" strike="noStrike" kern="1200" baseline="0" dirty="0" smtClean="0">
                          <a:solidFill>
                            <a:srgbClr val="000000"/>
                          </a:solidFill>
                          <a:latin typeface="Arial"/>
                          <a:ea typeface="+mn-ea"/>
                          <a:cs typeface="Arial"/>
                        </a:rPr>
                        <a:t>If the test point makes the inequality false, shade the half plane that does NOT contain the test point.</a:t>
                      </a:r>
                      <a:endParaRPr lang="en-US" sz="2000" baseline="0" dirty="0">
                        <a:solidFill>
                          <a:srgbClr val="000000"/>
                        </a:solidFill>
                        <a:latin typeface="Arial"/>
                        <a:cs typeface="Arial"/>
                      </a:endParaRPr>
                    </a:p>
                  </a:txBody>
                  <a:tcPr marL="91425" marR="0" marT="45726" marB="4572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 name="Text Placeholder 1"/>
          <p:cNvSpPr>
            <a:spLocks noGrp="1"/>
          </p:cNvSpPr>
          <p:nvPr>
            <p:ph type="body" sz="quarter" idx="10"/>
          </p:nvPr>
        </p:nvSpPr>
        <p:spPr/>
        <p:txBody>
          <a:bodyPr/>
          <a:lstStyle/>
          <a:p>
            <a:r>
              <a:rPr lang="en-US" dirty="0"/>
              <a:t>2.3.1: Solving Linear Inequalities in Two Variables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2466</TotalTime>
  <Words>2407</Words>
  <Application>Microsoft Macintosh PowerPoint</Application>
  <PresentationFormat>On-screen Show (4:3)</PresentationFormat>
  <Paragraphs>215</Paragraphs>
  <Slides>33</Slides>
  <Notes>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Coordinate Algebra Instruction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109</cp:revision>
  <cp:lastPrinted>2012-03-22T14:14:30Z</cp:lastPrinted>
  <dcterms:created xsi:type="dcterms:W3CDTF">2012-02-22T19:14:19Z</dcterms:created>
  <dcterms:modified xsi:type="dcterms:W3CDTF">2012-06-05T14:26:10Z</dcterms:modified>
  <cp:category/>
</cp:coreProperties>
</file>