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7" r:id="rId2"/>
    <p:sldId id="266" r:id="rId3"/>
    <p:sldId id="268" r:id="rId4"/>
    <p:sldId id="274" r:id="rId5"/>
    <p:sldId id="269" r:id="rId6"/>
    <p:sldId id="270" r:id="rId7"/>
    <p:sldId id="275" r:id="rId8"/>
    <p:sldId id="276" r:id="rId9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102" d="100"/>
          <a:sy n="102" d="100"/>
        </p:scale>
        <p:origin x="-21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yriad Pro"/>
                <a:ea typeface="Myriad Pro"/>
                <a:cs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" charset="0"/>
                <a:cs typeface="Myriad Pro" charset="0"/>
              </a:defRPr>
            </a:lvl1pPr>
          </a:lstStyle>
          <a:p>
            <a:pPr>
              <a:defRPr/>
            </a:pPr>
            <a:fld id="{44D5E34E-D593-404A-8E2B-16304F41B6C2}" type="datetimeFigureOut">
              <a:rPr lang="en-US">
                <a:latin typeface="Arial"/>
                <a:cs typeface="Arial"/>
              </a:rPr>
              <a:pPr>
                <a:defRPr/>
              </a:pPr>
              <a:t>9/20/12</a:t>
            </a:fld>
            <a:endParaRPr lang="en-US" dirty="0">
              <a:latin typeface="Arial"/>
              <a:cs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yriad Pro"/>
                <a:ea typeface="Myriad Pro"/>
                <a:cs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" charset="0"/>
                <a:cs typeface="Myriad Pro" charset="0"/>
              </a:defRPr>
            </a:lvl1pPr>
          </a:lstStyle>
          <a:p>
            <a:pPr>
              <a:defRPr/>
            </a:pPr>
            <a:fld id="{1D42374C-A5A8-0244-B28C-A22D715598A1}" type="slidenum">
              <a:rPr lang="en-US">
                <a:latin typeface="Arial"/>
                <a:cs typeface="Arial"/>
              </a:rPr>
              <a:pPr>
                <a:defRPr/>
              </a:pPr>
              <a:t>‹#›</a:t>
            </a:fld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5906869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  <a:ea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/>
                <a:cs typeface="Arial"/>
              </a:defRPr>
            </a:lvl1pPr>
          </a:lstStyle>
          <a:p>
            <a:pPr>
              <a:defRPr/>
            </a:pPr>
            <a:fld id="{2C5B38CC-7B42-FA44-B471-07DD7A2A50FC}" type="datetimeFigureOut">
              <a:rPr lang="en-US" smtClean="0"/>
              <a:pPr>
                <a:defRPr/>
              </a:pPr>
              <a:t>9/20/12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  <a:ea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/>
                <a:cs typeface="Arial"/>
              </a:defRPr>
            </a:lvl1pPr>
          </a:lstStyle>
          <a:p>
            <a:pPr>
              <a:defRPr/>
            </a:pPr>
            <a:fld id="{1DDA2046-232E-0649-A841-BE0BA9A12CC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73158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Arial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Arial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Arial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Arial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Arial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u="none" dirty="0" smtClean="0">
                <a:solidFill>
                  <a:srgbClr val="3366FF"/>
                </a:solidFill>
              </a:rPr>
              <a:t>http://</a:t>
            </a:r>
            <a:r>
              <a:rPr lang="en-US" u="none" dirty="0" err="1" smtClean="0">
                <a:solidFill>
                  <a:srgbClr val="3366FF"/>
                </a:solidFill>
              </a:rPr>
              <a:t>walch.com</a:t>
            </a:r>
            <a:r>
              <a:rPr lang="en-US" u="none" dirty="0" smtClean="0">
                <a:solidFill>
                  <a:srgbClr val="3366FF"/>
                </a:solidFill>
              </a:rPr>
              <a:t>/</a:t>
            </a:r>
            <a:r>
              <a:rPr lang="en-US" u="none" dirty="0" err="1" smtClean="0">
                <a:solidFill>
                  <a:srgbClr val="3366FF"/>
                </a:solidFill>
              </a:rPr>
              <a:t>wu</a:t>
            </a:r>
            <a:r>
              <a:rPr lang="en-US" u="none" dirty="0" smtClean="0">
                <a:solidFill>
                  <a:srgbClr val="3366FF"/>
                </a:solidFill>
              </a:rPr>
              <a:t>/CAU2L2S2WaiterPrank</a:t>
            </a:r>
            <a:endParaRPr lang="en-US" u="none" dirty="0">
              <a:solidFill>
                <a:srgbClr val="3366FF"/>
              </a:solidFill>
            </a:endParaRP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198DF13-E4B4-EF40-8C10-1788C3A5F4C7}" type="slidenum">
              <a:rPr lang="en-US" sz="1200">
                <a:latin typeface="Arial"/>
                <a:cs typeface="Arial"/>
              </a:rPr>
              <a:pPr eaLnBrk="1" hangingPunct="1"/>
              <a:t>1</a:t>
            </a:fld>
            <a:endParaRPr lang="en-US" sz="1200" dirty="0">
              <a:latin typeface="Arial"/>
              <a:cs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b="1" dirty="0"/>
              <a:t>Common Core Georgia Performance Standard: </a:t>
            </a:r>
            <a:r>
              <a:rPr lang="en-US" dirty="0"/>
              <a:t>MCC9–12.A.REI.6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CCCB3331-B465-A54F-BFE0-63BC13834D88}" type="slidenum">
              <a:rPr lang="en-US" sz="1200">
                <a:latin typeface="Arial"/>
                <a:cs typeface="Arial"/>
              </a:rPr>
              <a:pPr eaLnBrk="1" hangingPunct="1"/>
              <a:t>2</a:t>
            </a:fld>
            <a:endParaRPr lang="en-US" sz="1200" dirty="0">
              <a:latin typeface="Arial"/>
              <a:cs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ea typeface="+mn-ea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FC95732B-E745-4646-A8CE-1A8B1066E9FF}" type="slidenum">
              <a:rPr lang="en-US" sz="1200">
                <a:latin typeface="Arial"/>
                <a:cs typeface="Arial"/>
              </a:rPr>
              <a:pPr eaLnBrk="1" hangingPunct="1"/>
              <a:t>3</a:t>
            </a:fld>
            <a:endParaRPr lang="en-US" sz="1200" dirty="0">
              <a:latin typeface="Arial"/>
              <a:cs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ea typeface="+mn-ea"/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53062080-B92C-A546-A300-8E1A42EC8B86}" type="slidenum">
              <a:rPr lang="en-US" sz="1200">
                <a:latin typeface="Arial"/>
                <a:cs typeface="Arial"/>
              </a:rPr>
              <a:pPr eaLnBrk="1" hangingPunct="1"/>
              <a:t>4</a:t>
            </a:fld>
            <a:endParaRPr lang="en-US" sz="1200" dirty="0">
              <a:latin typeface="Arial"/>
              <a:cs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ea typeface="+mn-ea"/>
            </a:endParaRPr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7C3CFE8E-B636-1143-A845-EB1B55D53483}" type="slidenum">
              <a:rPr lang="en-US" sz="1200">
                <a:latin typeface="Arial"/>
                <a:cs typeface="Arial"/>
              </a:rPr>
              <a:pPr eaLnBrk="1" hangingPunct="1"/>
              <a:t>7</a:t>
            </a:fld>
            <a:endParaRPr lang="en-US" sz="1200" dirty="0">
              <a:latin typeface="Arial"/>
              <a:cs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ea typeface="+mn-ea"/>
              </a:rPr>
              <a:t>Connection to the Lesson</a:t>
            </a:r>
          </a:p>
          <a:p>
            <a:pPr>
              <a:defRPr/>
            </a:pPr>
            <a:r>
              <a:rPr lang="en-US" dirty="0" smtClean="0"/>
              <a:t>• Students will be asked to analyze similar situations and go a step further by finding one solution for both scenarios.</a:t>
            </a:r>
          </a:p>
          <a:p>
            <a:pPr>
              <a:defRPr/>
            </a:pPr>
            <a:r>
              <a:rPr lang="en-US" dirty="0" smtClean="0"/>
              <a:t>• Students will be asked to use graphs to determine solutions to scenarios.</a:t>
            </a:r>
            <a:endParaRPr lang="en-US" dirty="0" smtClean="0">
              <a:ea typeface="+mn-ea"/>
            </a:endParaRP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3C46F52F-4AA2-384C-AB06-B35BE4A7470B}" type="slidenum">
              <a:rPr lang="en-US" sz="1200">
                <a:latin typeface="Arial"/>
                <a:cs typeface="Arial"/>
              </a:rPr>
              <a:pPr eaLnBrk="1" hangingPunct="1"/>
              <a:t>8</a:t>
            </a:fld>
            <a:endParaRPr lang="en-US" sz="1200" dirty="0">
              <a:latin typeface="Arial"/>
              <a:cs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WarmUpNEW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5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992193" y="6315940"/>
            <a:ext cx="5530850" cy="26496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600" b="0" i="0" baseline="0">
                <a:solidFill>
                  <a:srgbClr val="008000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3C904AA0-B76C-0D4C-89C2-3CE4C5F70FE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798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80B1F-AE10-6B48-B917-EF5F6BE6B3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79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8645B7-15ED-2440-A51A-7B0BEDD428E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04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7479BE-23DC-8047-A6BE-F587FF238C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089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A0DFD-31E8-224B-BB2A-DC40CADDA4F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155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65318-0371-A143-B76F-47D5351A07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587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C1D0B-A956-D540-B7CB-66789415DF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521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0D798D-DD51-794F-9FB3-44559BACC3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10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EB653-31D7-104F-9C5A-805F429618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0290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3A21F-E49A-6342-BBCF-683E7286C6B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562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6C806-FAF0-0A4D-B3DE-AD42B4ED407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361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E49AC8AD-D323-FF4D-A8F1-5A5D6B71682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5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874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Myriad Pro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Myriad Pro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Myriad Pro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Myriad Pro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/>
          <a:ea typeface="Arial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Arial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Arial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Arial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wu/CAU2L2S2WaiterPrank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/>
            <a:r>
              <a:rPr lang="en-US" sz="4800" b="1" dirty="0"/>
              <a:t>Check it out!</a:t>
            </a:r>
          </a:p>
        </p:txBody>
      </p:sp>
      <p:sp>
        <p:nvSpPr>
          <p:cNvPr id="15362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2.2.2: Solving Systems of Linear Equations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3860E09-1B67-084F-97B7-47D58BE83701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pic>
        <p:nvPicPr>
          <p:cNvPr id="15364" name="Picture 5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2.2.2: Solving Systems of Linear Equations</a:t>
            </a:r>
          </a:p>
        </p:txBody>
      </p:sp>
      <p:sp>
        <p:nvSpPr>
          <p:cNvPr id="17410" name="Subtitle 1"/>
          <p:cNvSpPr txBox="1">
            <a:spLocks/>
          </p:cNvSpPr>
          <p:nvPr/>
        </p:nvSpPr>
        <p:spPr bwMode="auto">
          <a:xfrm>
            <a:off x="684213" y="641350"/>
            <a:ext cx="7613650" cy="457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marL="512064">
              <a:spcBef>
                <a:spcPts val="50"/>
              </a:spcBef>
              <a:defRPr/>
            </a:pPr>
            <a:r>
              <a:rPr lang="en-US" dirty="0" smtClean="0">
                <a:latin typeface="Arial"/>
                <a:cs typeface="Arial"/>
              </a:rPr>
              <a:t>Benito is a waiter. He earns a base salary of $1,500 a month, plus 20% of the price of the meals he serves.</a:t>
            </a:r>
          </a:p>
          <a:p>
            <a:pPr>
              <a:defRPr/>
            </a:pPr>
            <a:endParaRPr lang="en-US" dirty="0" smtClean="0">
              <a:latin typeface="Arial"/>
              <a:cs typeface="Arial"/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en-US" dirty="0" smtClean="0">
                <a:latin typeface="Arial"/>
                <a:cs typeface="Arial"/>
              </a:rPr>
              <a:t>Write an equation to predict the amount of money Benito will earn if he serves $350 in meals.</a:t>
            </a:r>
          </a:p>
          <a:p>
            <a:pPr marL="457200" indent="-457200">
              <a:buFont typeface="+mj-lt"/>
              <a:buAutoNum type="arabicPeriod"/>
              <a:defRPr/>
            </a:pPr>
            <a:endParaRPr lang="en-US" dirty="0" smtClean="0">
              <a:latin typeface="Arial"/>
              <a:cs typeface="Arial"/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en-US" dirty="0" smtClean="0">
                <a:latin typeface="Arial"/>
                <a:cs typeface="Arial"/>
              </a:rPr>
              <a:t>Benito earned $1,650 in one month. What was the total price of the meals that Benito served?</a:t>
            </a:r>
          </a:p>
          <a:p>
            <a:pPr marL="457200" indent="-457200">
              <a:buFont typeface="+mj-lt"/>
              <a:buAutoNum type="arabicPeriod"/>
              <a:defRPr/>
            </a:pPr>
            <a:endParaRPr lang="en-US" dirty="0" smtClean="0">
              <a:latin typeface="Arial"/>
              <a:cs typeface="Arial"/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en-US" dirty="0" smtClean="0">
                <a:latin typeface="Arial"/>
                <a:cs typeface="Arial"/>
              </a:rPr>
              <a:t>Create a graph to show the possible amount of money Benito could earn each month.</a:t>
            </a:r>
          </a:p>
          <a:p>
            <a:pPr>
              <a:defRPr/>
            </a:pPr>
            <a:endParaRPr lang="en-US" dirty="0" smtClean="0">
              <a:latin typeface="Arial"/>
              <a:cs typeface="Arial"/>
            </a:endParaRPr>
          </a:p>
          <a:p>
            <a:pPr algn="r">
              <a:defRPr/>
            </a:pPr>
            <a:endParaRPr lang="en-US" dirty="0" smtClean="0">
              <a:latin typeface="Arial"/>
              <a:cs typeface="Arial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3838DA8-5744-594C-9A35-EE399A48D2F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marL="457200" indent="-457200" algn="l">
              <a:buFont typeface="Calibri" charset="0"/>
              <a:buAutoNum type="arabicPeriod"/>
            </a:pPr>
            <a:r>
              <a:rPr lang="en-US" dirty="0"/>
              <a:t>Write an equation to predict the amount of money Benito will earn if he serves $350 in meals.</a:t>
            </a:r>
          </a:p>
          <a:p>
            <a:pPr marL="914400" lvl="1" indent="-457200" algn="l">
              <a:buFont typeface="Arial" charset="0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Translate the verbal description of Benito’s pay into an algebraic equation.</a:t>
            </a:r>
          </a:p>
          <a:p>
            <a:pPr marL="914400" lvl="1" indent="-457200" algn="l">
              <a:buFont typeface="Arial" charset="0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Let </a:t>
            </a:r>
            <a:r>
              <a:rPr lang="en-US" sz="2400" i="1" dirty="0">
                <a:solidFill>
                  <a:srgbClr val="660066"/>
                </a:solidFill>
              </a:rPr>
              <a:t>x</a:t>
            </a:r>
            <a:r>
              <a:rPr lang="en-US" sz="2400" dirty="0">
                <a:solidFill>
                  <a:srgbClr val="660066"/>
                </a:solidFill>
              </a:rPr>
              <a:t> represent the total cost of the meals Benito serves.</a:t>
            </a:r>
          </a:p>
          <a:p>
            <a:pPr marL="914400" lvl="1" indent="-457200" algn="l">
              <a:buFont typeface="Arial" charset="0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Let </a:t>
            </a:r>
            <a:r>
              <a:rPr lang="en-US" sz="2400" i="1" dirty="0">
                <a:solidFill>
                  <a:srgbClr val="660066"/>
                </a:solidFill>
              </a:rPr>
              <a:t>y</a:t>
            </a:r>
            <a:r>
              <a:rPr lang="en-US" sz="2400" dirty="0">
                <a:solidFill>
                  <a:srgbClr val="660066"/>
                </a:solidFill>
              </a:rPr>
              <a:t> represent the amount of money Benito earns.</a:t>
            </a:r>
          </a:p>
          <a:p>
            <a:pPr marL="914400" lvl="1" indent="-457200" algn="l">
              <a:buFont typeface="Arial" charset="0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Benito earns a base salary of </a:t>
            </a:r>
            <a:r>
              <a:rPr lang="en-US" sz="2400">
                <a:solidFill>
                  <a:srgbClr val="660066"/>
                </a:solidFill>
              </a:rPr>
              <a:t>$</a:t>
            </a:r>
            <a:r>
              <a:rPr lang="en-US" sz="2400" smtClean="0">
                <a:solidFill>
                  <a:srgbClr val="660066"/>
                </a:solidFill>
              </a:rPr>
              <a:t>1,500</a:t>
            </a:r>
            <a:r>
              <a:rPr lang="en-US" sz="2400" dirty="0">
                <a:solidFill>
                  <a:srgbClr val="660066"/>
                </a:solidFill>
              </a:rPr>
              <a:t>, plus 20% of the price of the meals.</a:t>
            </a:r>
          </a:p>
          <a:p>
            <a:pPr marL="914400" lvl="1" indent="-457200" algn="l">
              <a:buFont typeface="Arial" charset="0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20% of the price of the meals is 0.20</a:t>
            </a:r>
            <a:r>
              <a:rPr lang="en-US" sz="2400" i="1" dirty="0">
                <a:solidFill>
                  <a:srgbClr val="660066"/>
                </a:solidFill>
              </a:rPr>
              <a:t>x</a:t>
            </a:r>
            <a:r>
              <a:rPr lang="en-US" sz="2400" dirty="0">
                <a:solidFill>
                  <a:srgbClr val="660066"/>
                </a:solidFill>
              </a:rPr>
              <a:t>.</a:t>
            </a:r>
          </a:p>
          <a:p>
            <a:pPr lvl="3" algn="l"/>
            <a:r>
              <a:rPr lang="pl-PL" sz="2400" i="1" dirty="0">
                <a:solidFill>
                  <a:srgbClr val="660066"/>
                </a:solidFill>
              </a:rPr>
              <a:t>y</a:t>
            </a:r>
            <a:r>
              <a:rPr lang="pl-PL" sz="2400" dirty="0">
                <a:solidFill>
                  <a:srgbClr val="660066"/>
                </a:solidFill>
              </a:rPr>
              <a:t> = 1500 + 0.20</a:t>
            </a:r>
            <a:r>
              <a:rPr lang="pl-PL" sz="2400" i="1" dirty="0">
                <a:solidFill>
                  <a:srgbClr val="660066"/>
                </a:solidFill>
              </a:rPr>
              <a:t>x</a:t>
            </a:r>
            <a:endParaRPr lang="en-US" sz="2400" i="1" dirty="0">
              <a:solidFill>
                <a:srgbClr val="660066"/>
              </a:solidFill>
            </a:endParaRPr>
          </a:p>
        </p:txBody>
      </p:sp>
      <p:sp>
        <p:nvSpPr>
          <p:cNvPr id="1945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2.2.2: Solving Systems of Linear Equations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31C5FB6-8DCD-1C41-8D5E-31B8BBE8783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8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8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marL="914400" lvl="1" indent="-457200" algn="l">
              <a:buFont typeface="Arial" charset="0"/>
              <a:buChar char="•"/>
              <a:defRPr/>
            </a:pPr>
            <a:r>
              <a:rPr lang="en-US" sz="2400" dirty="0" smtClean="0">
                <a:solidFill>
                  <a:srgbClr val="660066"/>
                </a:solidFill>
              </a:rPr>
              <a:t>Benito served $350 in food.</a:t>
            </a:r>
          </a:p>
          <a:p>
            <a:pPr marL="914400" lvl="1" indent="-457200" algn="l">
              <a:buFont typeface="Arial" charset="0"/>
              <a:buChar char="•"/>
              <a:defRPr/>
            </a:pPr>
            <a:r>
              <a:rPr lang="en-US" sz="2400" dirty="0" smtClean="0">
                <a:solidFill>
                  <a:srgbClr val="660066"/>
                </a:solidFill>
              </a:rPr>
              <a:t>Substitute $350 for </a:t>
            </a:r>
            <a:r>
              <a:rPr lang="en-US" sz="2400" i="1" dirty="0" smtClean="0">
                <a:solidFill>
                  <a:srgbClr val="660066"/>
                </a:solidFill>
              </a:rPr>
              <a:t>x</a:t>
            </a:r>
            <a:r>
              <a:rPr lang="en-US" sz="2400" dirty="0" smtClean="0">
                <a:solidFill>
                  <a:srgbClr val="660066"/>
                </a:solidFill>
              </a:rPr>
              <a:t> and solve the equation for </a:t>
            </a:r>
            <a:r>
              <a:rPr lang="en-US" sz="2400" i="1" dirty="0" smtClean="0">
                <a:solidFill>
                  <a:srgbClr val="660066"/>
                </a:solidFill>
              </a:rPr>
              <a:t>y</a:t>
            </a:r>
            <a:r>
              <a:rPr lang="en-US" sz="2400" dirty="0" smtClean="0">
                <a:solidFill>
                  <a:srgbClr val="660066"/>
                </a:solidFill>
              </a:rPr>
              <a:t>, the amount of money Benito will earn.</a:t>
            </a:r>
          </a:p>
          <a:p>
            <a:pPr lvl="3" algn="l">
              <a:defRPr/>
            </a:pPr>
            <a:r>
              <a:rPr lang="en-US" sz="2400" i="1" dirty="0" smtClean="0">
                <a:solidFill>
                  <a:srgbClr val="660066"/>
                </a:solidFill>
              </a:rPr>
              <a:t>y</a:t>
            </a:r>
            <a:r>
              <a:rPr lang="en-US" sz="2400" dirty="0" smtClean="0">
                <a:solidFill>
                  <a:srgbClr val="660066"/>
                </a:solidFill>
              </a:rPr>
              <a:t> </a:t>
            </a:r>
            <a:r>
              <a:rPr lang="en-US" sz="2400" dirty="0">
                <a:solidFill>
                  <a:srgbClr val="660066"/>
                </a:solidFill>
              </a:rPr>
              <a:t>= 1500 + </a:t>
            </a:r>
            <a:r>
              <a:rPr lang="en-US" sz="2400" dirty="0" smtClean="0">
                <a:solidFill>
                  <a:srgbClr val="660066"/>
                </a:solidFill>
              </a:rPr>
              <a:t>0.20</a:t>
            </a:r>
            <a:r>
              <a:rPr lang="en-US" sz="2400" i="1" dirty="0" smtClean="0">
                <a:solidFill>
                  <a:srgbClr val="660066"/>
                </a:solidFill>
              </a:rPr>
              <a:t>x</a:t>
            </a:r>
            <a:r>
              <a:rPr lang="en-US" sz="2400" dirty="0" smtClean="0">
                <a:solidFill>
                  <a:srgbClr val="660066"/>
                </a:solidFill>
              </a:rPr>
              <a:t>			Original </a:t>
            </a:r>
            <a:r>
              <a:rPr lang="en-US" sz="2400" dirty="0">
                <a:solidFill>
                  <a:srgbClr val="660066"/>
                </a:solidFill>
              </a:rPr>
              <a:t>equation</a:t>
            </a:r>
          </a:p>
          <a:p>
            <a:pPr lvl="3" algn="l">
              <a:defRPr/>
            </a:pPr>
            <a:r>
              <a:rPr lang="en-US" sz="2400" i="1" dirty="0">
                <a:solidFill>
                  <a:srgbClr val="660066"/>
                </a:solidFill>
              </a:rPr>
              <a:t>y</a:t>
            </a:r>
            <a:r>
              <a:rPr lang="en-US" sz="2400" dirty="0">
                <a:solidFill>
                  <a:srgbClr val="660066"/>
                </a:solidFill>
              </a:rPr>
              <a:t> </a:t>
            </a:r>
            <a:r>
              <a:rPr lang="en-US" sz="2400" dirty="0" smtClean="0">
                <a:solidFill>
                  <a:srgbClr val="660066"/>
                </a:solidFill>
              </a:rPr>
              <a:t>= </a:t>
            </a:r>
            <a:r>
              <a:rPr lang="en-US" sz="2400" dirty="0">
                <a:solidFill>
                  <a:srgbClr val="660066"/>
                </a:solidFill>
              </a:rPr>
              <a:t>1500 + 0.20(350) </a:t>
            </a:r>
            <a:r>
              <a:rPr lang="en-US" sz="2400" dirty="0" smtClean="0">
                <a:solidFill>
                  <a:srgbClr val="660066"/>
                </a:solidFill>
              </a:rPr>
              <a:t>	Substitute </a:t>
            </a:r>
            <a:r>
              <a:rPr lang="en-US" sz="2400" dirty="0">
                <a:solidFill>
                  <a:srgbClr val="660066"/>
                </a:solidFill>
              </a:rPr>
              <a:t>350 for </a:t>
            </a:r>
            <a:r>
              <a:rPr lang="en-US" sz="2400" i="1" dirty="0">
                <a:solidFill>
                  <a:srgbClr val="660066"/>
                </a:solidFill>
              </a:rPr>
              <a:t>x</a:t>
            </a:r>
            <a:r>
              <a:rPr lang="en-US" sz="2400" dirty="0">
                <a:solidFill>
                  <a:srgbClr val="660066"/>
                </a:solidFill>
              </a:rPr>
              <a:t>.</a:t>
            </a:r>
          </a:p>
          <a:p>
            <a:pPr lvl="3" algn="l">
              <a:defRPr/>
            </a:pPr>
            <a:r>
              <a:rPr lang="en-US" sz="2400" i="1" dirty="0">
                <a:solidFill>
                  <a:srgbClr val="660066"/>
                </a:solidFill>
              </a:rPr>
              <a:t>y</a:t>
            </a:r>
            <a:r>
              <a:rPr lang="en-US" sz="2400" dirty="0">
                <a:solidFill>
                  <a:srgbClr val="660066"/>
                </a:solidFill>
              </a:rPr>
              <a:t> </a:t>
            </a:r>
            <a:r>
              <a:rPr lang="en-US" sz="2400" dirty="0" smtClean="0">
                <a:solidFill>
                  <a:srgbClr val="660066"/>
                </a:solidFill>
              </a:rPr>
              <a:t>= </a:t>
            </a:r>
            <a:r>
              <a:rPr lang="en-US" sz="2400" dirty="0">
                <a:solidFill>
                  <a:srgbClr val="660066"/>
                </a:solidFill>
              </a:rPr>
              <a:t>1500 + </a:t>
            </a:r>
            <a:r>
              <a:rPr lang="en-US" sz="2400" dirty="0" smtClean="0">
                <a:solidFill>
                  <a:srgbClr val="660066"/>
                </a:solidFill>
              </a:rPr>
              <a:t>70			Simplify</a:t>
            </a:r>
            <a:r>
              <a:rPr lang="en-US" sz="2400" dirty="0">
                <a:solidFill>
                  <a:srgbClr val="660066"/>
                </a:solidFill>
              </a:rPr>
              <a:t>.</a:t>
            </a:r>
          </a:p>
          <a:p>
            <a:pPr lvl="3" algn="l">
              <a:defRPr/>
            </a:pPr>
            <a:r>
              <a:rPr lang="en-US" sz="2400" i="1" dirty="0">
                <a:solidFill>
                  <a:srgbClr val="660066"/>
                </a:solidFill>
              </a:rPr>
              <a:t>y</a:t>
            </a:r>
            <a:r>
              <a:rPr lang="en-US" sz="2400" dirty="0">
                <a:solidFill>
                  <a:srgbClr val="660066"/>
                </a:solidFill>
              </a:rPr>
              <a:t> </a:t>
            </a:r>
            <a:r>
              <a:rPr lang="en-US" sz="2400" dirty="0" smtClean="0">
                <a:solidFill>
                  <a:srgbClr val="660066"/>
                </a:solidFill>
              </a:rPr>
              <a:t>= 1570</a:t>
            </a:r>
          </a:p>
          <a:p>
            <a:pPr marL="800100" lvl="1" indent="-342900" algn="l">
              <a:buFont typeface="Arial"/>
              <a:buChar char="•"/>
              <a:defRPr/>
            </a:pPr>
            <a:r>
              <a:rPr lang="en-US" sz="2400" dirty="0">
                <a:solidFill>
                  <a:srgbClr val="660066"/>
                </a:solidFill>
              </a:rPr>
              <a:t>Benito will earn $1,570 if he serves $350 worth of </a:t>
            </a:r>
            <a:r>
              <a:rPr lang="en-US" sz="2400" dirty="0" smtClean="0">
                <a:solidFill>
                  <a:srgbClr val="660066"/>
                </a:solidFill>
              </a:rPr>
              <a:t>food.</a:t>
            </a:r>
            <a:endParaRPr lang="en-US" sz="2400" dirty="0">
              <a:solidFill>
                <a:srgbClr val="660066"/>
              </a:solidFill>
            </a:endParaRPr>
          </a:p>
          <a:p>
            <a:pPr lvl="3" algn="l">
              <a:defRPr/>
            </a:pPr>
            <a:endParaRPr lang="en-US" sz="2400" dirty="0">
              <a:solidFill>
                <a:srgbClr val="660066"/>
              </a:solidFill>
            </a:endParaRPr>
          </a:p>
        </p:txBody>
      </p:sp>
      <p:sp>
        <p:nvSpPr>
          <p:cNvPr id="2150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2.2.2: Solving Systems of Linear Equations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C29360D-8AC3-FE4B-B99D-997211C7409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8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8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8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8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marL="457200" indent="-457200" algn="l">
              <a:buFont typeface="Calibri" charset="0"/>
              <a:buAutoNum type="arabicPeriod" startAt="2"/>
            </a:pPr>
            <a:r>
              <a:rPr lang="en-US" dirty="0"/>
              <a:t>Benito earned $1,650 in one month. What was the total price of the meals that Benito served?</a:t>
            </a:r>
          </a:p>
          <a:p>
            <a:pPr marL="914400" lvl="1" indent="-457200" algn="l">
              <a:buFont typeface="Arial" charset="0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Use your equation from part 1 to find the price of the meals Benito served.</a:t>
            </a:r>
          </a:p>
          <a:p>
            <a:pPr marL="914400" lvl="1" indent="-457200" algn="l">
              <a:buFont typeface="Arial" charset="0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Substitute $1,650 for </a:t>
            </a:r>
            <a:r>
              <a:rPr lang="en-US" sz="2400" i="1" dirty="0">
                <a:solidFill>
                  <a:srgbClr val="660066"/>
                </a:solidFill>
              </a:rPr>
              <a:t>y</a:t>
            </a:r>
            <a:r>
              <a:rPr lang="en-US" sz="2400" dirty="0">
                <a:solidFill>
                  <a:srgbClr val="660066"/>
                </a:solidFill>
              </a:rPr>
              <a:t>, the total amount of money Benito earned.</a:t>
            </a:r>
          </a:p>
          <a:p>
            <a:pPr lvl="3" algn="l"/>
            <a:r>
              <a:rPr lang="en-US" sz="2400" dirty="0">
                <a:solidFill>
                  <a:srgbClr val="660066"/>
                </a:solidFill>
              </a:rPr>
              <a:t>1650 = 1500 + 0.20</a:t>
            </a:r>
            <a:r>
              <a:rPr lang="en-US" sz="2400" i="1" dirty="0">
                <a:solidFill>
                  <a:srgbClr val="660066"/>
                </a:solidFill>
              </a:rPr>
              <a:t>x</a:t>
            </a:r>
            <a:endParaRPr lang="fr-FR" sz="2400" i="1" dirty="0">
              <a:solidFill>
                <a:srgbClr val="660066"/>
              </a:solidFill>
            </a:endParaRPr>
          </a:p>
        </p:txBody>
      </p:sp>
      <p:sp>
        <p:nvSpPr>
          <p:cNvPr id="23554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2.2.2: Solving Systems of Linear Equations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5888E5B-F0CC-4C45-A592-FB2FBEC48220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38175" y="590550"/>
            <a:ext cx="7854950" cy="4997450"/>
          </a:xfrm>
        </p:spPr>
        <p:txBody>
          <a:bodyPr/>
          <a:lstStyle/>
          <a:p>
            <a:pPr marL="800100" lvl="1" indent="-342900" algn="l">
              <a:buFont typeface="Arial" charset="0"/>
              <a:buChar char="•"/>
              <a:defRPr/>
            </a:pPr>
            <a:r>
              <a:rPr lang="en-US" sz="2400" dirty="0" smtClean="0">
                <a:solidFill>
                  <a:srgbClr val="660066"/>
                </a:solidFill>
              </a:rPr>
              <a:t>Solve for </a:t>
            </a:r>
            <a:r>
              <a:rPr lang="en-US" sz="2400" i="1" dirty="0" smtClean="0">
                <a:solidFill>
                  <a:srgbClr val="660066"/>
                </a:solidFill>
              </a:rPr>
              <a:t>x</a:t>
            </a:r>
            <a:r>
              <a:rPr lang="en-US" sz="2400" dirty="0" smtClean="0">
                <a:solidFill>
                  <a:srgbClr val="660066"/>
                </a:solidFill>
              </a:rPr>
              <a:t>.</a:t>
            </a:r>
          </a:p>
          <a:p>
            <a:pPr lvl="1" algn="l">
              <a:defRPr/>
            </a:pPr>
            <a:endParaRPr lang="en-US" sz="2400" dirty="0" smtClean="0">
              <a:solidFill>
                <a:srgbClr val="660066"/>
              </a:solidFill>
            </a:endParaRPr>
          </a:p>
          <a:p>
            <a:pPr lvl="1" algn="l">
              <a:defRPr/>
            </a:pPr>
            <a:endParaRPr lang="en-US" sz="2400" dirty="0">
              <a:solidFill>
                <a:srgbClr val="660066"/>
              </a:solidFill>
            </a:endParaRPr>
          </a:p>
          <a:p>
            <a:pPr lvl="1" algn="l">
              <a:defRPr/>
            </a:pPr>
            <a:endParaRPr lang="en-US" sz="2400" dirty="0" smtClean="0">
              <a:solidFill>
                <a:srgbClr val="660066"/>
              </a:solidFill>
            </a:endParaRPr>
          </a:p>
          <a:p>
            <a:pPr lvl="1" algn="l">
              <a:defRPr/>
            </a:pPr>
            <a:endParaRPr lang="en-US" sz="2400" dirty="0" smtClean="0">
              <a:solidFill>
                <a:srgbClr val="660066"/>
              </a:solidFill>
            </a:endParaRPr>
          </a:p>
          <a:p>
            <a:pPr lvl="1" algn="l">
              <a:defRPr/>
            </a:pPr>
            <a:endParaRPr lang="en-US" sz="2400" dirty="0">
              <a:solidFill>
                <a:srgbClr val="660066"/>
              </a:solidFill>
            </a:endParaRPr>
          </a:p>
          <a:p>
            <a:pPr marL="800100" lvl="1" indent="-342900" algn="l">
              <a:buFont typeface="Arial" charset="0"/>
              <a:buChar char="•"/>
              <a:defRPr/>
            </a:pPr>
            <a:r>
              <a:rPr lang="en-US" sz="2400" dirty="0" smtClean="0">
                <a:solidFill>
                  <a:srgbClr val="660066"/>
                </a:solidFill>
              </a:rPr>
              <a:t>Benito </a:t>
            </a:r>
            <a:r>
              <a:rPr lang="en-US" sz="2400" dirty="0">
                <a:solidFill>
                  <a:srgbClr val="660066"/>
                </a:solidFill>
              </a:rPr>
              <a:t>served $750 worth of </a:t>
            </a:r>
            <a:r>
              <a:rPr lang="en-US" sz="2400" dirty="0" smtClean="0">
                <a:solidFill>
                  <a:srgbClr val="660066"/>
                </a:solidFill>
              </a:rPr>
              <a:t>meals.</a:t>
            </a:r>
            <a:endParaRPr lang="en-US" sz="2400" dirty="0">
              <a:solidFill>
                <a:srgbClr val="660066"/>
              </a:solidFill>
            </a:endParaRPr>
          </a:p>
          <a:p>
            <a:pPr>
              <a:defRPr/>
            </a:pPr>
            <a:endParaRPr lang="en-US" dirty="0"/>
          </a:p>
        </p:txBody>
      </p:sp>
      <p:sp>
        <p:nvSpPr>
          <p:cNvPr id="2457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2.2.2: Solving Systems of Linear Equations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839A275-42F2-EB4E-8761-7311A235B1A1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7124478"/>
              </p:ext>
            </p:extLst>
          </p:nvPr>
        </p:nvGraphicFramePr>
        <p:xfrm>
          <a:off x="1744663" y="1144588"/>
          <a:ext cx="6869112" cy="5064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87159"/>
                <a:gridCol w="3781953"/>
              </a:tblGrid>
              <a:tr h="506412"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>
                          <a:solidFill>
                            <a:srgbClr val="660066"/>
                          </a:solidFill>
                          <a:latin typeface="Arial"/>
                        </a:rPr>
                        <a:t>1650 = 1500 + 0.20</a:t>
                      </a:r>
                      <a:r>
                        <a:rPr lang="en-US" sz="2400" i="1" dirty="0" smtClean="0">
                          <a:solidFill>
                            <a:srgbClr val="660066"/>
                          </a:solidFill>
                          <a:latin typeface="Arial"/>
                        </a:rPr>
                        <a:t>x</a:t>
                      </a:r>
                      <a:endParaRPr lang="en-US" sz="2400" i="1" dirty="0">
                        <a:solidFill>
                          <a:srgbClr val="660066"/>
                        </a:solidFill>
                        <a:latin typeface="Arial"/>
                      </a:endParaRPr>
                    </a:p>
                  </a:txBody>
                  <a:tcPr marL="91441" marR="91441" marT="45643" marB="45643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rgbClr val="660066"/>
                          </a:solidFill>
                          <a:latin typeface="Arial"/>
                          <a:ea typeface="Arial"/>
                        </a:rPr>
                        <a:t>Original equation</a:t>
                      </a:r>
                      <a:endParaRPr lang="en-US" sz="2400" dirty="0" smtClean="0">
                        <a:latin typeface="Arial"/>
                      </a:endParaRPr>
                    </a:p>
                  </a:txBody>
                  <a:tcPr marL="91441" marR="91441" marT="45643" marB="45643" anchor="ctr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8608885"/>
              </p:ext>
            </p:extLst>
          </p:nvPr>
        </p:nvGraphicFramePr>
        <p:xfrm>
          <a:off x="1744663" y="1649413"/>
          <a:ext cx="6869112" cy="82309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16924"/>
                <a:gridCol w="3752188"/>
              </a:tblGrid>
              <a:tr h="508000">
                <a:tc>
                  <a:txBody>
                    <a:bodyPr/>
                    <a:lstStyle/>
                    <a:p>
                      <a:pPr marL="0" marR="0" lvl="3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rgbClr val="660066"/>
                          </a:solidFill>
                          <a:latin typeface="Arial"/>
                          <a:ea typeface="Arial"/>
                        </a:rPr>
                        <a:t>150 = 0.20</a:t>
                      </a:r>
                      <a:r>
                        <a:rPr lang="en-US" sz="2400" i="1" dirty="0" smtClean="0">
                          <a:solidFill>
                            <a:srgbClr val="660066"/>
                          </a:solidFill>
                          <a:latin typeface="Arial"/>
                          <a:ea typeface="Arial"/>
                        </a:rPr>
                        <a:t>x</a:t>
                      </a:r>
                      <a:endParaRPr lang="en-US" sz="2400" dirty="0">
                        <a:latin typeface="Arial"/>
                      </a:endParaRPr>
                    </a:p>
                  </a:txBody>
                  <a:tcPr marL="91441" marR="91441" marT="45786" marB="45786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>
                          <a:solidFill>
                            <a:srgbClr val="660066"/>
                          </a:solidFill>
                          <a:latin typeface="Arial"/>
                          <a:ea typeface="Arial"/>
                        </a:rPr>
                        <a:t>Subtract 1,500 from both sides.</a:t>
                      </a:r>
                      <a:endParaRPr lang="en-US" sz="2400" dirty="0">
                        <a:latin typeface="Arial"/>
                      </a:endParaRPr>
                    </a:p>
                  </a:txBody>
                  <a:tcPr marL="91441" marR="91441" marT="45786" marB="45786" anchor="ctr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421579"/>
              </p:ext>
            </p:extLst>
          </p:nvPr>
        </p:nvGraphicFramePr>
        <p:xfrm>
          <a:off x="1744663" y="2495281"/>
          <a:ext cx="6869112" cy="50641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26845"/>
                <a:gridCol w="3742267"/>
              </a:tblGrid>
              <a:tr h="506413">
                <a:tc>
                  <a:txBody>
                    <a:bodyPr/>
                    <a:lstStyle/>
                    <a:p>
                      <a:pPr marL="0" marR="0" lvl="3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rgbClr val="660066"/>
                          </a:solidFill>
                          <a:latin typeface="Arial"/>
                          <a:ea typeface="Arial"/>
                        </a:rPr>
                        <a:t>750 = </a:t>
                      </a:r>
                      <a:r>
                        <a:rPr lang="en-US" sz="2400" i="1" dirty="0" smtClean="0">
                          <a:solidFill>
                            <a:srgbClr val="660066"/>
                          </a:solidFill>
                          <a:latin typeface="Arial"/>
                          <a:ea typeface="Arial"/>
                        </a:rPr>
                        <a:t>x</a:t>
                      </a:r>
                      <a:r>
                        <a:rPr lang="en-US" sz="2400" dirty="0" smtClean="0">
                          <a:solidFill>
                            <a:srgbClr val="660066"/>
                          </a:solidFill>
                          <a:latin typeface="Arial"/>
                          <a:ea typeface="Arial"/>
                        </a:rPr>
                        <a:t>	</a:t>
                      </a:r>
                      <a:endParaRPr lang="en-US" sz="2400" dirty="0">
                        <a:latin typeface="Arial"/>
                      </a:endParaRPr>
                    </a:p>
                  </a:txBody>
                  <a:tcPr marL="91441" marR="91441" marT="45643" marB="45643" anchor="ctr"/>
                </a:tc>
                <a:tc>
                  <a:txBody>
                    <a:bodyPr/>
                    <a:lstStyle/>
                    <a:p>
                      <a:pPr marL="0" marR="0" lvl="3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rgbClr val="660066"/>
                          </a:solidFill>
                          <a:latin typeface="Arial"/>
                          <a:ea typeface="Arial"/>
                        </a:rPr>
                        <a:t>Divide both sides by 0.20.</a:t>
                      </a:r>
                      <a:endParaRPr lang="en-US" sz="2400" dirty="0">
                        <a:latin typeface="Arial"/>
                      </a:endParaRPr>
                    </a:p>
                  </a:txBody>
                  <a:tcPr marL="91441" marR="91441" marT="45643" marB="45643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8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8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marL="457200" indent="-457200" algn="l">
              <a:buFont typeface="Calibri" charset="0"/>
              <a:buAutoNum type="arabicPeriod" startAt="3"/>
            </a:pPr>
            <a:r>
              <a:rPr lang="en-US" dirty="0"/>
              <a:t>Create a graph to show the possible amount of money Benito could earn each month.</a:t>
            </a:r>
          </a:p>
          <a:p>
            <a:pPr marL="914400" lvl="1" indent="-457200" algn="l">
              <a:buFont typeface="Arial" charset="0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The equation </a:t>
            </a:r>
            <a:r>
              <a:rPr lang="en-US" sz="2400" i="1" dirty="0">
                <a:solidFill>
                  <a:srgbClr val="660066"/>
                </a:solidFill>
              </a:rPr>
              <a:t>y</a:t>
            </a:r>
            <a:r>
              <a:rPr lang="en-US" sz="2400" dirty="0">
                <a:solidFill>
                  <a:srgbClr val="660066"/>
                </a:solidFill>
              </a:rPr>
              <a:t> = 1500 + 0.20</a:t>
            </a:r>
            <a:r>
              <a:rPr lang="en-US" sz="2400" i="1" dirty="0">
                <a:solidFill>
                  <a:srgbClr val="660066"/>
                </a:solidFill>
              </a:rPr>
              <a:t>x</a:t>
            </a:r>
            <a:r>
              <a:rPr lang="en-US" sz="2400" dirty="0">
                <a:solidFill>
                  <a:srgbClr val="660066"/>
                </a:solidFill>
              </a:rPr>
              <a:t> can be graphed using slope-intercept form.</a:t>
            </a:r>
          </a:p>
          <a:p>
            <a:pPr marL="914400" lvl="1" indent="-457200" algn="l">
              <a:buFont typeface="Arial" charset="0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The slope of the equation is 0.20.</a:t>
            </a:r>
          </a:p>
          <a:p>
            <a:pPr marL="914400" lvl="1" indent="-457200" algn="l">
              <a:buFont typeface="Arial" charset="0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The </a:t>
            </a:r>
            <a:r>
              <a:rPr lang="en-US" sz="2400" i="1" dirty="0">
                <a:solidFill>
                  <a:srgbClr val="660066"/>
                </a:solidFill>
              </a:rPr>
              <a:t>y</a:t>
            </a:r>
            <a:r>
              <a:rPr lang="en-US" sz="2400" dirty="0">
                <a:solidFill>
                  <a:srgbClr val="660066"/>
                </a:solidFill>
              </a:rPr>
              <a:t>-intercept is 1,500.</a:t>
            </a:r>
            <a:endParaRPr lang="en-US" sz="4000" dirty="0">
              <a:solidFill>
                <a:srgbClr val="660066"/>
              </a:solidFill>
            </a:endParaRPr>
          </a:p>
        </p:txBody>
      </p:sp>
      <p:sp>
        <p:nvSpPr>
          <p:cNvPr id="25602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2.2.2: Solving Systems of Linear Equations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C42EE8D-CECB-1D4A-880F-DF627CF671FC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algn="l"/>
            <a:endParaRPr lang="en-US" sz="4000" dirty="0">
              <a:solidFill>
                <a:srgbClr val="660066"/>
              </a:solidFill>
            </a:endParaRPr>
          </a:p>
        </p:txBody>
      </p:sp>
      <p:sp>
        <p:nvSpPr>
          <p:cNvPr id="2765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2188" y="6316663"/>
            <a:ext cx="5530850" cy="26352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/>
              <a:t>2.2.2: Solving Systems of Linear Equations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B7CB847-BB62-754D-A753-289FE0232F31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27652" name="Picture 3" descr="U2L2_036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6" t="6558" r="4105" b="6375"/>
          <a:stretch>
            <a:fillRect/>
          </a:stretch>
        </p:blipFill>
        <p:spPr bwMode="auto">
          <a:xfrm>
            <a:off x="633413" y="627063"/>
            <a:ext cx="7877175" cy="485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oordinate Algebra WarmUp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Coordinate Algebra WarmUp TEMPLATE.potx</Template>
  <TotalTime>1683</TotalTime>
  <Words>480</Words>
  <Application>Microsoft Macintosh PowerPoint</Application>
  <PresentationFormat>On-screen Show (4:3)</PresentationFormat>
  <Paragraphs>70</Paragraphs>
  <Slides>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Coordinate Algebra WarmUp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Walch Education</cp:lastModifiedBy>
  <cp:revision>89</cp:revision>
  <dcterms:created xsi:type="dcterms:W3CDTF">2012-02-22T19:14:19Z</dcterms:created>
  <dcterms:modified xsi:type="dcterms:W3CDTF">2012-09-20T16:46:19Z</dcterms:modified>
  <cp:category/>
</cp:coreProperties>
</file>