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8" r:id="rId3"/>
    <p:sldId id="259" r:id="rId4"/>
    <p:sldId id="322" r:id="rId5"/>
    <p:sldId id="323" r:id="rId6"/>
    <p:sldId id="293" r:id="rId7"/>
    <p:sldId id="289" r:id="rId8"/>
    <p:sldId id="294" r:id="rId9"/>
    <p:sldId id="324" r:id="rId10"/>
    <p:sldId id="325" r:id="rId11"/>
    <p:sldId id="326" r:id="rId12"/>
    <p:sldId id="327" r:id="rId13"/>
    <p:sldId id="261" r:id="rId14"/>
    <p:sldId id="262" r:id="rId15"/>
    <p:sldId id="263" r:id="rId16"/>
    <p:sldId id="265" r:id="rId17"/>
    <p:sldId id="328" r:id="rId18"/>
    <p:sldId id="301" r:id="rId19"/>
    <p:sldId id="329" r:id="rId20"/>
    <p:sldId id="330" r:id="rId21"/>
    <p:sldId id="302" r:id="rId22"/>
    <p:sldId id="304" r:id="rId23"/>
    <p:sldId id="340" r:id="rId24"/>
    <p:sldId id="341" r:id="rId25"/>
    <p:sldId id="342" r:id="rId26"/>
    <p:sldId id="343" r:id="rId27"/>
    <p:sldId id="344" r:id="rId28"/>
    <p:sldId id="347" r:id="rId29"/>
    <p:sldId id="348" r:id="rId3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ea typeface="MS PGothic" charset="0"/>
                <a:cs typeface="MS PGothic" charset="0"/>
              </a:defRPr>
            </a:lvl1pPr>
          </a:lstStyle>
          <a:p>
            <a:fld id="{95F1EF95-B257-CA4D-84A3-EC481B07A1DD}" type="datetime1">
              <a:rPr lang="en-US">
                <a:latin typeface="Arial"/>
              </a:rPr>
              <a:pPr/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charset="0"/>
                <a:ea typeface="MS PGothic" charset="0"/>
                <a:cs typeface="MS PGothic" charset="0"/>
              </a:defRPr>
            </a:lvl1pPr>
          </a:lstStyle>
          <a:p>
            <a:fld id="{F6C27BC6-1D7F-2E49-96FA-71466313D09D}" type="slidenum">
              <a:rPr lang="en-US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74306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ea typeface="MS PGothic" charset="0"/>
                <a:cs typeface="MS PGothic" charset="0"/>
              </a:defRPr>
            </a:lvl1pPr>
          </a:lstStyle>
          <a:p>
            <a:fld id="{21C85FC3-875F-5042-B3E4-FF0D264AA607}" type="datetime1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ea typeface="MS PGothic" charset="0"/>
                <a:cs typeface="MS PGothic" charset="0"/>
              </a:defRPr>
            </a:lvl1pPr>
          </a:lstStyle>
          <a:p>
            <a:fld id="{3F28D214-A365-9041-9A42-BA2BF8F7DA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4141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C5F9A83-A526-B34D-95BF-392A89B297BA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dirty="0" smtClean="0"/>
              <a:t>/CAU2L2S2SysGraph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8D214-A365-9041-9A42-BA2BF8F7DA2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47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walch.com</a:t>
            </a:r>
            <a:r>
              <a:rPr lang="en-US" dirty="0" smtClean="0"/>
              <a:t>/</a:t>
            </a:r>
            <a:r>
              <a:rPr lang="en-US" dirty="0" err="1" smtClean="0"/>
              <a:t>ei</a:t>
            </a:r>
            <a:r>
              <a:rPr lang="en-US" smtClean="0"/>
              <a:t>/CAU2L2S2SysGraph2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8D214-A365-9041-9A42-BA2BF8F7DA2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14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Instruc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38100"/>
            <a:ext cx="9134475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15283" y="6303114"/>
            <a:ext cx="5530850" cy="26496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0" baseline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fld id="{C05FE3A4-A42B-E841-9B96-BA21B1B5285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72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58543-A813-9A44-BBF7-5E89179787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3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61DF0-95CC-1841-82E6-F948F895F4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AFB2A-9FC2-964D-A9BC-ADBCA25E4D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3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0A4CF-A408-DF4E-B1B0-A6924494DF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0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64082-AA59-B841-AB67-88678FA816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6E7BF-B529-094D-AE64-38FFC2F21D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71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5C003-8943-A54A-B495-F9E5B4E07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186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3ED2D-FD7E-834D-A045-9B329F1301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57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91358-629C-0749-8341-A8D96B9969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24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6718B-3248-B945-AAC9-244C3733E6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07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/>
                <a:ea typeface="MS PGothic" charset="0"/>
                <a:cs typeface="MS PGothic" charset="0"/>
              </a:defRPr>
            </a:lvl1pPr>
          </a:lstStyle>
          <a:p>
            <a:fld id="{0075035B-B5C5-B84D-89F3-41079E4313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2L2S2SysGraph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ei/CAU2L2S2SysGraph2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2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Introduction</a:t>
            </a:r>
          </a:p>
          <a:p>
            <a:pPr algn="l"/>
            <a:r>
              <a:rPr lang="en-US" dirty="0"/>
              <a:t>The solution to a system of equations is the point or points that make both equations true. Systems of equations can have one solution, no solutions, or an infinite number of solutions. On a graph, the solution to a system of equations can be easily seen. The solution to the system is the </a:t>
            </a:r>
            <a:r>
              <a:rPr lang="en-US" b="1" dirty="0"/>
              <a:t>point of intersection</a:t>
            </a:r>
            <a:r>
              <a:rPr lang="en-US" dirty="0"/>
              <a:t>, the point at which two lines cross or meet.</a:t>
            </a:r>
            <a:endParaRPr lang="en-US" dirty="0">
              <a:cs typeface="MS PGothic" charset="0"/>
            </a:endParaRPr>
          </a:p>
        </p:txBody>
      </p:sp>
      <p:sp>
        <p:nvSpPr>
          <p:cNvPr id="1536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3E4BC90-01EF-4E4E-9F86-E7C8DCEC6F76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90AE7C9-5DE9-7D4D-AA22-9D7545720D6F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10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560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5603" name="Subtitle 1"/>
          <p:cNvSpPr>
            <a:spLocks noGrp="1"/>
          </p:cNvSpPr>
          <p:nvPr/>
        </p:nvSpPr>
        <p:spPr bwMode="auto">
          <a:xfrm>
            <a:off x="641350" y="641350"/>
            <a:ext cx="785495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2800" b="1" dirty="0">
                <a:latin typeface="Arial"/>
                <a:cs typeface="Arial"/>
              </a:rPr>
              <a:t>Key Concepts, </a:t>
            </a:r>
            <a:r>
              <a:rPr lang="en-US" sz="2800" b="1" i="1" dirty="0">
                <a:latin typeface="Arial"/>
                <a:cs typeface="Arial"/>
              </a:rPr>
              <a:t>continued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latin typeface="Arial"/>
                <a:cs typeface="Arial"/>
              </a:rPr>
              <a:t>Graphing Equations Using a TI-</a:t>
            </a:r>
            <a:r>
              <a:rPr lang="en-US" sz="2400" b="1" dirty="0" err="1">
                <a:latin typeface="Arial"/>
                <a:cs typeface="Arial"/>
              </a:rPr>
              <a:t>Nspire</a:t>
            </a:r>
            <a:r>
              <a:rPr lang="en-US" sz="2400" b="1" dirty="0">
                <a:latin typeface="Arial"/>
                <a:cs typeface="Arial"/>
              </a:rPr>
              <a:t>: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1: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the home key.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2: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Arrow over to the graphing icon (the picture of the parabola or the U-shaped curve) and press [enter].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3: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At the blinking cursor at the bottom of the screen, enter in the equation and press [enter].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4: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To change the viewing window: press [menu], arrow down to number 4: Window/Zoom, and click the center button of the navigation pad.</a:t>
            </a:r>
          </a:p>
          <a:p>
            <a:pPr marL="1371600" lvl="1" indent="-977900">
              <a:spcBef>
                <a:spcPct val="20000"/>
              </a:spcBef>
              <a:buFont typeface="Arial" charset="0"/>
              <a:buNone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78CBFF1-EDD8-464C-AED0-9AE8D02ED25F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662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6" name="Subtitle 1"/>
          <p:cNvSpPr>
            <a:spLocks noGrp="1"/>
          </p:cNvSpPr>
          <p:nvPr/>
        </p:nvSpPr>
        <p:spPr bwMode="auto">
          <a:xfrm>
            <a:off x="641350" y="641350"/>
            <a:ext cx="785495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 fontScale="55000" lnSpcReduction="20000"/>
          </a:bodyPr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Myriad Pro"/>
                <a:ea typeface="ＭＳ Ｐゴシック" charset="0"/>
                <a:cs typeface="Myriad Pro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5100" b="1" dirty="0">
                <a:latin typeface="Arial"/>
                <a:cs typeface="Arial"/>
              </a:rPr>
              <a:t>Key Concepts, </a:t>
            </a:r>
            <a:r>
              <a:rPr lang="en-US" sz="5100" b="1" i="1" dirty="0" smtClean="0">
                <a:latin typeface="Arial"/>
                <a:cs typeface="Arial"/>
              </a:rPr>
              <a:t>continued</a:t>
            </a:r>
          </a:p>
          <a:p>
            <a:pPr>
              <a:defRPr/>
            </a:pPr>
            <a:endParaRPr lang="en-US" sz="1600" b="1" dirty="0" smtClean="0">
              <a:latin typeface="Arial"/>
              <a:cs typeface="Arial"/>
            </a:endParaRPr>
          </a:p>
          <a:p>
            <a:pPr marL="1426464" lvl="1" indent="-1069848" algn="l">
              <a:lnSpc>
                <a:spcPct val="120000"/>
              </a:lnSpc>
              <a:defRPr/>
            </a:pPr>
            <a:r>
              <a:rPr lang="en-US" sz="4400" b="1" dirty="0" smtClean="0">
                <a:solidFill>
                  <a:srgbClr val="000000"/>
                </a:solidFill>
                <a:latin typeface="Arial"/>
                <a:cs typeface="Arial"/>
              </a:rPr>
              <a:t>Step </a:t>
            </a: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5: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Choose 1: Window settings by pressing the center button.</a:t>
            </a:r>
          </a:p>
          <a:p>
            <a:pPr marL="1426464" lvl="1" indent="-106984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6: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Enter in the appropriate XMin, XMax, YMin, and YMax fields.</a:t>
            </a:r>
          </a:p>
          <a:p>
            <a:pPr marL="1426464" lvl="1" indent="-106984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7: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Leave the XScale and YScale set to auto.</a:t>
            </a:r>
          </a:p>
          <a:p>
            <a:pPr marL="1426464" lvl="1" indent="-106984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8: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Use [tab] to navigate among the fields.</a:t>
            </a:r>
          </a:p>
          <a:p>
            <a:pPr marL="1426464" lvl="1" indent="-106984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9: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Press [tab] to “OK” when done and press [enter]</a:t>
            </a:r>
            <a:r>
              <a:rPr lang="en-US" sz="4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1426464" lvl="1" indent="-125272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</a:t>
            </a:r>
            <a:r>
              <a:rPr lang="en-US" sz="4400" b="1" dirty="0" smtClean="0">
                <a:solidFill>
                  <a:srgbClr val="000000"/>
                </a:solidFill>
                <a:latin typeface="Arial"/>
                <a:cs typeface="Arial"/>
              </a:rPr>
              <a:t>10: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Press [tab] to enter </a:t>
            </a:r>
            <a:r>
              <a:rPr lang="en-US" sz="4400" dirty="0" smtClean="0">
                <a:solidFill>
                  <a:srgbClr val="000000"/>
                </a:solidFill>
                <a:latin typeface="Arial"/>
                <a:cs typeface="Arial"/>
              </a:rPr>
              <a:t>the second equation,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then press [enter</a:t>
            </a:r>
            <a:r>
              <a:rPr lang="en-US" sz="4400" dirty="0" smtClean="0">
                <a:solidFill>
                  <a:srgbClr val="000000"/>
                </a:solidFill>
                <a:latin typeface="Arial"/>
                <a:cs typeface="Arial"/>
              </a:rPr>
              <a:t>].</a:t>
            </a:r>
            <a:endParaRPr lang="en-US" dirty="0" smtClean="0"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2CAE837-6626-2147-8B38-1942D3942441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12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765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6" name="Subtitle 1"/>
          <p:cNvSpPr>
            <a:spLocks noGrp="1"/>
          </p:cNvSpPr>
          <p:nvPr/>
        </p:nvSpPr>
        <p:spPr bwMode="auto">
          <a:xfrm>
            <a:off x="641350" y="641350"/>
            <a:ext cx="7854950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 fontScale="55000" lnSpcReduction="20000"/>
          </a:bodyPr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Myriad Pro"/>
                <a:ea typeface="ＭＳ Ｐゴシック" charset="0"/>
                <a:cs typeface="Myriad Pro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5100" b="1" dirty="0">
                <a:latin typeface="Arial"/>
                <a:cs typeface="Arial"/>
              </a:rPr>
              <a:t>Key Concepts, </a:t>
            </a:r>
            <a:r>
              <a:rPr lang="en-US" sz="5100" b="1" i="1" dirty="0" smtClean="0">
                <a:latin typeface="Arial"/>
                <a:cs typeface="Arial"/>
              </a:rPr>
              <a:t>continued</a:t>
            </a:r>
          </a:p>
          <a:p>
            <a:pPr>
              <a:defRPr/>
            </a:pPr>
            <a:endParaRPr lang="en-US" sz="1600" b="1" dirty="0" smtClean="0">
              <a:latin typeface="Arial"/>
              <a:cs typeface="Arial"/>
            </a:endParaRPr>
          </a:p>
          <a:p>
            <a:pPr marL="1371600" lvl="1" indent="-978408" algn="l">
              <a:lnSpc>
                <a:spcPct val="120000"/>
              </a:lnSpc>
              <a:defRPr/>
            </a:pPr>
            <a:r>
              <a:rPr lang="en-US" sz="4400" b="1" dirty="0" smtClean="0">
                <a:solidFill>
                  <a:srgbClr val="000000"/>
                </a:solidFill>
                <a:latin typeface="Arial"/>
                <a:cs typeface="Arial"/>
              </a:rPr>
              <a:t>Step 11: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Enter the second equation and press [enter</a:t>
            </a:r>
            <a:r>
              <a:rPr lang="en-US" sz="4400" dirty="0" smtClean="0">
                <a:solidFill>
                  <a:srgbClr val="000000"/>
                </a:solidFill>
                <a:latin typeface="Arial"/>
                <a:cs typeface="Arial"/>
              </a:rPr>
              <a:t>].</a:t>
            </a:r>
            <a:endParaRPr lang="en-US" sz="4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371600" lvl="1" indent="-97840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</a:t>
            </a:r>
            <a:r>
              <a:rPr lang="en-US" sz="4400" b="1" dirty="0" smtClean="0">
                <a:solidFill>
                  <a:srgbClr val="000000"/>
                </a:solidFill>
                <a:latin typeface="Arial"/>
                <a:cs typeface="Arial"/>
              </a:rPr>
              <a:t>12: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Press [menu] and choose 6: Analyze </a:t>
            </a:r>
            <a:r>
              <a:rPr lang="en-US" sz="4400" dirty="0" smtClean="0">
                <a:solidFill>
                  <a:srgbClr val="000000"/>
                </a:solidFill>
                <a:latin typeface="Arial"/>
                <a:cs typeface="Arial"/>
              </a:rPr>
              <a:t>Graph.</a:t>
            </a:r>
            <a:endParaRPr lang="en-US" sz="4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371600" lvl="1" indent="-97840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</a:t>
            </a:r>
            <a:r>
              <a:rPr lang="en-US" sz="4400" b="1" dirty="0" smtClean="0">
                <a:solidFill>
                  <a:srgbClr val="000000"/>
                </a:solidFill>
                <a:latin typeface="Arial"/>
                <a:cs typeface="Arial"/>
              </a:rPr>
              <a:t>13: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Choose 4: </a:t>
            </a:r>
            <a:r>
              <a:rPr lang="en-US" sz="4400" dirty="0" smtClean="0">
                <a:solidFill>
                  <a:srgbClr val="000000"/>
                </a:solidFill>
                <a:latin typeface="Arial"/>
                <a:cs typeface="Arial"/>
              </a:rPr>
              <a:t>Intersection.</a:t>
            </a:r>
            <a:endParaRPr lang="en-US" sz="4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371600" lvl="1" indent="-97840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</a:t>
            </a:r>
            <a:r>
              <a:rPr lang="en-US" sz="4400" b="1" dirty="0" smtClean="0">
                <a:solidFill>
                  <a:srgbClr val="000000"/>
                </a:solidFill>
                <a:latin typeface="Arial"/>
                <a:cs typeface="Arial"/>
              </a:rPr>
              <a:t>14: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Select the lower bound.</a:t>
            </a:r>
          </a:p>
          <a:p>
            <a:pPr marL="1371600" lvl="1" indent="-978408" algn="l">
              <a:lnSpc>
                <a:spcPct val="120000"/>
              </a:lnSpc>
              <a:defRPr/>
            </a:pPr>
            <a:r>
              <a:rPr lang="en-US" sz="4400" b="1" dirty="0">
                <a:solidFill>
                  <a:srgbClr val="000000"/>
                </a:solidFill>
                <a:latin typeface="Arial"/>
                <a:cs typeface="Arial"/>
              </a:rPr>
              <a:t>Step </a:t>
            </a:r>
            <a:r>
              <a:rPr lang="en-US" sz="4400" b="1" dirty="0" smtClean="0">
                <a:solidFill>
                  <a:srgbClr val="000000"/>
                </a:solidFill>
                <a:latin typeface="Arial"/>
                <a:cs typeface="Arial"/>
              </a:rPr>
              <a:t>15: </a:t>
            </a:r>
            <a:r>
              <a:rPr lang="en-US" sz="4400" dirty="0">
                <a:solidFill>
                  <a:srgbClr val="000000"/>
                </a:solidFill>
                <a:latin typeface="Arial"/>
                <a:cs typeface="Arial"/>
              </a:rPr>
              <a:t>Select the upper </a:t>
            </a:r>
            <a:r>
              <a:rPr lang="en-US" sz="4400" dirty="0" smtClean="0">
                <a:solidFill>
                  <a:srgbClr val="000000"/>
                </a:solidFill>
                <a:latin typeface="Arial"/>
                <a:cs typeface="Arial"/>
              </a:rPr>
              <a:t>bound.</a:t>
            </a:r>
            <a:endParaRPr lang="en-US" dirty="0" smtClean="0"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Common Errors/Misconceptions</a:t>
            </a:r>
            <a:endParaRPr lang="en-US" sz="2800" b="1" dirty="0">
              <a:ea typeface="+mn-ea"/>
            </a:endParaRPr>
          </a:p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600" dirty="0" smtClean="0">
              <a:ea typeface="+mn-ea"/>
            </a:endParaRPr>
          </a:p>
          <a:p>
            <a:pPr marL="342900" indent="-34290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>
                <a:ea typeface="+mn-ea"/>
              </a:rPr>
              <a:t>incorrectly graphing each </a:t>
            </a:r>
            <a:r>
              <a:rPr lang="en-US" dirty="0" smtClean="0">
                <a:ea typeface="+mn-ea"/>
              </a:rPr>
              <a:t>equation</a:t>
            </a:r>
          </a:p>
          <a:p>
            <a:pPr marL="342900" indent="-34290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endParaRPr lang="en-US" dirty="0">
              <a:ea typeface="+mn-ea"/>
            </a:endParaRPr>
          </a:p>
          <a:p>
            <a:pPr marL="342900" indent="-342900" algn="l" eaLnBrk="1" fontAlgn="auto" hangingPunct="1"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misidentifying </a:t>
            </a:r>
            <a:r>
              <a:rPr lang="en-US" dirty="0">
                <a:ea typeface="+mn-ea"/>
              </a:rPr>
              <a:t>the point of intersection</a:t>
            </a:r>
          </a:p>
        </p:txBody>
      </p:sp>
      <p:sp>
        <p:nvSpPr>
          <p:cNvPr id="2867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9EC391C-3768-A543-968A-DE276B72D5B0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13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867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6538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Practice</a:t>
            </a:r>
            <a:endParaRPr lang="en-US" sz="2000" dirty="0">
              <a:cs typeface="MS PGothic" charset="0"/>
            </a:endParaRPr>
          </a:p>
          <a:p>
            <a:pPr algn="l" eaLnBrk="1" hangingPunct="1"/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1</a:t>
            </a:r>
          </a:p>
          <a:p>
            <a:pPr algn="l" eaLnBrk="1" hangingPunct="1"/>
            <a:r>
              <a:rPr lang="en-US" dirty="0"/>
              <a:t>Graph the system of equations. Then determine whether the system has one solution, no solution, or infinitely many solutions. If the system has a solution, name it.</a:t>
            </a:r>
            <a:endParaRPr lang="en-US" dirty="0">
              <a:cs typeface="MS PGothic" charset="0"/>
            </a:endParaRPr>
          </a:p>
        </p:txBody>
      </p:sp>
      <p:sp>
        <p:nvSpPr>
          <p:cNvPr id="2969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7F37F-23E3-8B4F-955A-C32764BC1F43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14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2970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656106"/>
              </p:ext>
            </p:extLst>
          </p:nvPr>
        </p:nvGraphicFramePr>
        <p:xfrm>
          <a:off x="957263" y="2995613"/>
          <a:ext cx="17780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Equation" r:id="rId3" imgW="1778000" imgH="876300" progId="Equation.DSMT4">
                  <p:embed/>
                </p:oleObj>
              </mc:Choice>
              <mc:Fallback>
                <p:oleObj name="Equation" r:id="rId3" imgW="1778000" imgH="876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7263" y="2995613"/>
                        <a:ext cx="17780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08938" cy="485616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14350" algn="l"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660066"/>
                </a:solidFill>
              </a:rPr>
              <a:t>Solve </a:t>
            </a:r>
            <a:r>
              <a:rPr lang="en-US" sz="2800" b="1" dirty="0" smtClean="0">
                <a:solidFill>
                  <a:srgbClr val="660066"/>
                </a:solidFill>
              </a:rPr>
              <a:t>each equation for 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The first equation needs to be solved for 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32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The second equation (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= –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+ 3) is already in slope-intercept form.</a:t>
            </a:r>
            <a:endParaRPr lang="en-US" dirty="0">
              <a:latin typeface="Arial"/>
            </a:endParaRPr>
          </a:p>
        </p:txBody>
      </p:sp>
      <p:sp>
        <p:nvSpPr>
          <p:cNvPr id="3072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B7C0E41B-0C3F-3F43-8BA5-D523B318908C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15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72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001868"/>
              </p:ext>
            </p:extLst>
          </p:nvPr>
        </p:nvGraphicFramePr>
        <p:xfrm>
          <a:off x="1492250" y="2306638"/>
          <a:ext cx="6889750" cy="25892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0023"/>
                <a:gridCol w="4629727"/>
              </a:tblGrid>
              <a:tr h="475046">
                <a:tc>
                  <a:txBody>
                    <a:bodyPr/>
                    <a:lstStyle/>
                    <a:p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– 6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baseline="0" dirty="0" smtClean="0">
                          <a:latin typeface="Arial"/>
                          <a:cs typeface="Arial"/>
                        </a:rPr>
                        <a:t> = 12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Original equation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50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–6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 = 12 – 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Subtract 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from both sides.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604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Divide</a:t>
                      </a:r>
                      <a:r>
                        <a:rPr lang="en-US" sz="2400" baseline="0" dirty="0" smtClean="0">
                          <a:latin typeface="Arial"/>
                          <a:cs typeface="Arial"/>
                        </a:rPr>
                        <a:t> both sides by –6.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23074">
                <a:tc>
                  <a:txBody>
                    <a:bodyPr/>
                    <a:lstStyle/>
                    <a:p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Write the equation in slope-intercept form (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 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=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mx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+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).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307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283235"/>
              </p:ext>
            </p:extLst>
          </p:nvPr>
        </p:nvGraphicFramePr>
        <p:xfrm>
          <a:off x="1589088" y="3254375"/>
          <a:ext cx="15113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4" name="Equation" r:id="rId3" imgW="1511300" imgH="800100" progId="Equation.DSMT4">
                  <p:embed/>
                </p:oleObj>
              </mc:Choice>
              <mc:Fallback>
                <p:oleObj name="Equation" r:id="rId3" imgW="1511300" imgH="800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088" y="3254375"/>
                        <a:ext cx="15113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500576"/>
              </p:ext>
            </p:extLst>
          </p:nvPr>
        </p:nvGraphicFramePr>
        <p:xfrm>
          <a:off x="1576388" y="4071938"/>
          <a:ext cx="1358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5" name="Equation" r:id="rId5" imgW="1358900" imgH="800100" progId="Equation.DSMT4">
                  <p:embed/>
                </p:oleObj>
              </mc:Choice>
              <mc:Fallback>
                <p:oleObj name="Equation" r:id="rId5" imgW="1358900" imgH="8001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388" y="4071938"/>
                        <a:ext cx="13589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57784" algn="l" eaLnBrk="1" hangingPunct="1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Graph both equations using the slope-intercept method.</a:t>
            </a:r>
          </a:p>
          <a:p>
            <a:pPr lvl="1" algn="l">
              <a:defRPr/>
            </a:pPr>
            <a:endParaRPr lang="en-US" sz="800" dirty="0" smtClean="0">
              <a:solidFill>
                <a:schemeClr val="tx1"/>
              </a:solidFill>
              <a:cs typeface="Arial"/>
            </a:endParaRP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cs typeface="Arial"/>
              </a:rPr>
              <a:t>The </a:t>
            </a:r>
            <a:r>
              <a:rPr lang="en-US" sz="2400" i="1" dirty="0" smtClean="0">
                <a:solidFill>
                  <a:schemeClr val="tx1"/>
                </a:solidFill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cs typeface="Arial"/>
              </a:rPr>
              <a:t>-intercept of 			    is –2. The slope is    .</a:t>
            </a:r>
          </a:p>
          <a:p>
            <a:pPr lvl="1" algn="l">
              <a:defRPr/>
            </a:pPr>
            <a:endParaRPr lang="en-US" sz="2400" dirty="0" smtClean="0">
              <a:solidFill>
                <a:schemeClr val="tx1"/>
              </a:solidFill>
              <a:cs typeface="Arial"/>
            </a:endParaRP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The </a:t>
            </a:r>
            <a:r>
              <a:rPr lang="en-US" sz="2400" i="1" dirty="0">
                <a:solidFill>
                  <a:schemeClr val="tx1"/>
                </a:solidFill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-intercept of 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= –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+ 3  is 3. The slope is –1.</a:t>
            </a:r>
            <a:endParaRPr lang="en-US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174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E350ABC-8024-444C-8ECE-C791B613026F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16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3174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203027"/>
              </p:ext>
            </p:extLst>
          </p:nvPr>
        </p:nvGraphicFramePr>
        <p:xfrm>
          <a:off x="3674669" y="2180829"/>
          <a:ext cx="1358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Equation" r:id="rId3" imgW="1358900" imgH="800100" progId="Equation.DSMT4">
                  <p:embed/>
                </p:oleObj>
              </mc:Choice>
              <mc:Fallback>
                <p:oleObj name="Equation" r:id="rId3" imgW="1358900" imgH="8001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4669" y="2180829"/>
                        <a:ext cx="13589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501016"/>
              </p:ext>
            </p:extLst>
          </p:nvPr>
        </p:nvGraphicFramePr>
        <p:xfrm>
          <a:off x="7703330" y="2178050"/>
          <a:ext cx="228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Equation" r:id="rId5" imgW="228600" imgH="800100" progId="Equation.DSMT4">
                  <p:embed/>
                </p:oleObj>
              </mc:Choice>
              <mc:Fallback>
                <p:oleObj name="Equation" r:id="rId5" imgW="228600" imgH="8001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3330" y="2178050"/>
                        <a:ext cx="2286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/>
            <a:endParaRPr lang="en-US" sz="1100" baseline="30000" dirty="0">
              <a:ea typeface="MS PGothic" charset="0"/>
            </a:endParaRPr>
          </a:p>
        </p:txBody>
      </p:sp>
      <p:sp>
        <p:nvSpPr>
          <p:cNvPr id="3277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8C36DE0-2BC9-8C49-B616-4A76CC9335A0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17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277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pic>
        <p:nvPicPr>
          <p:cNvPr id="32772" name="Picture 1" descr="U2L2_004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0" t="5386" r="4768" b="5556"/>
          <a:stretch>
            <a:fillRect/>
          </a:stretch>
        </p:blipFill>
        <p:spPr bwMode="auto">
          <a:xfrm>
            <a:off x="1909763" y="1254125"/>
            <a:ext cx="5324475" cy="443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Observe the graph.</a:t>
            </a: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</a:rPr>
              <a:t>The lines intersect at the point (3, 0).</a:t>
            </a: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</a:rPr>
              <a:t>This appears to be the solution to this system of equations.</a:t>
            </a:r>
            <a:endParaRPr lang="en-US" sz="2400" dirty="0">
              <a:solidFill>
                <a:schemeClr val="tx1"/>
              </a:solidFill>
              <a:latin typeface="Arial"/>
            </a:endParaRP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</a:rPr>
              <a:t>To check, substitute (3, 0) into both original equations. The result should be a true statement.</a:t>
            </a: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</a:endParaRP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379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FB4034F-8E0E-A44C-8BB6-10E0F6A40F5C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18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379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/>
            <a:endParaRPr lang="en-US" sz="1100" baseline="30000" dirty="0">
              <a:ea typeface="MS PGothic" charset="0"/>
            </a:endParaRPr>
          </a:p>
          <a:p>
            <a:pPr lvl="1" algn="l"/>
            <a:endParaRPr lang="en-US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481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C5CABAD-8355-1942-A6ED-CA58E5165B95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19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991229"/>
              </p:ext>
            </p:extLst>
          </p:nvPr>
        </p:nvGraphicFramePr>
        <p:xfrm>
          <a:off x="1238250" y="1360488"/>
          <a:ext cx="6889750" cy="1987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3295"/>
                <a:gridCol w="4306455"/>
              </a:tblGrid>
              <a:tr h="496888">
                <a:tc>
                  <a:txBody>
                    <a:bodyPr/>
                    <a:lstStyle/>
                    <a:p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– 6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baseline="0" dirty="0" smtClean="0">
                          <a:latin typeface="Arial"/>
                          <a:cs typeface="Arial"/>
                        </a:rPr>
                        <a:t> = 12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First equation in the system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4(3) – 6(0) = 12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Substitute (3, 0) for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and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12 – 0 = 12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Simplify.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88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12 = 12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This is a true statement.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980363" cy="4997450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ea typeface="+mn-ea"/>
              </a:rPr>
              <a:t>Key Concepts</a:t>
            </a:r>
          </a:p>
          <a:p>
            <a:pPr marL="342900" indent="-342900" algn="l">
              <a:spcAft>
                <a:spcPts val="600"/>
              </a:spcAft>
              <a:buFont typeface="Arial"/>
              <a:buChar char="•"/>
              <a:defRPr/>
            </a:pPr>
            <a:r>
              <a:rPr lang="en-US" dirty="0" smtClean="0"/>
              <a:t>There </a:t>
            </a:r>
            <a:r>
              <a:rPr lang="en-US" dirty="0"/>
              <a:t>are various methods to solving a system of equations. One is the </a:t>
            </a:r>
            <a:r>
              <a:rPr lang="en-US" b="1" dirty="0"/>
              <a:t>graphing method</a:t>
            </a:r>
            <a:r>
              <a:rPr lang="en-US" dirty="0" smtClean="0"/>
              <a:t>.</a:t>
            </a:r>
            <a:endParaRPr lang="en-US" dirty="0">
              <a:ea typeface="+mn-ea"/>
            </a:endParaRPr>
          </a:p>
        </p:txBody>
      </p:sp>
      <p:sp>
        <p:nvSpPr>
          <p:cNvPr id="17410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BB0FBD0A-916A-A94A-A506-2B9E55A4FCB2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41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/>
            <a:endParaRPr lang="en-US" sz="1100" baseline="30000" dirty="0">
              <a:ea typeface="MS PGothic" charset="0"/>
            </a:endParaRPr>
          </a:p>
          <a:p>
            <a:pPr lvl="1" algn="l"/>
            <a:endParaRPr lang="en-US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584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069E973-AB21-B249-A0AB-8781D9DF1FD4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20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584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9423"/>
              </p:ext>
            </p:extLst>
          </p:nvPr>
        </p:nvGraphicFramePr>
        <p:xfrm>
          <a:off x="1238250" y="1360488"/>
          <a:ext cx="6889750" cy="1987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0932"/>
                <a:gridCol w="4398818"/>
              </a:tblGrid>
              <a:tr h="496888">
                <a:tc>
                  <a:txBody>
                    <a:bodyPr/>
                    <a:lstStyle/>
                    <a:p>
                      <a:r>
                        <a:rPr lang="fr-FR" sz="24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y</a:t>
                      </a:r>
                      <a:r>
                        <a:rPr lang="fr-FR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= –</a:t>
                      </a:r>
                      <a:r>
                        <a:rPr lang="fr-FR" sz="2400" b="0" i="1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x</a:t>
                      </a:r>
                      <a:r>
                        <a:rPr lang="fr-FR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+ 3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atin typeface="Arial"/>
                          <a:cs typeface="Arial"/>
                        </a:rPr>
                        <a:t>Second equation in the system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(0) = –(3) + 3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Arial"/>
                          <a:cs typeface="Arial"/>
                        </a:rPr>
                        <a:t>Substitute (3, 0) for </a:t>
                      </a:r>
                      <a:r>
                        <a:rPr lang="en-US" sz="2400" b="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b="0" dirty="0" smtClean="0">
                          <a:latin typeface="Arial"/>
                          <a:cs typeface="Arial"/>
                        </a:rPr>
                        <a:t> and </a:t>
                      </a:r>
                      <a:r>
                        <a:rPr lang="en-US" sz="2400" b="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b="0" dirty="0" smtClean="0">
                          <a:latin typeface="Arial"/>
                          <a:cs typeface="Arial"/>
                        </a:rPr>
                        <a:t>.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0 = –3 + 3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atin typeface="Arial"/>
                          <a:cs typeface="Arial"/>
                        </a:rPr>
                        <a:t>Simplify.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888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atin typeface="Arial"/>
                          <a:cs typeface="Arial"/>
                        </a:rPr>
                        <a:t>0 = 0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Arial"/>
                          <a:cs typeface="Arial"/>
                        </a:rPr>
                        <a:t>This is a true statement.</a:t>
                      </a:r>
                      <a:endParaRPr lang="en-US" sz="2400" b="0" dirty="0">
                        <a:latin typeface="Arial"/>
                        <a:cs typeface="Arial"/>
                      </a:endParaRPr>
                    </a:p>
                  </a:txBody>
                  <a:tcPr marT="45698" marB="45698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1,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14350" algn="l" eaLnBrk="1" hangingPunct="1">
              <a:lnSpc>
                <a:spcPct val="150000"/>
              </a:lnSpc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The system                        has one solution, (3, 0).</a:t>
            </a: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686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7F4FEB5-49A3-DD46-84D1-16C8E550F591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21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686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3686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672287"/>
              </p:ext>
            </p:extLst>
          </p:nvPr>
        </p:nvGraphicFramePr>
        <p:xfrm>
          <a:off x="3238500" y="1260475"/>
          <a:ext cx="2147888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6" name="Equation" r:id="rId3" imgW="1905000" imgH="876300" progId="Equation.DSMT4">
                  <p:embed/>
                </p:oleObj>
              </mc:Choice>
              <mc:Fallback>
                <p:oleObj name="Equation" r:id="rId3" imgW="1905000" imgH="876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1260475"/>
                        <a:ext cx="2147888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1, </a:t>
            </a:r>
            <a:r>
              <a:rPr lang="en-US" sz="2800" b="1" i="1" dirty="0">
                <a:solidFill>
                  <a:srgbClr val="000090"/>
                </a:solidFill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</p:txBody>
      </p:sp>
      <p:sp>
        <p:nvSpPr>
          <p:cNvPr id="3789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210300" cy="29686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  <p:sp>
        <p:nvSpPr>
          <p:cNvPr id="37891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CA31C4B-B464-5D41-A947-9A598D9C592C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22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7892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6538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Practice</a:t>
            </a:r>
            <a:endParaRPr lang="en-US" sz="2000" dirty="0">
              <a:cs typeface="MS PGothic" charset="0"/>
            </a:endParaRPr>
          </a:p>
          <a:p>
            <a:pPr algn="l" eaLnBrk="1" hangingPunct="1"/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3</a:t>
            </a:r>
          </a:p>
          <a:p>
            <a:pPr algn="l" eaLnBrk="1" hangingPunct="1"/>
            <a:r>
              <a:rPr lang="en-US" dirty="0"/>
              <a:t>Graph the system of equations. Then determine whether the system has one solution, no solution, or infinitely many solutions. If the system has a solution, name it.</a:t>
            </a:r>
            <a:endParaRPr lang="en-US" dirty="0">
              <a:cs typeface="MS PGothic" charset="0"/>
            </a:endParaRPr>
          </a:p>
        </p:txBody>
      </p:sp>
      <p:sp>
        <p:nvSpPr>
          <p:cNvPr id="5017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9AEFF46-0A93-F544-BC66-61F9CB1B7E48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23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017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5018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933394"/>
              </p:ext>
            </p:extLst>
          </p:nvPr>
        </p:nvGraphicFramePr>
        <p:xfrm>
          <a:off x="980353" y="2995613"/>
          <a:ext cx="17780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7" name="Equation" r:id="rId3" imgW="1778000" imgH="876300" progId="Equation.DSMT4">
                  <p:embed/>
                </p:oleObj>
              </mc:Choice>
              <mc:Fallback>
                <p:oleObj name="Equation" r:id="rId3" imgW="1778000" imgH="876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0353" y="2995613"/>
                        <a:ext cx="17780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8008938" cy="485616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</a:rPr>
              <a:t>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14350" algn="l"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660066"/>
                </a:solidFill>
              </a:rPr>
              <a:t>Solve </a:t>
            </a:r>
            <a:r>
              <a:rPr lang="en-US" sz="2800" b="1" dirty="0" smtClean="0">
                <a:solidFill>
                  <a:srgbClr val="660066"/>
                </a:solidFill>
              </a:rPr>
              <a:t>each equation for </a:t>
            </a:r>
            <a:r>
              <a:rPr lang="en-US" sz="2800" b="1" i="1" dirty="0" smtClean="0">
                <a:solidFill>
                  <a:srgbClr val="660066"/>
                </a:solidFill>
              </a:rPr>
              <a:t>y</a:t>
            </a:r>
            <a:r>
              <a:rPr lang="en-US" sz="2800" b="1" dirty="0" smtClean="0">
                <a:solidFill>
                  <a:srgbClr val="660066"/>
                </a:solidFill>
              </a:rPr>
              <a:t>.</a:t>
            </a: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The first equation needs to be solved for 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endParaRPr lang="en-US" sz="32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 algn="l"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The second equation (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= 3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– 5) is already in slope-intercept form.</a:t>
            </a:r>
            <a:endParaRPr lang="en-US" dirty="0">
              <a:latin typeface="Arial"/>
            </a:endParaRPr>
          </a:p>
        </p:txBody>
      </p:sp>
      <p:sp>
        <p:nvSpPr>
          <p:cNvPr id="51202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20E117B-F776-114C-9C0E-27B17865E9D6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24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120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882062"/>
              </p:ext>
            </p:extLst>
          </p:nvPr>
        </p:nvGraphicFramePr>
        <p:xfrm>
          <a:off x="1492250" y="2306638"/>
          <a:ext cx="6889750" cy="25892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7750"/>
                <a:gridCol w="4572000"/>
              </a:tblGrid>
              <a:tr h="475046">
                <a:tc>
                  <a:txBody>
                    <a:bodyPr/>
                    <a:lstStyle/>
                    <a:p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–6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+ 2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baseline="0" dirty="0" smtClean="0">
                          <a:latin typeface="Arial"/>
                          <a:cs typeface="Arial"/>
                        </a:rPr>
                        <a:t> = 8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Original equation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50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i="0" dirty="0" smtClean="0">
                          <a:latin typeface="Arial"/>
                          <a:cs typeface="Arial"/>
                        </a:rPr>
                        <a:t> = 8 + 6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/>
                          <a:cs typeface="Arial"/>
                        </a:rPr>
                        <a:t>Add 6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to both sides.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604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= 4 + 3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endParaRPr lang="en-US" sz="2400" i="1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Divide</a:t>
                      </a:r>
                      <a:r>
                        <a:rPr lang="en-US" sz="2400" baseline="0" dirty="0" smtClean="0">
                          <a:latin typeface="Arial"/>
                          <a:cs typeface="Arial"/>
                        </a:rPr>
                        <a:t> both sides by 2.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23074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= 3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+ 4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Write the equation in slope-intercept form (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y 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=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mx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 + </a:t>
                      </a:r>
                      <a:r>
                        <a:rPr lang="en-US" sz="24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lang="en-US" sz="2400" dirty="0" smtClean="0">
                          <a:latin typeface="Arial"/>
                          <a:cs typeface="Arial"/>
                        </a:rPr>
                        <a:t>).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 marT="45726" marB="4572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</a:rPr>
              <a:t>3,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2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Graph both equations using the slope-intercept method.</a:t>
            </a:r>
          </a:p>
          <a:p>
            <a:pPr lvl="1" algn="l">
              <a:defRPr/>
            </a:pPr>
            <a:endParaRPr lang="en-US" sz="800" dirty="0" smtClean="0">
              <a:solidFill>
                <a:schemeClr val="tx1"/>
              </a:solidFill>
              <a:cs typeface="Arial"/>
            </a:endParaRPr>
          </a:p>
          <a:p>
            <a:pPr lvl="1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cs typeface="Arial"/>
              </a:rPr>
              <a:t>The </a:t>
            </a:r>
            <a:r>
              <a:rPr lang="en-US" sz="2400" i="1" dirty="0" smtClean="0">
                <a:solidFill>
                  <a:schemeClr val="tx1"/>
                </a:solidFill>
                <a:cs typeface="Arial"/>
              </a:rPr>
              <a:t>y</a:t>
            </a:r>
            <a:r>
              <a:rPr lang="en-US" sz="2400" dirty="0" smtClean="0">
                <a:solidFill>
                  <a:schemeClr val="tx1"/>
                </a:solidFill>
                <a:cs typeface="Arial"/>
              </a:rPr>
              <a:t>-intercept of </a:t>
            </a:r>
            <a:r>
              <a:rPr lang="en-US" sz="2400" i="1" dirty="0" smtClean="0">
                <a:solidFill>
                  <a:prstClr val="black"/>
                </a:solidFill>
                <a:ea typeface="+mn-ea"/>
              </a:rPr>
              <a:t>y</a:t>
            </a:r>
            <a:r>
              <a:rPr lang="en-US" sz="2400" dirty="0" smtClean="0">
                <a:solidFill>
                  <a:prstClr val="black"/>
                </a:solidFill>
                <a:ea typeface="+mn-ea"/>
              </a:rPr>
              <a:t> </a:t>
            </a:r>
            <a:r>
              <a:rPr lang="en-US" sz="2400" dirty="0">
                <a:solidFill>
                  <a:prstClr val="black"/>
                </a:solidFill>
                <a:ea typeface="+mn-ea"/>
              </a:rPr>
              <a:t>= 3</a:t>
            </a:r>
            <a:r>
              <a:rPr lang="en-US" sz="2400" i="1" dirty="0">
                <a:solidFill>
                  <a:prstClr val="black"/>
                </a:solidFill>
                <a:ea typeface="+mn-ea"/>
              </a:rPr>
              <a:t>x</a:t>
            </a:r>
            <a:r>
              <a:rPr lang="en-US" sz="2400" dirty="0">
                <a:solidFill>
                  <a:prstClr val="black"/>
                </a:solidFill>
                <a:ea typeface="+mn-ea"/>
              </a:rPr>
              <a:t> + </a:t>
            </a:r>
            <a:r>
              <a:rPr lang="en-US" sz="2400" dirty="0" smtClean="0">
                <a:solidFill>
                  <a:prstClr val="black"/>
                </a:solidFill>
                <a:ea typeface="+mn-ea"/>
              </a:rPr>
              <a:t>4 </a:t>
            </a:r>
            <a:r>
              <a:rPr lang="en-US" sz="2400" dirty="0" smtClean="0">
                <a:solidFill>
                  <a:schemeClr val="tx1"/>
                </a:solidFill>
                <a:cs typeface="Arial"/>
              </a:rPr>
              <a:t>is 4. The slope is 3.</a:t>
            </a:r>
          </a:p>
          <a:p>
            <a:pPr lvl="1" algn="l">
              <a:defRPr/>
            </a:pPr>
            <a:endParaRPr lang="en-US" sz="2400" dirty="0" smtClean="0">
              <a:solidFill>
                <a:schemeClr val="tx1"/>
              </a:solidFill>
              <a:cs typeface="Arial"/>
            </a:endParaRPr>
          </a:p>
          <a:p>
            <a:pPr lvl="1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Arial"/>
              </a:rPr>
              <a:t>The </a:t>
            </a:r>
            <a:r>
              <a:rPr lang="en-US" sz="2400" i="1" dirty="0">
                <a:solidFill>
                  <a:schemeClr val="tx1"/>
                </a:solidFill>
                <a:cs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cs typeface="Arial"/>
              </a:rPr>
              <a:t>-intercept of </a:t>
            </a:r>
            <a:r>
              <a:rPr lang="en-US" sz="2400" i="1" dirty="0">
                <a:solidFill>
                  <a:prstClr val="black"/>
                </a:solidFill>
              </a:rPr>
              <a:t>y</a:t>
            </a:r>
            <a:r>
              <a:rPr lang="en-US" sz="2400" dirty="0">
                <a:solidFill>
                  <a:prstClr val="black"/>
                </a:solidFill>
              </a:rPr>
              <a:t> =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3</a:t>
            </a:r>
            <a:r>
              <a:rPr lang="en-US" sz="2400" i="1" dirty="0">
                <a:solidFill>
                  <a:schemeClr val="tx1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– 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5 </a:t>
            </a:r>
            <a:r>
              <a:rPr lang="en-US" sz="2400" dirty="0" smtClean="0">
                <a:solidFill>
                  <a:schemeClr val="tx1"/>
                </a:solidFill>
                <a:cs typeface="Arial"/>
              </a:rPr>
              <a:t>is –5. </a:t>
            </a:r>
            <a:r>
              <a:rPr lang="en-US" sz="2400" dirty="0">
                <a:solidFill>
                  <a:schemeClr val="tx1"/>
                </a:solidFill>
                <a:cs typeface="Arial"/>
              </a:rPr>
              <a:t>The slope is 3.</a:t>
            </a:r>
          </a:p>
        </p:txBody>
      </p:sp>
      <p:sp>
        <p:nvSpPr>
          <p:cNvPr id="52226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F5D7C6E-2A5D-3245-AF10-AAC04537655B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25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222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/>
            <a:endParaRPr lang="en-US" sz="1100" baseline="30000" dirty="0">
              <a:ea typeface="MS PGothic" charset="0"/>
            </a:endParaRPr>
          </a:p>
        </p:txBody>
      </p:sp>
      <p:sp>
        <p:nvSpPr>
          <p:cNvPr id="53250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7CC2B97-B845-B042-92AE-2A8E5D2490B3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26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325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pic>
        <p:nvPicPr>
          <p:cNvPr id="5325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0" t="5602" r="4630" b="5464"/>
          <a:stretch>
            <a:fillRect/>
          </a:stretch>
        </p:blipFill>
        <p:spPr bwMode="auto">
          <a:xfrm>
            <a:off x="1924050" y="1241425"/>
            <a:ext cx="5295900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</a:rPr>
              <a:t>3,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14350" algn="l" eaLnBrk="1" hangingPunct="1">
              <a:buFont typeface="+mj-lt"/>
              <a:buAutoNum type="arabicPeriod" startAt="3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Observe the graph.</a:t>
            </a:r>
          </a:p>
          <a:p>
            <a:pPr lvl="1" algn="l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</a:rPr>
              <a:t>The graphs of –6</a:t>
            </a:r>
            <a:r>
              <a:rPr lang="en-US" sz="2400" i="1" dirty="0">
                <a:solidFill>
                  <a:schemeClr val="tx1"/>
                </a:solidFill>
                <a:latin typeface="Arial"/>
              </a:rPr>
              <a:t>x </a:t>
            </a:r>
            <a:r>
              <a:rPr lang="en-US" sz="2400" dirty="0">
                <a:solidFill>
                  <a:schemeClr val="tx1"/>
                </a:solidFill>
                <a:latin typeface="Arial"/>
              </a:rPr>
              <a:t>+ 2</a:t>
            </a:r>
            <a:r>
              <a:rPr lang="en-US" sz="2400" i="1" dirty="0">
                <a:solidFill>
                  <a:schemeClr val="tx1"/>
                </a:solidFill>
                <a:latin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</a:rPr>
              <a:t> = 8 and </a:t>
            </a:r>
            <a:r>
              <a:rPr lang="en-US" sz="2400" i="1" dirty="0">
                <a:solidFill>
                  <a:schemeClr val="tx1"/>
                </a:solidFill>
                <a:latin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</a:rPr>
              <a:t> = 3</a:t>
            </a:r>
            <a:r>
              <a:rPr lang="en-US" sz="2400" i="1" dirty="0">
                <a:solidFill>
                  <a:schemeClr val="tx1"/>
                </a:solidFill>
                <a:latin typeface="Arial"/>
              </a:rPr>
              <a:t>x</a:t>
            </a:r>
            <a:r>
              <a:rPr lang="en-US" sz="2400" dirty="0">
                <a:solidFill>
                  <a:schemeClr val="tx1"/>
                </a:solidFill>
                <a:latin typeface="Arial"/>
              </a:rPr>
              <a:t> – 5 are parallel lines </a:t>
            </a:r>
            <a:r>
              <a:rPr lang="en-US" sz="2400" dirty="0" smtClean="0">
                <a:solidFill>
                  <a:schemeClr val="tx1"/>
                </a:solidFill>
                <a:latin typeface="Arial"/>
              </a:rPr>
              <a:t>and never </a:t>
            </a:r>
            <a:r>
              <a:rPr lang="en-US" sz="2400" dirty="0">
                <a:solidFill>
                  <a:schemeClr val="tx1"/>
                </a:solidFill>
                <a:latin typeface="Arial"/>
              </a:rPr>
              <a:t>cross</a:t>
            </a:r>
            <a:r>
              <a:rPr lang="en-US" sz="2400" dirty="0" smtClean="0">
                <a:solidFill>
                  <a:schemeClr val="tx1"/>
                </a:solidFill>
                <a:latin typeface="Arial"/>
              </a:rPr>
              <a:t>.</a:t>
            </a:r>
          </a:p>
          <a:p>
            <a:pPr lvl="1" algn="l">
              <a:defRPr/>
            </a:pPr>
            <a:endParaRPr lang="en-US" sz="1400" dirty="0">
              <a:solidFill>
                <a:schemeClr val="tx1"/>
              </a:solidFill>
              <a:latin typeface="Arial"/>
            </a:endParaRPr>
          </a:p>
          <a:p>
            <a:pPr lvl="1" algn="l">
              <a:defRPr/>
            </a:pPr>
            <a:r>
              <a:rPr lang="en-US" sz="2400" dirty="0">
                <a:solidFill>
                  <a:schemeClr val="tx1"/>
                </a:solidFill>
                <a:latin typeface="Arial"/>
              </a:rPr>
              <a:t>There are no values for </a:t>
            </a:r>
            <a:r>
              <a:rPr lang="en-US" sz="2400" i="1" dirty="0">
                <a:solidFill>
                  <a:schemeClr val="tx1"/>
                </a:solidFill>
                <a:latin typeface="Arial"/>
              </a:rPr>
              <a:t>x</a:t>
            </a:r>
            <a:r>
              <a:rPr lang="en-US" sz="2400" dirty="0">
                <a:solidFill>
                  <a:schemeClr val="tx1"/>
                </a:solidFill>
                <a:latin typeface="Arial"/>
              </a:rPr>
              <a:t> and </a:t>
            </a:r>
            <a:r>
              <a:rPr lang="en-US" sz="2400" i="1" dirty="0">
                <a:solidFill>
                  <a:schemeClr val="tx1"/>
                </a:solidFill>
                <a:latin typeface="Arial"/>
              </a:rPr>
              <a:t>y</a:t>
            </a:r>
            <a:r>
              <a:rPr lang="en-US" sz="2400" dirty="0">
                <a:solidFill>
                  <a:schemeClr val="tx1"/>
                </a:solidFill>
                <a:latin typeface="Arial"/>
              </a:rPr>
              <a:t> that will make both equations true.</a:t>
            </a:r>
            <a:endParaRPr lang="en-US" sz="4000" dirty="0">
              <a:solidFill>
                <a:schemeClr val="tx1"/>
              </a:solidFill>
              <a:latin typeface="Arial"/>
            </a:endParaRP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5427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71C16E-9136-7A45-B13D-83EE81171AA2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27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427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ea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ea typeface="MS PGothic" charset="0"/>
              </a:rPr>
              <a:t>Example </a:t>
            </a:r>
            <a:r>
              <a:rPr lang="en-US" sz="2800" b="1" dirty="0" smtClean="0">
                <a:solidFill>
                  <a:srgbClr val="000090"/>
                </a:solidFill>
                <a:ea typeface="MS PGothic" charset="0"/>
              </a:rPr>
              <a:t>3, </a:t>
            </a:r>
            <a:r>
              <a:rPr lang="en-US" sz="2800" b="1" i="1" dirty="0" smtClean="0">
                <a:solidFill>
                  <a:srgbClr val="000090"/>
                </a:solidFill>
                <a:ea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ea typeface="MS PGothic" charset="0"/>
            </a:endParaRPr>
          </a:p>
          <a:p>
            <a:pPr algn="l" eaLnBrk="1" hangingPunct="1">
              <a:defRPr/>
            </a:pPr>
            <a:endParaRPr lang="en-US" sz="1100" baseline="30000" dirty="0">
              <a:ea typeface="MS PGothic" charset="0"/>
            </a:endParaRPr>
          </a:p>
          <a:p>
            <a:pPr marL="514350" indent="-514350" algn="l" eaLnBrk="1" hangingPunct="1">
              <a:lnSpc>
                <a:spcPct val="140000"/>
              </a:lnSpc>
              <a:buFont typeface="+mj-lt"/>
              <a:buAutoNum type="arabicPeriod" startAt="4"/>
              <a:defRPr/>
            </a:pPr>
            <a:r>
              <a:rPr lang="en-US" sz="2800" b="1" dirty="0" smtClean="0">
                <a:solidFill>
                  <a:srgbClr val="660066"/>
                </a:solidFill>
              </a:rPr>
              <a:t>The system                       has no solutions.</a:t>
            </a:r>
          </a:p>
          <a:p>
            <a:pPr lvl="1" algn="l">
              <a:defRPr/>
            </a:pPr>
            <a:endParaRPr lang="en-US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5529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387B330C-9761-704D-BF26-9CAF24DCEBE2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28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52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55300" name="TextBox 4"/>
          <p:cNvSpPr txBox="1">
            <a:spLocks noChangeArrowheads="1"/>
          </p:cNvSpPr>
          <p:nvPr/>
        </p:nvSpPr>
        <p:spPr bwMode="auto">
          <a:xfrm>
            <a:off x="6881813" y="3973513"/>
            <a:ext cx="1614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600" dirty="0">
                <a:solidFill>
                  <a:srgbClr val="000090"/>
                </a:solidFill>
                <a:latin typeface="Zapf Dingbats" charset="0"/>
                <a:sym typeface="Zapf Dingbats" charset="0"/>
              </a:rPr>
              <a:t>✔</a:t>
            </a:r>
            <a:endParaRPr lang="en-US" sz="9600" dirty="0">
              <a:solidFill>
                <a:srgbClr val="000090"/>
              </a:solidFill>
              <a:latin typeface="Arial"/>
            </a:endParaRPr>
          </a:p>
        </p:txBody>
      </p:sp>
      <p:graphicFrame>
        <p:nvGraphicFramePr>
          <p:cNvPr id="553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49019"/>
              </p:ext>
            </p:extLst>
          </p:nvPr>
        </p:nvGraphicFramePr>
        <p:xfrm>
          <a:off x="3184524" y="1240240"/>
          <a:ext cx="2153299" cy="1024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8" name="Equation" r:id="rId3" imgW="1841500" imgH="876300" progId="Equation.DSMT4">
                  <p:embed/>
                </p:oleObj>
              </mc:Choice>
              <mc:Fallback>
                <p:oleObj name="Equation" r:id="rId3" imgW="1841500" imgH="876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4524" y="1240240"/>
                        <a:ext cx="2153299" cy="10246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Guided Practice: </a:t>
            </a:r>
            <a:r>
              <a:rPr lang="en-US" sz="2800" b="1" dirty="0">
                <a:solidFill>
                  <a:srgbClr val="000090"/>
                </a:solidFill>
                <a:cs typeface="MS PGothic" charset="0"/>
              </a:rPr>
              <a:t>Example 3, </a:t>
            </a:r>
            <a:r>
              <a:rPr lang="en-US" sz="2800" b="1" i="1" dirty="0">
                <a:solidFill>
                  <a:srgbClr val="000090"/>
                </a:solidFill>
                <a:cs typeface="MS PGothic" charset="0"/>
              </a:rPr>
              <a:t>continued</a:t>
            </a:r>
            <a:endParaRPr lang="en-US" sz="2800" b="1" dirty="0">
              <a:solidFill>
                <a:srgbClr val="000090"/>
              </a:solidFill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  <a:p>
            <a:pPr eaLnBrk="1" hangingPunct="1"/>
            <a:endParaRPr lang="en-US" dirty="0">
              <a:cs typeface="MS PGothic" charset="0"/>
            </a:endParaRPr>
          </a:p>
        </p:txBody>
      </p:sp>
      <p:sp>
        <p:nvSpPr>
          <p:cNvPr id="5632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6210300" cy="29686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  <p:sp>
        <p:nvSpPr>
          <p:cNvPr id="56323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0B321EC-E9E6-E04C-A16D-D5050A169FF2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29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6324" name="Picture 4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cs typeface="MS PGothic" charset="0"/>
              </a:rPr>
              <a:t>Key Concepts, </a:t>
            </a:r>
            <a:r>
              <a:rPr lang="en-US" sz="2800" b="1" i="1" dirty="0">
                <a:cs typeface="MS PGothic" charset="0"/>
              </a:rPr>
              <a:t>continued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dirty="0">
                <a:cs typeface="MS PGothic" charset="0"/>
              </a:rPr>
              <a:t>Solving Systems of Equations by </a:t>
            </a:r>
            <a:r>
              <a:rPr lang="en-US" dirty="0" smtClean="0">
                <a:cs typeface="MS PGothic" charset="0"/>
              </a:rPr>
              <a:t>Graphing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/>
              <a:t>Graphing a system of equations on the same coordinate plane allows you to visualize </a:t>
            </a:r>
            <a:r>
              <a:rPr lang="en-US" dirty="0" smtClean="0"/>
              <a:t>the solution </a:t>
            </a:r>
            <a:r>
              <a:rPr lang="en-US" dirty="0"/>
              <a:t>to the </a:t>
            </a:r>
            <a:r>
              <a:rPr lang="en-US" dirty="0" smtClean="0"/>
              <a:t>system.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Use </a:t>
            </a:r>
            <a:r>
              <a:rPr lang="en-US" dirty="0"/>
              <a:t>a table of values, the slope-intercept form </a:t>
            </a:r>
            <a:r>
              <a:rPr lang="en-US" dirty="0" smtClean="0"/>
              <a:t>of </a:t>
            </a:r>
            <a:r>
              <a:rPr lang="en-US" dirty="0"/>
              <a:t>the </a:t>
            </a:r>
            <a:r>
              <a:rPr lang="en-US" dirty="0" smtClean="0"/>
              <a:t>equations </a:t>
            </a:r>
            <a:r>
              <a:rPr lang="en-US" dirty="0"/>
              <a:t>(</a:t>
            </a: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mx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 smtClean="0"/>
              <a:t>), </a:t>
            </a:r>
            <a:r>
              <a:rPr lang="en-US" dirty="0"/>
              <a:t>or a </a:t>
            </a:r>
            <a:r>
              <a:rPr lang="en-US" dirty="0" smtClean="0"/>
              <a:t>graphing calculator.</a:t>
            </a:r>
            <a:endParaRPr lang="en-US" dirty="0"/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Creating </a:t>
            </a:r>
            <a:r>
              <a:rPr lang="en-US" dirty="0"/>
              <a:t>a table of values can be time consuming depending on the equations, but will </a:t>
            </a:r>
            <a:r>
              <a:rPr lang="en-US" dirty="0" smtClean="0"/>
              <a:t>work for </a:t>
            </a:r>
            <a:r>
              <a:rPr lang="en-US" dirty="0"/>
              <a:t>all equations</a:t>
            </a:r>
            <a:r>
              <a:rPr lang="en-US" dirty="0" smtClean="0"/>
              <a:t>.</a:t>
            </a:r>
            <a:endParaRPr lang="en-US" dirty="0" smtClean="0">
              <a:cs typeface="MS PGothic" charset="0"/>
            </a:endParaRPr>
          </a:p>
          <a:p>
            <a:pPr algn="l" eaLnBrk="1" hangingPunct="1">
              <a:defRPr/>
            </a:pPr>
            <a:endParaRPr lang="en-US" sz="3000" b="1" dirty="0">
              <a:cs typeface="MS PGothic" charset="0"/>
            </a:endParaRPr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1DEF37E-7692-434E-8171-B60FDF5F69A4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3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435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cs typeface="MS PGothic" charset="0"/>
              </a:rPr>
              <a:t>Key Concepts, </a:t>
            </a:r>
            <a:r>
              <a:rPr lang="en-US" sz="2800" b="1" i="1" dirty="0" smtClean="0">
                <a:cs typeface="MS PGothic" charset="0"/>
              </a:rPr>
              <a:t>continued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Equations </a:t>
            </a:r>
            <a:r>
              <a:rPr lang="en-US" dirty="0"/>
              <a:t>not written in slope-intercept form will need to be rewritten in order to </a:t>
            </a:r>
            <a:r>
              <a:rPr lang="en-US" dirty="0" smtClean="0"/>
              <a:t>determine the </a:t>
            </a:r>
            <a:r>
              <a:rPr lang="en-US" dirty="0"/>
              <a:t>slope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y</a:t>
            </a:r>
            <a:r>
              <a:rPr lang="en-US" dirty="0"/>
              <a:t>-</a:t>
            </a:r>
            <a:r>
              <a:rPr lang="en-US" dirty="0" smtClean="0"/>
              <a:t>intercept.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Once </a:t>
            </a:r>
            <a:r>
              <a:rPr lang="en-US" dirty="0"/>
              <a:t>graphed, you can determine the number of solutions the system </a:t>
            </a:r>
            <a:r>
              <a:rPr lang="en-US" dirty="0" smtClean="0"/>
              <a:t>has.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Graphs of systems with one solution have two intersecting lines. The point of intersection is the solution to the system. These systems are considered </a:t>
            </a:r>
            <a:r>
              <a:rPr lang="en-US" b="1" dirty="0" smtClean="0"/>
              <a:t>consistent</a:t>
            </a:r>
            <a:r>
              <a:rPr lang="en-US" dirty="0" smtClean="0"/>
              <a:t>, or having at least one solution, and are also </a:t>
            </a:r>
            <a:r>
              <a:rPr lang="en-US" b="1" dirty="0" smtClean="0"/>
              <a:t>independent</a:t>
            </a:r>
            <a:r>
              <a:rPr lang="en-US" dirty="0" smtClean="0"/>
              <a:t>, meaning there is exactly one solution.</a:t>
            </a:r>
            <a:endParaRPr lang="en-US" sz="3000" b="1" dirty="0">
              <a:cs typeface="MS PGothic" charset="0"/>
            </a:endParaRPr>
          </a:p>
        </p:txBody>
      </p:sp>
      <p:sp>
        <p:nvSpPr>
          <p:cNvPr id="19458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AD65E81-E207-F941-A0B7-77B01C10AB4D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4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45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>
                <a:cs typeface="MS PGothic" charset="0"/>
              </a:rPr>
              <a:t>Key Concepts, </a:t>
            </a:r>
            <a:r>
              <a:rPr lang="en-US" sz="2800" b="1" i="1" dirty="0" smtClean="0">
                <a:cs typeface="MS PGothic" charset="0"/>
              </a:rPr>
              <a:t>continued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Graphs </a:t>
            </a:r>
            <a:r>
              <a:rPr lang="en-US" dirty="0"/>
              <a:t>of systems with no solution have parallel lines. There are no points that satisfy both </a:t>
            </a:r>
            <a:r>
              <a:rPr lang="en-US" dirty="0" smtClean="0"/>
              <a:t>of the </a:t>
            </a:r>
            <a:r>
              <a:rPr lang="en-US" dirty="0"/>
              <a:t>equations. These systems are referred to as </a:t>
            </a:r>
            <a:r>
              <a:rPr lang="en-US" b="1" dirty="0"/>
              <a:t>inconsistent</a:t>
            </a:r>
            <a:r>
              <a:rPr lang="en-US" dirty="0"/>
              <a:t>. </a:t>
            </a:r>
            <a:endParaRPr lang="en-US" dirty="0" smtClean="0"/>
          </a:p>
          <a:p>
            <a:pPr marL="342900" indent="-342900" algn="l">
              <a:buFont typeface="Arial"/>
              <a:buChar char="•"/>
              <a:defRPr/>
            </a:pPr>
            <a:r>
              <a:rPr lang="en-US" dirty="0" smtClean="0"/>
              <a:t>Systems </a:t>
            </a:r>
            <a:r>
              <a:rPr lang="en-US" dirty="0"/>
              <a:t>with an infinite number of solutions are equations of the same line—the lines </a:t>
            </a:r>
            <a:r>
              <a:rPr lang="en-US" dirty="0" smtClean="0"/>
              <a:t>for the </a:t>
            </a:r>
            <a:r>
              <a:rPr lang="en-US" dirty="0"/>
              <a:t>equations in the system overlap. These are referred to as </a:t>
            </a:r>
            <a:r>
              <a:rPr lang="en-US" b="1" dirty="0"/>
              <a:t>dependent</a:t>
            </a:r>
            <a:r>
              <a:rPr lang="en-US" dirty="0"/>
              <a:t> and also consistent</a:t>
            </a:r>
            <a:r>
              <a:rPr lang="en-US" dirty="0" smtClean="0"/>
              <a:t>, having </a:t>
            </a:r>
            <a:r>
              <a:rPr lang="en-US" dirty="0"/>
              <a:t>at least one solution.</a:t>
            </a:r>
            <a:endParaRPr lang="en-US" sz="3000" b="1" dirty="0">
              <a:cs typeface="MS PGothic" charset="0"/>
            </a:endParaRPr>
          </a:p>
        </p:txBody>
      </p:sp>
      <p:sp>
        <p:nvSpPr>
          <p:cNvPr id="20482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2B0E9ED3-36BB-C946-BF60-29871A42F7AE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5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48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 eaLnBrk="1" hangingPunct="1"/>
            <a:r>
              <a:rPr lang="en-US" sz="2800" b="1" dirty="0">
                <a:cs typeface="MS PGothic" charset="0"/>
              </a:rPr>
              <a:t>Key Concepts, </a:t>
            </a:r>
            <a:r>
              <a:rPr lang="en-US" sz="2800" b="1" i="1" dirty="0">
                <a:cs typeface="MS PGothic" charset="0"/>
              </a:rPr>
              <a:t>continued</a:t>
            </a:r>
          </a:p>
          <a:p>
            <a:pPr algn="l" eaLnBrk="1" hangingPunct="1"/>
            <a:endParaRPr lang="en-US" sz="3000" b="1" dirty="0">
              <a:cs typeface="MS PGothic" charset="0"/>
            </a:endParaRPr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DE22E1A-DB42-BE4F-ACB0-7C74BBEE8CB5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6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50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16000" y="6246813"/>
            <a:ext cx="5530850" cy="2651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931953"/>
              </p:ext>
            </p:extLst>
          </p:nvPr>
        </p:nvGraphicFramePr>
        <p:xfrm>
          <a:off x="762000" y="1341438"/>
          <a:ext cx="7734300" cy="425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8100"/>
                <a:gridCol w="2578100"/>
                <a:gridCol w="2578100"/>
              </a:tblGrid>
              <a:tr h="45271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Intersecting</a:t>
                      </a:r>
                      <a:r>
                        <a:rPr lang="en-US" sz="2000" b="1" baseline="0" dirty="0" smtClean="0">
                          <a:latin typeface="Arial"/>
                          <a:cs typeface="Arial"/>
                        </a:rPr>
                        <a:t> Lines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Parallel Lines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/>
                          <a:cs typeface="Arial"/>
                        </a:rPr>
                        <a:t>Same Line</a:t>
                      </a:r>
                      <a:endParaRPr lang="en-US" sz="2000" b="1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04567">
                <a:tc>
                  <a:txBody>
                    <a:bodyPr/>
                    <a:lstStyle/>
                    <a:p>
                      <a:endParaRPr lang="en-US" sz="1800" dirty="0">
                        <a:latin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88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One solution</a:t>
                      </a:r>
                      <a:endParaRPr lang="en-US" sz="2000" spc="0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No solutions</a:t>
                      </a:r>
                      <a:endParaRPr lang="en-US" sz="2000" spc="0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Infinitely many solutions</a:t>
                      </a:r>
                      <a:endParaRPr lang="en-US" sz="2000" spc="0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88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Consistent</a:t>
                      </a:r>
                    </a:p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Independent</a:t>
                      </a:r>
                      <a:endParaRPr lang="en-US" sz="2000" spc="0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Inconsistent</a:t>
                      </a:r>
                      <a:endParaRPr lang="en-US" sz="2000" spc="0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en-US" sz="2000" spc="0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Consistent</a:t>
                      </a:r>
                    </a:p>
                    <a:p>
                      <a:pPr algn="ctr"/>
                      <a:r>
                        <a:rPr lang="en-US" sz="2000" b="0" i="0" u="none" strike="noStrike" kern="1200" spc="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Dependent</a:t>
                      </a:r>
                      <a:endParaRPr lang="en-US" sz="2000" spc="0" dirty="0">
                        <a:latin typeface="Arial"/>
                        <a:cs typeface="Arial"/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30" name="Picture 2" descr="U2L2_00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5402" r="4951" b="5464"/>
          <a:stretch>
            <a:fillRect/>
          </a:stretch>
        </p:blipFill>
        <p:spPr bwMode="auto">
          <a:xfrm>
            <a:off x="850900" y="1927225"/>
            <a:ext cx="2416175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3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3" t="5321" r="4742" b="5301"/>
          <a:stretch>
            <a:fillRect/>
          </a:stretch>
        </p:blipFill>
        <p:spPr bwMode="auto">
          <a:xfrm>
            <a:off x="3430588" y="1927225"/>
            <a:ext cx="2414587" cy="215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3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" t="5322" r="4926" b="5302"/>
          <a:stretch>
            <a:fillRect/>
          </a:stretch>
        </p:blipFill>
        <p:spPr bwMode="auto">
          <a:xfrm>
            <a:off x="5989638" y="1927225"/>
            <a:ext cx="2409825" cy="215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algn="l">
              <a:defRPr/>
            </a:pPr>
            <a:r>
              <a:rPr lang="en-US" sz="2800" b="1" dirty="0">
                <a:ea typeface="MS PGothic" charset="0"/>
                <a:cs typeface="MS PGothic" charset="0"/>
              </a:rPr>
              <a:t>Key Concepts, </a:t>
            </a:r>
            <a:r>
              <a:rPr lang="en-US" sz="2800" b="1" i="1" dirty="0" smtClean="0">
                <a:ea typeface="MS PGothic" charset="0"/>
                <a:cs typeface="MS PGothic" charset="0"/>
              </a:rPr>
              <a:t>continued</a:t>
            </a:r>
          </a:p>
          <a:p>
            <a:pPr marL="342900" indent="-342900" algn="l">
              <a:spcAft>
                <a:spcPts val="600"/>
              </a:spcAft>
              <a:buFont typeface="Arial"/>
              <a:buChar char="•"/>
              <a:defRPr/>
            </a:pPr>
            <a:r>
              <a:rPr lang="en-US" dirty="0" smtClean="0"/>
              <a:t>Graphing </a:t>
            </a:r>
            <a:r>
              <a:rPr lang="en-US" dirty="0"/>
              <a:t>the system of equations can sometimes be inaccurate, but solving the </a:t>
            </a:r>
            <a:r>
              <a:rPr lang="en-US" dirty="0" smtClean="0"/>
              <a:t>system algebraically </a:t>
            </a:r>
            <a:r>
              <a:rPr lang="en-US" dirty="0"/>
              <a:t>will always give an exact answer.</a:t>
            </a:r>
            <a:endParaRPr lang="en-US" sz="4000" b="1" i="1" dirty="0">
              <a:ea typeface="MS PGothic" charset="0"/>
              <a:cs typeface="MS PGothic" charset="0"/>
            </a:endParaRP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DE56B35-CEBD-EF46-988D-7A353A7863E6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7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53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66618AD-04E0-A240-B831-81F3EE27FD37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8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55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3555" name="Subtitle 1"/>
          <p:cNvSpPr>
            <a:spLocks noGrp="1"/>
          </p:cNvSpPr>
          <p:nvPr/>
        </p:nvSpPr>
        <p:spPr bwMode="auto">
          <a:xfrm>
            <a:off x="641350" y="641350"/>
            <a:ext cx="785495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2800" b="1" dirty="0">
                <a:latin typeface="Arial"/>
                <a:cs typeface="Arial"/>
              </a:rPr>
              <a:t>Key Concepts, </a:t>
            </a:r>
            <a:r>
              <a:rPr lang="en-US" sz="2800" b="1" i="1" dirty="0">
                <a:latin typeface="Arial"/>
                <a:cs typeface="Arial"/>
              </a:rPr>
              <a:t>continued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latin typeface="Arial"/>
                <a:cs typeface="Arial"/>
              </a:rPr>
              <a:t>Graphing Equations Using a TI-83/84: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1: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[Y=] and key in the equation using </a:t>
            </a:r>
            <a:b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[X, T,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Θ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] for </a:t>
            </a:r>
            <a:r>
              <a:rPr lang="en-US" sz="2400" i="1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2: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Press [ENTER] and</a:t>
            </a: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key in the second equation.</a:t>
            </a:r>
            <a:endParaRPr lang="en-US" sz="2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3: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[WINDOW] to change the viewing window, if necessary.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4: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Enter in appropriate values for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Xmin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Xmax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Xscl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Ymin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Ymax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and </a:t>
            </a:r>
            <a:r>
              <a:rPr lang="en-US" sz="2400" dirty="0" err="1">
                <a:solidFill>
                  <a:srgbClr val="000000"/>
                </a:solidFill>
                <a:latin typeface="Arial"/>
                <a:cs typeface="Arial"/>
              </a:rPr>
              <a:t>Yscl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, using the arrow keys to navigate.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5: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[GRAPH].	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BAAD919-19FB-EF46-AC65-C081F0F7AF56}" type="slidenum">
              <a:rPr lang="en-US" sz="1800">
                <a:solidFill>
                  <a:srgbClr val="000000"/>
                </a:solidFill>
                <a:latin typeface="Arial"/>
                <a:cs typeface="Arial"/>
              </a:rPr>
              <a:pPr eaLnBrk="1" hangingPunct="1"/>
              <a:t>9</a:t>
            </a:fld>
            <a:endParaRPr lang="en-US" sz="1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57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16000" y="6245225"/>
            <a:ext cx="5530850" cy="2651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cs typeface="MS PGothic" charset="0"/>
              </a:rPr>
              <a:t>2.2.2: Solving Systems of Linear Equations</a:t>
            </a:r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4579" name="Subtitle 1"/>
          <p:cNvSpPr>
            <a:spLocks noGrp="1"/>
          </p:cNvSpPr>
          <p:nvPr/>
        </p:nvSpPr>
        <p:spPr bwMode="auto">
          <a:xfrm>
            <a:off x="641350" y="641350"/>
            <a:ext cx="785495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2800" b="1" dirty="0">
                <a:latin typeface="Arial"/>
                <a:cs typeface="Arial"/>
              </a:rPr>
              <a:t>Key Concepts, </a:t>
            </a:r>
            <a:r>
              <a:rPr lang="en-US" sz="2800" b="1" i="1" dirty="0">
                <a:latin typeface="Arial"/>
                <a:cs typeface="Arial"/>
              </a:rPr>
              <a:t>continued</a:t>
            </a:r>
          </a:p>
          <a:p>
            <a:pPr marL="1371600" lvl="1" indent="-977900">
              <a:spcBef>
                <a:spcPct val="20000"/>
              </a:spcBef>
              <a:buFont typeface="Arial" charset="0"/>
              <a:buNone/>
            </a:pPr>
            <a:endParaRPr lang="en-US" sz="11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6: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[2</a:t>
            </a:r>
            <a:r>
              <a:rPr lang="en-US" sz="2400" baseline="30000" dirty="0">
                <a:solidFill>
                  <a:srgbClr val="000000"/>
                </a:solidFill>
                <a:latin typeface="Arial"/>
                <a:cs typeface="Arial"/>
              </a:rPr>
              <a:t>ND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] and [TRACE] to access the Calculate Menu.</a:t>
            </a: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7: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 Choose 5: intersect.</a:t>
            </a:r>
            <a:endParaRPr lang="en-US" sz="2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426464" lvl="1" indent="-1069848">
              <a:spcBef>
                <a:spcPct val="20000"/>
              </a:spcBef>
              <a:buFont typeface="Arial" charset="0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Step 8: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Press [ENTER] 3 times for the point of intersection.</a:t>
            </a:r>
          </a:p>
          <a:p>
            <a:pPr marL="1371600" lvl="1" indent="-977900">
              <a:spcBef>
                <a:spcPct val="20000"/>
              </a:spcBef>
              <a:buFont typeface="Arial" charset="0"/>
              <a:buNone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ordinate Algebra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Instruction TEMPLATE.potx</Template>
  <TotalTime>1369</TotalTime>
  <Words>1516</Words>
  <Application>Microsoft Macintosh PowerPoint</Application>
  <PresentationFormat>On-screen Show (4:3)</PresentationFormat>
  <Paragraphs>231</Paragraphs>
  <Slides>29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Coordinate Algebra Instruction TEMPLATE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138</cp:revision>
  <cp:lastPrinted>2012-03-22T14:14:30Z</cp:lastPrinted>
  <dcterms:created xsi:type="dcterms:W3CDTF">2012-02-22T19:14:19Z</dcterms:created>
  <dcterms:modified xsi:type="dcterms:W3CDTF">2012-06-05T14:24:09Z</dcterms:modified>
  <cp:category/>
</cp:coreProperties>
</file>