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67" r:id="rId2"/>
    <p:sldId id="266" r:id="rId3"/>
    <p:sldId id="273" r:id="rId4"/>
    <p:sldId id="268" r:id="rId5"/>
    <p:sldId id="274" r:id="rId6"/>
    <p:sldId id="269" r:id="rId7"/>
    <p:sldId id="270" r:id="rId8"/>
    <p:sldId id="271" r:id="rId9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91" d="100"/>
          <a:sy n="91" d="100"/>
        </p:scale>
        <p:origin x="-120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Myriad Pro"/>
                <a:ea typeface="Myriad Pro"/>
                <a:cs typeface="Myriad Pro"/>
              </a:defRPr>
            </a:lvl1pPr>
          </a:lstStyle>
          <a:p>
            <a:pPr>
              <a:defRPr/>
            </a:pPr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Myriad Pro" charset="0"/>
                <a:cs typeface="Myriad Pro" charset="0"/>
              </a:defRPr>
            </a:lvl1pPr>
          </a:lstStyle>
          <a:p>
            <a:pPr>
              <a:defRPr/>
            </a:pPr>
            <a:fld id="{D2889A47-5B62-254A-A7DD-00005B94F997}" type="datetimeFigureOut">
              <a:rPr lang="en-US">
                <a:latin typeface="Arial"/>
                <a:cs typeface="Arial"/>
              </a:rPr>
              <a:pPr>
                <a:defRPr/>
              </a:pPr>
              <a:t>6/5/12</a:t>
            </a:fld>
            <a:endParaRPr lang="en-US" dirty="0">
              <a:latin typeface="Arial"/>
              <a:cs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Myriad Pro"/>
                <a:ea typeface="Myriad Pro"/>
                <a:cs typeface="Myriad Pro"/>
              </a:defRPr>
            </a:lvl1pPr>
          </a:lstStyle>
          <a:p>
            <a:pPr>
              <a:defRPr/>
            </a:pPr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Myriad Pro" charset="0"/>
                <a:cs typeface="Myriad Pro" charset="0"/>
              </a:defRPr>
            </a:lvl1pPr>
          </a:lstStyle>
          <a:p>
            <a:pPr>
              <a:defRPr/>
            </a:pPr>
            <a:fld id="{5A1B93ED-76FA-7C40-B191-3A397DD37753}" type="slidenum">
              <a:rPr lang="en-US">
                <a:latin typeface="Arial"/>
                <a:cs typeface="Arial"/>
              </a:rPr>
              <a:pPr>
                <a:defRPr/>
              </a:pPr>
              <a:t>‹#›</a:t>
            </a:fld>
            <a:endParaRPr 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7464646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  <a:ea typeface="Arial"/>
                <a:cs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/>
                <a:cs typeface="Arial"/>
              </a:defRPr>
            </a:lvl1pPr>
          </a:lstStyle>
          <a:p>
            <a:pPr>
              <a:defRPr/>
            </a:pPr>
            <a:fld id="{8F40D2F3-03E3-2846-A4D8-CE84C06D0739}" type="datetimeFigureOut">
              <a:rPr lang="en-US" smtClean="0"/>
              <a:pPr>
                <a:defRPr/>
              </a:pPr>
              <a:t>6/5/12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  <a:ea typeface="Arial"/>
                <a:cs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/>
                <a:cs typeface="Arial"/>
              </a:defRPr>
            </a:lvl1pPr>
          </a:lstStyle>
          <a:p>
            <a:pPr>
              <a:defRPr/>
            </a:pPr>
            <a:fld id="{1592E9D1-F2A2-8944-B89A-03F9A60AA43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826596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Arial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Arial"/>
        <a:cs typeface="Arial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Arial"/>
        <a:cs typeface="Arial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Arial"/>
        <a:cs typeface="Arial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Arial"/>
        <a:cs typeface="Arial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u="none" dirty="0" smtClean="0">
                <a:solidFill>
                  <a:srgbClr val="3366FF"/>
                </a:solidFill>
              </a:rPr>
              <a:t>http://</a:t>
            </a:r>
            <a:r>
              <a:rPr lang="en-US" u="none" dirty="0" err="1" smtClean="0">
                <a:solidFill>
                  <a:srgbClr val="3366FF"/>
                </a:solidFill>
              </a:rPr>
              <a:t>walch.com</a:t>
            </a:r>
            <a:r>
              <a:rPr lang="en-US" u="none" dirty="0" smtClean="0">
                <a:solidFill>
                  <a:srgbClr val="3366FF"/>
                </a:solidFill>
              </a:rPr>
              <a:t>/</a:t>
            </a:r>
            <a:r>
              <a:rPr lang="en-US" u="none" dirty="0" err="1" smtClean="0">
                <a:solidFill>
                  <a:srgbClr val="3366FF"/>
                </a:solidFill>
              </a:rPr>
              <a:t>wu</a:t>
            </a:r>
            <a:r>
              <a:rPr lang="en-US" u="none" dirty="0" smtClean="0">
                <a:solidFill>
                  <a:srgbClr val="3366FF"/>
                </a:solidFill>
              </a:rPr>
              <a:t>/CAU2L2S1Copier</a:t>
            </a:r>
            <a:endParaRPr lang="en-US" u="none" dirty="0">
              <a:solidFill>
                <a:srgbClr val="3366FF"/>
              </a:solidFill>
            </a:endParaRPr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49BEE655-8E48-4241-907F-0B5DC39B4F8A}" type="slidenum">
              <a:rPr lang="en-US" sz="1200">
                <a:latin typeface="Arial"/>
                <a:cs typeface="Arial"/>
              </a:rPr>
              <a:pPr eaLnBrk="1" hangingPunct="1"/>
              <a:t>1</a:t>
            </a:fld>
            <a:endParaRPr lang="en-US" sz="1200" dirty="0">
              <a:latin typeface="Arial"/>
              <a:cs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b="1" dirty="0"/>
              <a:t>Common Core Georgia Performance Standard: </a:t>
            </a:r>
            <a:r>
              <a:rPr lang="en-US" dirty="0"/>
              <a:t>MCC9–12.A.REI.5</a:t>
            </a: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1BA6B66F-181B-EB44-B0F3-B529B168E5AE}" type="slidenum">
              <a:rPr lang="en-US" sz="1200">
                <a:latin typeface="Arial"/>
                <a:cs typeface="Arial"/>
              </a:rPr>
              <a:pPr eaLnBrk="1" hangingPunct="1"/>
              <a:t>2</a:t>
            </a:fld>
            <a:endParaRPr lang="en-US" sz="1200" dirty="0">
              <a:latin typeface="Arial"/>
              <a:cs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7ED43997-318D-D146-AA82-1A1CEFB4B8A7}" type="slidenum">
              <a:rPr lang="en-US" sz="1200">
                <a:latin typeface="Arial"/>
                <a:cs typeface="Arial"/>
              </a:rPr>
              <a:pPr eaLnBrk="1" hangingPunct="1"/>
              <a:t>3</a:t>
            </a:fld>
            <a:endParaRPr lang="en-US" sz="1200" dirty="0">
              <a:latin typeface="Arial"/>
              <a:cs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 smtClean="0">
              <a:ea typeface="+mn-ea"/>
            </a:endParaRPr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245E016C-0474-5645-BF02-3CD102190172}" type="slidenum">
              <a:rPr lang="en-US" sz="1200">
                <a:latin typeface="Arial"/>
                <a:cs typeface="Arial"/>
              </a:rPr>
              <a:pPr eaLnBrk="1" hangingPunct="1"/>
              <a:t>4</a:t>
            </a:fld>
            <a:endParaRPr lang="en-US" sz="1200" dirty="0">
              <a:latin typeface="Arial"/>
              <a:cs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 smtClean="0">
              <a:ea typeface="+mn-ea"/>
            </a:endParaRPr>
          </a:p>
        </p:txBody>
      </p:sp>
      <p:sp>
        <p:nvSpPr>
          <p:cNvPr id="2457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AF07ED11-C779-BB41-8E89-6BF8F5E395B3}" type="slidenum">
              <a:rPr lang="en-US" sz="1200">
                <a:latin typeface="Arial"/>
                <a:cs typeface="Arial"/>
              </a:rPr>
              <a:pPr eaLnBrk="1" hangingPunct="1"/>
              <a:t>5</a:t>
            </a:fld>
            <a:endParaRPr lang="en-US" sz="1200" dirty="0">
              <a:latin typeface="Arial"/>
              <a:cs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kern="1200" dirty="0" smtClean="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rPr>
              <a:t>Connection to the Lesson</a:t>
            </a:r>
          </a:p>
          <a:p>
            <a:pPr>
              <a:defRPr/>
            </a:pPr>
            <a:r>
              <a:rPr lang="en-US" dirty="0" smtClean="0"/>
              <a:t>• Students will be asked to take a scenario like this a step further and determine at which point the equations are equal.</a:t>
            </a:r>
          </a:p>
          <a:p>
            <a:pPr>
              <a:defRPr/>
            </a:pPr>
            <a:r>
              <a:rPr lang="en-US" dirty="0" smtClean="0"/>
              <a:t>• Students will be asked to solve a system of equations using various methods and will be asked to justify their thinking.</a:t>
            </a:r>
            <a:endParaRPr lang="en-US" sz="1200" kern="1200" dirty="0" smtClean="0">
              <a:solidFill>
                <a:schemeClr val="tx1"/>
              </a:solidFill>
              <a:latin typeface="Arial"/>
              <a:ea typeface="ＭＳ Ｐゴシック" charset="0"/>
              <a:cs typeface="Arial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592E9D1-F2A2-8944-B89A-03F9A60AA43D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48992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oordinate Algebra PPT bgd WarmUpNEW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75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0600" y="640567"/>
            <a:ext cx="7855776" cy="4998233"/>
          </a:xfrm>
          <a:noFill/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992193" y="6315940"/>
            <a:ext cx="5530850" cy="264966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600" b="0" i="0" baseline="0">
                <a:solidFill>
                  <a:srgbClr val="008000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297863" y="5497513"/>
            <a:ext cx="728662" cy="282575"/>
          </a:xfrm>
        </p:spPr>
        <p:txBody>
          <a:bodyPr/>
          <a:lstStyle>
            <a:lvl1pPr>
              <a:defRPr sz="1800" b="1" i="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553492ED-300C-B042-9A7D-E9775D0A97A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45658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8B1B2F-FF56-F540-9C81-1EA3D95370D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7074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70EDFD-952E-C949-86B8-829B909981D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39818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B38E4D-B097-6C44-BE48-3FF928E1C43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52605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D416F9-3B77-CD4B-B0BA-C537F044424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74276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4DE7A3-D8AD-8F4E-A672-F0BE303C064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13719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CD20F1-D7CB-4444-A1DE-C3D991B9B2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06903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5A721-D0C6-0D49-809D-A006A4D776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04533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83AFD9-6A46-A740-AF58-119D51E02AF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5761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BC060C-90E5-AB4C-963C-7921AD4BDB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7491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ED1F16-1665-CC43-9758-BFE775BB558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81946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fld id="{BAF51CE1-C796-4D4B-8676-B670154F4B8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3" r:id="rId1"/>
    <p:sldLayoutId id="2147483853" r:id="rId2"/>
    <p:sldLayoutId id="2147483854" r:id="rId3"/>
    <p:sldLayoutId id="2147483855" r:id="rId4"/>
    <p:sldLayoutId id="2147483856" r:id="rId5"/>
    <p:sldLayoutId id="2147483857" r:id="rId6"/>
    <p:sldLayoutId id="2147483858" r:id="rId7"/>
    <p:sldLayoutId id="2147483859" r:id="rId8"/>
    <p:sldLayoutId id="2147483860" r:id="rId9"/>
    <p:sldLayoutId id="2147483861" r:id="rId10"/>
    <p:sldLayoutId id="2147483862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/>
          <a:ea typeface="ＭＳ Ｐゴシック" charset="0"/>
          <a:cs typeface="Arial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Myriad Pro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Myriad Pro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Myriad Pro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Myriad Pro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/>
          <a:ea typeface="ＭＳ Ｐゴシック" charset="0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/>
          <a:ea typeface="Arial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/>
          <a:ea typeface="Arial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/>
          <a:ea typeface="Arial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/>
          <a:ea typeface="Arial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alch.com/wu/CAU2L2S1Copier" TargetMode="External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eaLnBrk="1" hangingPunct="1"/>
            <a:r>
              <a:rPr lang="en-US" sz="4800" b="1" dirty="0"/>
              <a:t>Check it out!</a:t>
            </a:r>
          </a:p>
        </p:txBody>
      </p:sp>
      <p:sp>
        <p:nvSpPr>
          <p:cNvPr id="15362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92188" y="6316663"/>
            <a:ext cx="5530850" cy="263525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/>
              <a:t>2.2.1: Proving Equivalencies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E6CC960-AD7C-EF48-A309-32FCA09639B6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pic>
        <p:nvPicPr>
          <p:cNvPr id="15364" name="Picture 5" descr="play-button-lg.png">
            <a:hlinkClick r:id="rId3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2095500"/>
            <a:ext cx="2654300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92188" y="6316663"/>
            <a:ext cx="5530850" cy="263525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/>
              <a:t>2.2.1: Proving Equivalencies</a:t>
            </a:r>
          </a:p>
        </p:txBody>
      </p:sp>
      <p:sp>
        <p:nvSpPr>
          <p:cNvPr id="17410" name="Subtitle 1"/>
          <p:cNvSpPr txBox="1">
            <a:spLocks/>
          </p:cNvSpPr>
          <p:nvPr/>
        </p:nvSpPr>
        <p:spPr bwMode="auto">
          <a:xfrm>
            <a:off x="992188" y="641350"/>
            <a:ext cx="7305675" cy="457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dirty="0">
                <a:latin typeface="Arial"/>
                <a:cs typeface="Arial"/>
              </a:rPr>
              <a:t>The Pendleton County School District is trying to decide on a new copier. The purchasing committee has been given quotes on two new machines. One sells for $20,000 and costs $0.02 per copy to operate. The other sells for $17,500, but its operating cost is $0.025 per copy. Your teacher will give you extra credit for writing a mathematically sound recommendation to the school district on which copier to buy.</a:t>
            </a:r>
          </a:p>
          <a:p>
            <a:endParaRPr lang="en-US" dirty="0">
              <a:latin typeface="Arial"/>
              <a:cs typeface="Arial"/>
            </a:endParaRPr>
          </a:p>
          <a:p>
            <a:endParaRPr lang="en-US" dirty="0">
              <a:latin typeface="Arial"/>
              <a:cs typeface="Arial"/>
            </a:endParaRPr>
          </a:p>
          <a:p>
            <a:pPr algn="r"/>
            <a:r>
              <a:rPr lang="en-US" dirty="0">
                <a:latin typeface="Arial"/>
                <a:cs typeface="Arial"/>
              </a:rPr>
              <a:t>(</a:t>
            </a:r>
            <a:r>
              <a:rPr lang="en-US" i="1" dirty="0">
                <a:latin typeface="Arial"/>
                <a:cs typeface="Arial"/>
              </a:rPr>
              <a:t>continued</a:t>
            </a:r>
            <a:r>
              <a:rPr lang="en-US" dirty="0">
                <a:latin typeface="Arial"/>
                <a:cs typeface="Arial"/>
              </a:rPr>
              <a:t>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5BB15EB-73BC-2C48-92B6-6FE0A1CFD078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92188" y="6316663"/>
            <a:ext cx="5530850" cy="263525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/>
              <a:t>2.2.1: Proving Equivalencies</a:t>
            </a:r>
          </a:p>
        </p:txBody>
      </p:sp>
      <p:sp>
        <p:nvSpPr>
          <p:cNvPr id="19458" name="TextBox 6"/>
          <p:cNvSpPr txBox="1">
            <a:spLocks noChangeArrowheads="1"/>
          </p:cNvSpPr>
          <p:nvPr/>
        </p:nvSpPr>
        <p:spPr bwMode="auto">
          <a:xfrm>
            <a:off x="592138" y="785813"/>
            <a:ext cx="7807325" cy="415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buFont typeface="Calibri" charset="0"/>
              <a:buAutoNum type="arabicPeriod"/>
            </a:pPr>
            <a:r>
              <a:rPr lang="en-US" dirty="0">
                <a:latin typeface="Arial"/>
                <a:cs typeface="Arial"/>
              </a:rPr>
              <a:t>The district estimates the number of copies made each year is 515,000. Based on this estimation, which machine would you recommend? Justify your choice with clear mathematics.</a:t>
            </a:r>
            <a:br>
              <a:rPr lang="en-US" dirty="0">
                <a:latin typeface="Arial"/>
                <a:cs typeface="Arial"/>
              </a:rPr>
            </a:br>
            <a:endParaRPr lang="en-US" dirty="0">
              <a:latin typeface="Arial"/>
              <a:cs typeface="Arial"/>
            </a:endParaRPr>
          </a:p>
          <a:p>
            <a:pPr>
              <a:buFont typeface="Calibri" charset="0"/>
              <a:buAutoNum type="arabicPeriod"/>
            </a:pPr>
            <a:r>
              <a:rPr lang="en-US" dirty="0">
                <a:latin typeface="Arial"/>
                <a:cs typeface="Arial"/>
              </a:rPr>
              <a:t>The superintendent of the district has decided that all forms will be distributed electronically. This will decrease the number of copies made in the district by 6%. Based on this information, does this change your recommendation? Justify your choice with clear mathematics.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4B6391-9F5F-D841-9F25-3F45B467751D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marL="457200" indent="-457200" algn="l">
              <a:buFont typeface="Calibri" charset="0"/>
              <a:buAutoNum type="arabicPeriod"/>
            </a:pPr>
            <a:r>
              <a:rPr lang="en-US" dirty="0"/>
              <a:t>The district estimates the number of copies made each year is 515,000. Based on this estimation, which machine would you recommend? Justify your choice with clear mathematics.</a:t>
            </a:r>
          </a:p>
          <a:p>
            <a:pPr marL="914400" lvl="1" indent="-457200" algn="l">
              <a:buFont typeface="Arial" charset="0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The operating costs can be determined using equations for each copier. Let </a:t>
            </a:r>
            <a:r>
              <a:rPr lang="en-US" sz="2400" i="1" dirty="0">
                <a:solidFill>
                  <a:srgbClr val="660066"/>
                </a:solidFill>
              </a:rPr>
              <a:t>C</a:t>
            </a:r>
            <a:r>
              <a:rPr lang="en-US" sz="2400" dirty="0">
                <a:solidFill>
                  <a:srgbClr val="660066"/>
                </a:solidFill>
              </a:rPr>
              <a:t> represent the operating cost and </a:t>
            </a:r>
            <a:r>
              <a:rPr lang="en-US" sz="2400" i="1" dirty="0">
                <a:solidFill>
                  <a:srgbClr val="660066"/>
                </a:solidFill>
              </a:rPr>
              <a:t>p</a:t>
            </a:r>
            <a:r>
              <a:rPr lang="en-US" sz="2400" dirty="0">
                <a:solidFill>
                  <a:srgbClr val="660066"/>
                </a:solidFill>
              </a:rPr>
              <a:t> represent the number of pages copied.</a:t>
            </a:r>
          </a:p>
          <a:p>
            <a:pPr lvl="3" algn="l"/>
            <a:r>
              <a:rPr lang="pl-PL" sz="2400" dirty="0" err="1">
                <a:solidFill>
                  <a:srgbClr val="660066"/>
                </a:solidFill>
              </a:rPr>
              <a:t>Copier</a:t>
            </a:r>
            <a:r>
              <a:rPr lang="pl-PL" sz="2400" dirty="0">
                <a:solidFill>
                  <a:srgbClr val="660066"/>
                </a:solidFill>
              </a:rPr>
              <a:t> 1: </a:t>
            </a:r>
            <a:r>
              <a:rPr lang="pl-PL" sz="2400" i="1" dirty="0">
                <a:solidFill>
                  <a:srgbClr val="660066"/>
                </a:solidFill>
              </a:rPr>
              <a:t>C</a:t>
            </a:r>
            <a:r>
              <a:rPr lang="pl-PL" sz="2400" dirty="0">
                <a:solidFill>
                  <a:srgbClr val="660066"/>
                </a:solidFill>
              </a:rPr>
              <a:t> = 20,000 + 0.02</a:t>
            </a:r>
            <a:r>
              <a:rPr lang="pl-PL" sz="2400" i="1" dirty="0">
                <a:solidFill>
                  <a:srgbClr val="660066"/>
                </a:solidFill>
              </a:rPr>
              <a:t>p</a:t>
            </a:r>
          </a:p>
          <a:p>
            <a:pPr lvl="3" algn="l"/>
            <a:r>
              <a:rPr lang="pl-PL" sz="2400" dirty="0" err="1">
                <a:solidFill>
                  <a:srgbClr val="660066"/>
                </a:solidFill>
              </a:rPr>
              <a:t>Copier</a:t>
            </a:r>
            <a:r>
              <a:rPr lang="pl-PL" sz="2400" dirty="0">
                <a:solidFill>
                  <a:srgbClr val="660066"/>
                </a:solidFill>
              </a:rPr>
              <a:t> 2: </a:t>
            </a:r>
            <a:r>
              <a:rPr lang="pl-PL" sz="2400" i="1" dirty="0">
                <a:solidFill>
                  <a:srgbClr val="660066"/>
                </a:solidFill>
              </a:rPr>
              <a:t>C</a:t>
            </a:r>
            <a:r>
              <a:rPr lang="pl-PL" sz="2400" dirty="0">
                <a:solidFill>
                  <a:srgbClr val="660066"/>
                </a:solidFill>
              </a:rPr>
              <a:t> = 17,500 + 0.025</a:t>
            </a:r>
            <a:r>
              <a:rPr lang="pl-PL" sz="2400" i="1" dirty="0">
                <a:solidFill>
                  <a:srgbClr val="660066"/>
                </a:solidFill>
              </a:rPr>
              <a:t>p</a:t>
            </a:r>
            <a:endParaRPr lang="en-US" sz="2400" dirty="0">
              <a:solidFill>
                <a:srgbClr val="660066"/>
              </a:solidFill>
            </a:endParaRPr>
          </a:p>
        </p:txBody>
      </p:sp>
      <p:sp>
        <p:nvSpPr>
          <p:cNvPr id="2150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92188" y="6316663"/>
            <a:ext cx="5530850" cy="263525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/>
              <a:t>2.2.1: Proving Equivalencies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BB249D2-E0C3-864B-8202-5EE234E53A96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8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8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marL="914400" lvl="1" indent="-457200" algn="l">
              <a:buFont typeface="Arial" charset="0"/>
              <a:buChar char="•"/>
              <a:defRPr/>
            </a:pPr>
            <a:r>
              <a:rPr lang="fr-FR" sz="2400" dirty="0" smtClean="0">
                <a:solidFill>
                  <a:srgbClr val="660066"/>
                </a:solidFill>
              </a:rPr>
              <a:t>Substitute </a:t>
            </a:r>
            <a:r>
              <a:rPr lang="fr-FR" sz="2400" dirty="0">
                <a:solidFill>
                  <a:srgbClr val="660066"/>
                </a:solidFill>
              </a:rPr>
              <a:t>515,000 for the </a:t>
            </a:r>
            <a:r>
              <a:rPr lang="en-US" sz="2400" dirty="0">
                <a:solidFill>
                  <a:srgbClr val="660066"/>
                </a:solidFill>
              </a:rPr>
              <a:t>number</a:t>
            </a:r>
            <a:r>
              <a:rPr lang="fr-FR" sz="2400" dirty="0">
                <a:solidFill>
                  <a:srgbClr val="660066"/>
                </a:solidFill>
              </a:rPr>
              <a:t> of copies, </a:t>
            </a:r>
            <a:r>
              <a:rPr lang="fr-FR" sz="2400" i="1" dirty="0">
                <a:solidFill>
                  <a:srgbClr val="660066"/>
                </a:solidFill>
              </a:rPr>
              <a:t>p</a:t>
            </a:r>
            <a:r>
              <a:rPr lang="fr-FR" sz="2400" dirty="0">
                <a:solidFill>
                  <a:srgbClr val="660066"/>
                </a:solidFill>
              </a:rPr>
              <a:t>, to </a:t>
            </a:r>
            <a:r>
              <a:rPr lang="fr-FR" sz="2400" dirty="0" err="1">
                <a:solidFill>
                  <a:srgbClr val="660066"/>
                </a:solidFill>
              </a:rPr>
              <a:t>determine</a:t>
            </a:r>
            <a:r>
              <a:rPr lang="fr-FR" sz="2400" dirty="0">
                <a:solidFill>
                  <a:srgbClr val="660066"/>
                </a:solidFill>
              </a:rPr>
              <a:t> the </a:t>
            </a:r>
            <a:r>
              <a:rPr lang="fr-FR" sz="2400" dirty="0" err="1">
                <a:solidFill>
                  <a:srgbClr val="660066"/>
                </a:solidFill>
              </a:rPr>
              <a:t>cost</a:t>
            </a:r>
            <a:r>
              <a:rPr lang="fr-FR" sz="2400" dirty="0">
                <a:solidFill>
                  <a:srgbClr val="660066"/>
                </a:solidFill>
              </a:rPr>
              <a:t> for </a:t>
            </a:r>
            <a:r>
              <a:rPr lang="fr-FR" sz="2400" dirty="0" err="1">
                <a:solidFill>
                  <a:srgbClr val="660066"/>
                </a:solidFill>
              </a:rPr>
              <a:t>each</a:t>
            </a:r>
            <a:r>
              <a:rPr lang="fr-FR" sz="2400" dirty="0">
                <a:solidFill>
                  <a:srgbClr val="660066"/>
                </a:solidFill>
              </a:rPr>
              <a:t> </a:t>
            </a:r>
            <a:r>
              <a:rPr lang="fr-FR" sz="2400" dirty="0" smtClean="0">
                <a:solidFill>
                  <a:srgbClr val="660066"/>
                </a:solidFill>
              </a:rPr>
              <a:t>copier</a:t>
            </a:r>
            <a:r>
              <a:rPr lang="en-US" sz="2400" dirty="0" smtClean="0">
                <a:solidFill>
                  <a:srgbClr val="660066"/>
                </a:solidFill>
              </a:rPr>
              <a:t>.</a:t>
            </a:r>
            <a:endParaRPr lang="en-US" sz="2400" dirty="0">
              <a:solidFill>
                <a:srgbClr val="660066"/>
              </a:solidFill>
            </a:endParaRPr>
          </a:p>
          <a:p>
            <a:pPr lvl="3" algn="l">
              <a:defRPr/>
            </a:pPr>
            <a:r>
              <a:rPr lang="pl-PL" sz="2200" dirty="0">
                <a:solidFill>
                  <a:srgbClr val="660066"/>
                </a:solidFill>
              </a:rPr>
              <a:t>Copier 1: </a:t>
            </a:r>
            <a:r>
              <a:rPr lang="pl-PL" sz="2200" i="1" dirty="0">
                <a:solidFill>
                  <a:srgbClr val="660066"/>
                </a:solidFill>
              </a:rPr>
              <a:t>C</a:t>
            </a:r>
            <a:r>
              <a:rPr lang="pl-PL" sz="2200" dirty="0">
                <a:solidFill>
                  <a:srgbClr val="660066"/>
                </a:solidFill>
              </a:rPr>
              <a:t> = 20,000 + 0.02(515,000) = </a:t>
            </a:r>
            <a:r>
              <a:rPr lang="pl-PL" sz="2200" dirty="0" smtClean="0">
                <a:solidFill>
                  <a:srgbClr val="660066"/>
                </a:solidFill>
              </a:rPr>
              <a:t>30,300</a:t>
            </a:r>
          </a:p>
          <a:p>
            <a:pPr lvl="3" algn="l">
              <a:defRPr/>
            </a:pPr>
            <a:r>
              <a:rPr lang="pl-PL" sz="2200" dirty="0" smtClean="0">
                <a:solidFill>
                  <a:srgbClr val="660066"/>
                </a:solidFill>
              </a:rPr>
              <a:t>Copier </a:t>
            </a:r>
            <a:r>
              <a:rPr lang="pl-PL" sz="2200" dirty="0">
                <a:solidFill>
                  <a:srgbClr val="660066"/>
                </a:solidFill>
              </a:rPr>
              <a:t>2: </a:t>
            </a:r>
            <a:r>
              <a:rPr lang="pl-PL" sz="2200" i="1" dirty="0">
                <a:solidFill>
                  <a:srgbClr val="660066"/>
                </a:solidFill>
              </a:rPr>
              <a:t>C</a:t>
            </a:r>
            <a:r>
              <a:rPr lang="pl-PL" sz="2200" dirty="0">
                <a:solidFill>
                  <a:srgbClr val="660066"/>
                </a:solidFill>
              </a:rPr>
              <a:t> </a:t>
            </a:r>
            <a:r>
              <a:rPr lang="pl-PL" sz="2200" dirty="0" smtClean="0">
                <a:solidFill>
                  <a:srgbClr val="660066"/>
                </a:solidFill>
              </a:rPr>
              <a:t>= </a:t>
            </a:r>
            <a:r>
              <a:rPr lang="pl-PL" sz="2200" dirty="0">
                <a:solidFill>
                  <a:srgbClr val="660066"/>
                </a:solidFill>
              </a:rPr>
              <a:t>17,500 + 0.025(515,000) = </a:t>
            </a:r>
            <a:r>
              <a:rPr lang="pl-PL" sz="2200" dirty="0" smtClean="0">
                <a:solidFill>
                  <a:srgbClr val="660066"/>
                </a:solidFill>
              </a:rPr>
              <a:t>30,375</a:t>
            </a:r>
            <a:endParaRPr lang="fr-FR" sz="2200" dirty="0" smtClean="0">
              <a:solidFill>
                <a:srgbClr val="660066"/>
              </a:solidFill>
            </a:endParaRPr>
          </a:p>
          <a:p>
            <a:pPr marL="800100" lvl="1" indent="-342900" algn="l">
              <a:buFont typeface="Arial"/>
              <a:buChar char="•"/>
              <a:defRPr/>
            </a:pPr>
            <a:r>
              <a:rPr lang="fr-FR" sz="2400" dirty="0">
                <a:solidFill>
                  <a:srgbClr val="660066"/>
                </a:solidFill>
              </a:rPr>
              <a:t>Copier 1 </a:t>
            </a:r>
            <a:r>
              <a:rPr lang="fr-FR" sz="2400" dirty="0" err="1">
                <a:solidFill>
                  <a:srgbClr val="660066"/>
                </a:solidFill>
              </a:rPr>
              <a:t>costs</a:t>
            </a:r>
            <a:r>
              <a:rPr lang="fr-FR" sz="2400" dirty="0">
                <a:solidFill>
                  <a:srgbClr val="660066"/>
                </a:solidFill>
              </a:rPr>
              <a:t> $30,300 for 515,000 </a:t>
            </a:r>
            <a:r>
              <a:rPr lang="fr-FR" sz="2400" dirty="0" smtClean="0">
                <a:solidFill>
                  <a:srgbClr val="660066"/>
                </a:solidFill>
              </a:rPr>
              <a:t>copies.</a:t>
            </a:r>
          </a:p>
          <a:p>
            <a:pPr marL="800100" lvl="1" indent="-342900" algn="l">
              <a:buFont typeface="Arial"/>
              <a:buChar char="•"/>
              <a:defRPr/>
            </a:pPr>
            <a:r>
              <a:rPr lang="fr-FR" sz="2400" dirty="0" smtClean="0">
                <a:solidFill>
                  <a:srgbClr val="660066"/>
                </a:solidFill>
              </a:rPr>
              <a:t>Copier </a:t>
            </a:r>
            <a:r>
              <a:rPr lang="fr-FR" sz="2400" dirty="0">
                <a:solidFill>
                  <a:srgbClr val="660066"/>
                </a:solidFill>
              </a:rPr>
              <a:t>2 </a:t>
            </a:r>
            <a:r>
              <a:rPr lang="fr-FR" sz="2400" dirty="0" err="1">
                <a:solidFill>
                  <a:srgbClr val="660066"/>
                </a:solidFill>
              </a:rPr>
              <a:t>costs</a:t>
            </a:r>
            <a:r>
              <a:rPr lang="fr-FR" sz="2400" dirty="0">
                <a:solidFill>
                  <a:srgbClr val="660066"/>
                </a:solidFill>
              </a:rPr>
              <a:t> $30,375 for 515,000 copies.</a:t>
            </a:r>
          </a:p>
          <a:p>
            <a:pPr marL="800100" lvl="1" indent="-342900" algn="l">
              <a:buFont typeface="Arial"/>
              <a:buChar char="•"/>
              <a:defRPr/>
            </a:pPr>
            <a:r>
              <a:rPr lang="fr-FR" sz="2400" dirty="0">
                <a:solidFill>
                  <a:srgbClr val="660066"/>
                </a:solidFill>
              </a:rPr>
              <a:t>Copier 1 </a:t>
            </a:r>
            <a:r>
              <a:rPr lang="fr-FR" sz="2400" dirty="0" err="1">
                <a:solidFill>
                  <a:srgbClr val="660066"/>
                </a:solidFill>
              </a:rPr>
              <a:t>would</a:t>
            </a:r>
            <a:r>
              <a:rPr lang="fr-FR" sz="2400" dirty="0">
                <a:solidFill>
                  <a:srgbClr val="660066"/>
                </a:solidFill>
              </a:rPr>
              <a:t> </a:t>
            </a:r>
            <a:r>
              <a:rPr lang="fr-FR" sz="2400" dirty="0" err="1">
                <a:solidFill>
                  <a:srgbClr val="660066"/>
                </a:solidFill>
              </a:rPr>
              <a:t>be</a:t>
            </a:r>
            <a:r>
              <a:rPr lang="fr-FR" sz="2400" dirty="0">
                <a:solidFill>
                  <a:srgbClr val="660066"/>
                </a:solidFill>
              </a:rPr>
              <a:t> the best copier for </a:t>
            </a:r>
            <a:r>
              <a:rPr lang="fr-FR" sz="2400" dirty="0" err="1">
                <a:solidFill>
                  <a:srgbClr val="660066"/>
                </a:solidFill>
              </a:rPr>
              <a:t>this</a:t>
            </a:r>
            <a:r>
              <a:rPr lang="fr-FR" sz="2400" dirty="0">
                <a:solidFill>
                  <a:srgbClr val="660066"/>
                </a:solidFill>
              </a:rPr>
              <a:t> district </a:t>
            </a:r>
            <a:r>
              <a:rPr lang="fr-FR" sz="2400" dirty="0" err="1">
                <a:solidFill>
                  <a:srgbClr val="660066"/>
                </a:solidFill>
              </a:rPr>
              <a:t>because</a:t>
            </a:r>
            <a:r>
              <a:rPr lang="fr-FR" sz="2400" dirty="0">
                <a:solidFill>
                  <a:srgbClr val="660066"/>
                </a:solidFill>
              </a:rPr>
              <a:t> </a:t>
            </a:r>
            <a:r>
              <a:rPr lang="fr-FR" sz="2400" dirty="0" err="1">
                <a:solidFill>
                  <a:srgbClr val="660066"/>
                </a:solidFill>
              </a:rPr>
              <a:t>it</a:t>
            </a:r>
            <a:r>
              <a:rPr lang="fr-FR" sz="2400" dirty="0">
                <a:solidFill>
                  <a:srgbClr val="660066"/>
                </a:solidFill>
              </a:rPr>
              <a:t> </a:t>
            </a:r>
            <a:r>
              <a:rPr lang="fr-FR" sz="2400" dirty="0" err="1">
                <a:solidFill>
                  <a:srgbClr val="660066"/>
                </a:solidFill>
              </a:rPr>
              <a:t>is</a:t>
            </a:r>
            <a:r>
              <a:rPr lang="fr-FR" sz="2400" dirty="0">
                <a:solidFill>
                  <a:srgbClr val="660066"/>
                </a:solidFill>
              </a:rPr>
              <a:t> </a:t>
            </a:r>
            <a:r>
              <a:rPr lang="fr-FR" sz="2400" dirty="0" err="1">
                <a:solidFill>
                  <a:srgbClr val="660066"/>
                </a:solidFill>
              </a:rPr>
              <a:t>cheaper</a:t>
            </a:r>
            <a:r>
              <a:rPr lang="fr-FR" sz="2400" dirty="0">
                <a:solidFill>
                  <a:srgbClr val="660066"/>
                </a:solidFill>
              </a:rPr>
              <a:t> </a:t>
            </a:r>
            <a:r>
              <a:rPr lang="fr-FR" sz="2400" dirty="0" err="1">
                <a:solidFill>
                  <a:srgbClr val="660066"/>
                </a:solidFill>
              </a:rPr>
              <a:t>at</a:t>
            </a:r>
            <a:r>
              <a:rPr lang="fr-FR" sz="2400" dirty="0">
                <a:solidFill>
                  <a:srgbClr val="660066"/>
                </a:solidFill>
              </a:rPr>
              <a:t> the </a:t>
            </a:r>
            <a:r>
              <a:rPr lang="fr-FR" sz="2400" dirty="0" err="1">
                <a:solidFill>
                  <a:srgbClr val="660066"/>
                </a:solidFill>
              </a:rPr>
              <a:t>estimated</a:t>
            </a:r>
            <a:r>
              <a:rPr lang="fr-FR" sz="2400" dirty="0">
                <a:solidFill>
                  <a:srgbClr val="660066"/>
                </a:solidFill>
              </a:rPr>
              <a:t> </a:t>
            </a:r>
            <a:r>
              <a:rPr lang="fr-FR" sz="2400" dirty="0" err="1" smtClean="0">
                <a:solidFill>
                  <a:srgbClr val="660066"/>
                </a:solidFill>
              </a:rPr>
              <a:t>number</a:t>
            </a:r>
            <a:r>
              <a:rPr lang="fr-FR" sz="2400" dirty="0" smtClean="0">
                <a:solidFill>
                  <a:srgbClr val="660066"/>
                </a:solidFill>
              </a:rPr>
              <a:t> of pages</a:t>
            </a:r>
            <a:r>
              <a:rPr lang="en-US" sz="2400" dirty="0" smtClean="0">
                <a:solidFill>
                  <a:srgbClr val="660066"/>
                </a:solidFill>
              </a:rPr>
              <a:t>.</a:t>
            </a:r>
            <a:endParaRPr lang="en-US" sz="2400" dirty="0">
              <a:solidFill>
                <a:srgbClr val="660066"/>
              </a:solidFill>
            </a:endParaRPr>
          </a:p>
          <a:p>
            <a:pPr lvl="3" algn="l">
              <a:defRPr/>
            </a:pPr>
            <a:endParaRPr lang="en-US" sz="2400" dirty="0">
              <a:solidFill>
                <a:srgbClr val="660066"/>
              </a:solidFill>
            </a:endParaRPr>
          </a:p>
        </p:txBody>
      </p:sp>
      <p:sp>
        <p:nvSpPr>
          <p:cNvPr id="23554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92188" y="6316663"/>
            <a:ext cx="5530850" cy="263525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/>
              <a:t>2.2.1: Proving Equivalencies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7830D9C-F83A-784E-A97A-6D056D6F9694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8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8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8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8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8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8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marL="457200" indent="-457200" algn="l">
              <a:buFont typeface="Calibri" charset="0"/>
              <a:buAutoNum type="arabicPeriod" startAt="2"/>
            </a:pPr>
            <a:r>
              <a:rPr lang="en-US" dirty="0"/>
              <a:t>The superintendent of the district has decided that all forms will be distributed electronically. This will decrease the number of copies made in the district by 6%. Based on this information, does this change your recommendation? Justify your choice with clear mathematics.</a:t>
            </a:r>
          </a:p>
          <a:p>
            <a:pPr marL="914400" lvl="1" indent="-457200" algn="l">
              <a:buFont typeface="Arial" charset="0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It was estimated that the district would make 515,000 copies. </a:t>
            </a:r>
          </a:p>
          <a:p>
            <a:pPr marL="914400" lvl="1" indent="-457200" algn="l">
              <a:buFont typeface="Arial" charset="0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Calculate the number of copies if the amount is decreased by 6%.</a:t>
            </a:r>
            <a:endParaRPr lang="fr-FR" sz="2400" dirty="0">
              <a:solidFill>
                <a:srgbClr val="660066"/>
              </a:solidFill>
            </a:endParaRPr>
          </a:p>
        </p:txBody>
      </p:sp>
      <p:sp>
        <p:nvSpPr>
          <p:cNvPr id="25602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92188" y="6316663"/>
            <a:ext cx="5530850" cy="263525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/>
              <a:t>2.2.1: Proving Equivalencies</a:t>
            </a:r>
          </a:p>
          <a:p>
            <a:pPr>
              <a:spcBef>
                <a:spcPct val="0"/>
              </a:spcBef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797AA76-60C8-9C41-B7D8-7183692F2BA4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lvl="2" algn="l"/>
            <a:r>
              <a:rPr lang="it-IT" dirty="0">
                <a:solidFill>
                  <a:srgbClr val="660066"/>
                </a:solidFill>
              </a:rPr>
              <a:t>515,000 – 0.06(515,000) =</a:t>
            </a:r>
            <a:r>
              <a:rPr lang="fr-FR" dirty="0">
                <a:solidFill>
                  <a:srgbClr val="660066"/>
                </a:solidFill>
              </a:rPr>
              <a:t>	</a:t>
            </a:r>
          </a:p>
          <a:p>
            <a:pPr lvl="2" algn="l"/>
            <a:r>
              <a:rPr lang="fr-FR" dirty="0">
                <a:solidFill>
                  <a:srgbClr val="660066"/>
                </a:solidFill>
              </a:rPr>
              <a:t>515,000(1 – 0.06) =	</a:t>
            </a:r>
          </a:p>
          <a:p>
            <a:pPr lvl="2" algn="l"/>
            <a:r>
              <a:rPr lang="fr-FR" dirty="0">
                <a:solidFill>
                  <a:srgbClr val="660066"/>
                </a:solidFill>
              </a:rPr>
              <a:t>515,000(0.94) =</a:t>
            </a:r>
          </a:p>
          <a:p>
            <a:pPr lvl="2" algn="l"/>
            <a:r>
              <a:rPr lang="fr-FR" dirty="0">
                <a:solidFill>
                  <a:srgbClr val="660066"/>
                </a:solidFill>
              </a:rPr>
              <a:t>484,100</a:t>
            </a:r>
            <a:endParaRPr lang="en-US" dirty="0">
              <a:solidFill>
                <a:srgbClr val="660066"/>
              </a:solidFill>
            </a:endParaRPr>
          </a:p>
          <a:p>
            <a:pPr marL="800100" lvl="1" indent="-342900" algn="l">
              <a:buFont typeface="Arial" charset="0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If 6% fewer copies were made, the district would make 484,100 copies.</a:t>
            </a:r>
          </a:p>
          <a:p>
            <a:pPr marL="800100" lvl="1" indent="-342900" algn="l">
              <a:buFont typeface="Arial" charset="0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Use the same equations from question 1 to determine the cost for 484,100 copies.</a:t>
            </a:r>
          </a:p>
          <a:p>
            <a:pPr lvl="2" algn="l"/>
            <a:r>
              <a:rPr lang="en-US" sz="2200" dirty="0">
                <a:solidFill>
                  <a:srgbClr val="660066"/>
                </a:solidFill>
              </a:rPr>
              <a:t>Copier 1: </a:t>
            </a:r>
            <a:r>
              <a:rPr lang="pl-PL" sz="2200" i="1" dirty="0">
                <a:solidFill>
                  <a:srgbClr val="660066"/>
                </a:solidFill>
              </a:rPr>
              <a:t>C</a:t>
            </a:r>
            <a:r>
              <a:rPr lang="pl-PL" sz="2200" dirty="0">
                <a:solidFill>
                  <a:srgbClr val="660066"/>
                </a:solidFill>
              </a:rPr>
              <a:t> </a:t>
            </a:r>
            <a:r>
              <a:rPr lang="en-US" sz="2200" dirty="0">
                <a:solidFill>
                  <a:srgbClr val="660066"/>
                </a:solidFill>
              </a:rPr>
              <a:t>= 20,000 + 0.02(484,100) = 29,682</a:t>
            </a:r>
          </a:p>
          <a:p>
            <a:pPr lvl="2" algn="l"/>
            <a:r>
              <a:rPr lang="en-US" sz="2200" dirty="0">
                <a:solidFill>
                  <a:srgbClr val="660066"/>
                </a:solidFill>
              </a:rPr>
              <a:t>Copier 2: </a:t>
            </a:r>
            <a:r>
              <a:rPr lang="pl-PL" sz="2200" i="1" dirty="0">
                <a:solidFill>
                  <a:srgbClr val="660066"/>
                </a:solidFill>
              </a:rPr>
              <a:t>C</a:t>
            </a:r>
            <a:r>
              <a:rPr lang="pl-PL" sz="2200" dirty="0">
                <a:solidFill>
                  <a:srgbClr val="660066"/>
                </a:solidFill>
              </a:rPr>
              <a:t> </a:t>
            </a:r>
            <a:r>
              <a:rPr lang="en-US" sz="2200" dirty="0">
                <a:solidFill>
                  <a:srgbClr val="660066"/>
                </a:solidFill>
              </a:rPr>
              <a:t>= 17,500 + 0.025(484,100) = 29,602.50</a:t>
            </a:r>
          </a:p>
          <a:p>
            <a:endParaRPr lang="en-US" dirty="0"/>
          </a:p>
        </p:txBody>
      </p:sp>
      <p:sp>
        <p:nvSpPr>
          <p:cNvPr id="2662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92188" y="6316663"/>
            <a:ext cx="5530850" cy="263525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/>
              <a:t>2.2.1: Proving Equivalencies</a:t>
            </a:r>
          </a:p>
          <a:p>
            <a:pPr>
              <a:spcBef>
                <a:spcPct val="0"/>
              </a:spcBef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3A07F0B-D1A5-8D48-A79F-18F8A3AD4598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8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8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8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8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8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8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8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8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8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8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marL="800100" lvl="1" indent="-342900" algn="l">
              <a:buFont typeface="Arial"/>
              <a:buChar char="•"/>
              <a:defRPr/>
            </a:pPr>
            <a:r>
              <a:rPr lang="en-US" sz="2400" dirty="0">
                <a:solidFill>
                  <a:srgbClr val="660066"/>
                </a:solidFill>
              </a:rPr>
              <a:t>Copier 1 costs $29,682 for 484,100 copies.</a:t>
            </a:r>
          </a:p>
          <a:p>
            <a:pPr marL="800100" lvl="1" indent="-342900" algn="l">
              <a:buFont typeface="Arial"/>
              <a:buChar char="•"/>
              <a:defRPr/>
            </a:pPr>
            <a:r>
              <a:rPr lang="en-US" sz="2400" dirty="0">
                <a:solidFill>
                  <a:srgbClr val="660066"/>
                </a:solidFill>
              </a:rPr>
              <a:t>Copier 2 costs $29,602.50 for 484,100 copies.</a:t>
            </a:r>
          </a:p>
          <a:p>
            <a:pPr marL="800100" lvl="1" indent="-342900" algn="l">
              <a:buFont typeface="Arial"/>
              <a:buChar char="•"/>
              <a:defRPr/>
            </a:pPr>
            <a:r>
              <a:rPr lang="en-US" sz="2400" dirty="0">
                <a:solidFill>
                  <a:srgbClr val="660066"/>
                </a:solidFill>
              </a:rPr>
              <a:t>Copier 2 would be the best copier for this district because it is cheaper at the estimated </a:t>
            </a:r>
            <a:r>
              <a:rPr lang="en-US" sz="2400" dirty="0" smtClean="0">
                <a:solidFill>
                  <a:srgbClr val="660066"/>
                </a:solidFill>
              </a:rPr>
              <a:t>number of </a:t>
            </a:r>
            <a:r>
              <a:rPr lang="en-US" sz="2400" dirty="0">
                <a:solidFill>
                  <a:srgbClr val="660066"/>
                </a:solidFill>
              </a:rPr>
              <a:t>pages.</a:t>
            </a:r>
            <a:endParaRPr lang="en-US" dirty="0" smtClean="0">
              <a:solidFill>
                <a:srgbClr val="660066"/>
              </a:solidFill>
            </a:endParaRPr>
          </a:p>
          <a:p>
            <a:pPr lvl="1" algn="l">
              <a:defRPr/>
            </a:pPr>
            <a:endParaRPr lang="en-US" sz="2400" dirty="0">
              <a:solidFill>
                <a:srgbClr val="660066"/>
              </a:solidFill>
            </a:endParaRPr>
          </a:p>
        </p:txBody>
      </p:sp>
      <p:sp>
        <p:nvSpPr>
          <p:cNvPr id="27650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92188" y="6316663"/>
            <a:ext cx="5530850" cy="263525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/>
              <a:t>2.2.1: Proving Equivalencies</a:t>
            </a:r>
          </a:p>
          <a:p>
            <a:pPr>
              <a:spcBef>
                <a:spcPct val="0"/>
              </a:spcBef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7995E87-E86B-B441-BC34-179BC6B9FF11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oordinate Algebra WarmUp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Coordinate Algebra WarmUp TEMPLATE.potx</Template>
  <TotalTime>1618</TotalTime>
  <Words>513</Words>
  <Application>Microsoft Macintosh PowerPoint</Application>
  <PresentationFormat>On-screen Show (4:3)</PresentationFormat>
  <Paragraphs>58</Paragraphs>
  <Slides>8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Coordinate Algebra WarmUp 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Walch Education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Walch Education</dc:creator>
  <cp:keywords/>
  <dc:description/>
  <cp:lastModifiedBy>Walch Education</cp:lastModifiedBy>
  <cp:revision>73</cp:revision>
  <dcterms:created xsi:type="dcterms:W3CDTF">2012-02-22T19:14:19Z</dcterms:created>
  <dcterms:modified xsi:type="dcterms:W3CDTF">2012-06-05T18:22:44Z</dcterms:modified>
  <cp:category/>
</cp:coreProperties>
</file>