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notesSlides/notesSlide2.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6" r:id="rId2"/>
    <p:sldId id="258" r:id="rId3"/>
    <p:sldId id="259" r:id="rId4"/>
    <p:sldId id="293" r:id="rId5"/>
    <p:sldId id="289" r:id="rId6"/>
    <p:sldId id="294" r:id="rId7"/>
    <p:sldId id="296" r:id="rId8"/>
    <p:sldId id="295" r:id="rId9"/>
    <p:sldId id="297" r:id="rId10"/>
    <p:sldId id="298" r:id="rId11"/>
    <p:sldId id="261" r:id="rId12"/>
    <p:sldId id="305" r:id="rId13"/>
    <p:sldId id="306" r:id="rId14"/>
    <p:sldId id="321" r:id="rId15"/>
    <p:sldId id="308" r:id="rId16"/>
    <p:sldId id="309" r:id="rId17"/>
    <p:sldId id="310" r:id="rId18"/>
    <p:sldId id="312" r:id="rId19"/>
    <p:sldId id="313" r:id="rId20"/>
    <p:sldId id="314" r:id="rId21"/>
    <p:sldId id="316" r:id="rId22"/>
    <p:sldId id="317" r:id="rId23"/>
    <p:sldId id="318" r:id="rId24"/>
    <p:sldId id="320" r:id="rId2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91" d="100"/>
          <a:sy n="91" d="100"/>
        </p:scale>
        <p:origin x="-1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ea typeface="MS PGothic" charset="0"/>
                <a:cs typeface="MS PGothic" charset="0"/>
              </a:defRPr>
            </a:lvl1pPr>
          </a:lstStyle>
          <a:p>
            <a:pPr>
              <a:defRPr/>
            </a:pPr>
            <a:endParaRPr lang="en-US" dirty="0">
              <a:latin typeface="Arial"/>
              <a:ea typeface="Arial"/>
              <a:cs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Myriad pro" charset="0"/>
                <a:ea typeface="MS PGothic" charset="0"/>
                <a:cs typeface="MS PGothic" charset="0"/>
              </a:defRPr>
            </a:lvl1pPr>
          </a:lstStyle>
          <a:p>
            <a:fld id="{30258697-86D8-664F-967B-045AC4023D36}" type="datetime1">
              <a:rPr lang="en-US">
                <a:latin typeface="Arial"/>
                <a:ea typeface="Arial"/>
                <a:cs typeface="Arial"/>
              </a:rPr>
              <a:pPr/>
              <a:t>6/5/12</a:t>
            </a:fld>
            <a:endParaRPr lang="en-US" dirty="0">
              <a:latin typeface="Arial"/>
              <a:ea typeface="Arial"/>
              <a:cs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ea typeface="MS PGothic" charset="0"/>
                <a:cs typeface="MS PGothic" charset="0"/>
              </a:defRPr>
            </a:lvl1pPr>
          </a:lstStyle>
          <a:p>
            <a:pPr>
              <a:defRPr/>
            </a:pPr>
            <a:endParaRPr lang="en-US" dirty="0">
              <a:latin typeface="Arial"/>
              <a:ea typeface="Arial"/>
              <a:cs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Myriad pro" charset="0"/>
                <a:ea typeface="MS PGothic" charset="0"/>
                <a:cs typeface="MS PGothic" charset="0"/>
              </a:defRPr>
            </a:lvl1pPr>
          </a:lstStyle>
          <a:p>
            <a:fld id="{25667C37-AFFA-BB4B-925F-120C9BCE2E41}" type="slidenum">
              <a:rPr lang="en-US">
                <a:latin typeface="Arial"/>
                <a:ea typeface="Arial"/>
                <a:cs typeface="Arial"/>
              </a:rPr>
              <a:pPr/>
              <a:t>‹#›</a:t>
            </a:fld>
            <a:endParaRPr lang="en-US" dirty="0">
              <a:latin typeface="Arial"/>
              <a:ea typeface="Arial"/>
              <a:cs typeface="Arial"/>
            </a:endParaRPr>
          </a:p>
        </p:txBody>
      </p:sp>
    </p:spTree>
    <p:extLst>
      <p:ext uri="{BB962C8B-B14F-4D97-AF65-F5344CB8AC3E}">
        <p14:creationId xmlns:p14="http://schemas.microsoft.com/office/powerpoint/2010/main" val="22896066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ea typeface="Arial"/>
                <a:cs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a:ea typeface="Arial"/>
                <a:cs typeface="Arial"/>
              </a:defRPr>
            </a:lvl1pPr>
          </a:lstStyle>
          <a:p>
            <a:fld id="{061E9E5A-2765-9648-8281-8B0BD7E0AA9B}" type="datetime1">
              <a:rPr lang="en-US" smtClean="0"/>
              <a:pPr/>
              <a:t>6/5/12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ea typeface="Arial"/>
                <a:cs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a:ea typeface="Arial"/>
                <a:cs typeface="Arial"/>
              </a:defRPr>
            </a:lvl1pPr>
          </a:lstStyle>
          <a:p>
            <a:fld id="{B7302BE2-8D11-1043-8797-F36F9D4E4D2C}" type="slidenum">
              <a:rPr lang="en-US" smtClean="0"/>
              <a:pPr/>
              <a:t>‹#›</a:t>
            </a:fld>
            <a:endParaRPr lang="en-US" dirty="0"/>
          </a:p>
        </p:txBody>
      </p:sp>
    </p:spTree>
    <p:extLst>
      <p:ext uri="{BB962C8B-B14F-4D97-AF65-F5344CB8AC3E}">
        <p14:creationId xmlns:p14="http://schemas.microsoft.com/office/powerpoint/2010/main" val="326482098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3497C2D-878D-E640-8211-8D28192732DB}"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Arial"/>
                <a:ea typeface="ＭＳ Ｐゴシック" charset="0"/>
                <a:cs typeface="ＭＳ Ｐゴシック" charset="0"/>
              </a:rPr>
              <a:t>http://</a:t>
            </a:r>
            <a:r>
              <a:rPr lang="en-US" sz="1200" b="0" i="0" u="none" strike="noStrike" kern="1200" dirty="0" err="1" smtClean="0">
                <a:solidFill>
                  <a:schemeClr val="tx1"/>
                </a:solidFill>
                <a:effectLst/>
                <a:latin typeface="Arial"/>
                <a:ea typeface="ＭＳ Ｐゴシック" charset="0"/>
                <a:cs typeface="ＭＳ Ｐゴシック" charset="0"/>
              </a:rPr>
              <a:t>walch.com</a:t>
            </a:r>
            <a:r>
              <a:rPr lang="en-US" sz="1200" b="0" i="0" u="none" strike="noStrike" kern="1200" dirty="0" smtClean="0">
                <a:solidFill>
                  <a:schemeClr val="tx1"/>
                </a:solidFill>
                <a:effectLst/>
                <a:latin typeface="Arial"/>
                <a:ea typeface="ＭＳ Ｐゴシック" charset="0"/>
                <a:cs typeface="ＭＳ Ｐゴシック" charset="0"/>
              </a:rPr>
              <a:t>/</a:t>
            </a:r>
            <a:r>
              <a:rPr lang="en-US" sz="1200" b="0" i="0" u="none" strike="noStrike" kern="1200" dirty="0" err="1" smtClean="0">
                <a:solidFill>
                  <a:schemeClr val="tx1"/>
                </a:solidFill>
                <a:effectLst/>
                <a:latin typeface="Arial"/>
                <a:ea typeface="ＭＳ Ｐゴシック" charset="0"/>
                <a:cs typeface="ＭＳ Ｐゴシック" charset="0"/>
              </a:rPr>
              <a:t>ei</a:t>
            </a:r>
            <a:r>
              <a:rPr lang="en-US" sz="1200" b="0" i="0" u="none" strike="noStrike" kern="1200" dirty="0" smtClean="0">
                <a:solidFill>
                  <a:schemeClr val="tx1"/>
                </a:solidFill>
                <a:effectLst/>
                <a:latin typeface="Arial"/>
                <a:ea typeface="ＭＳ Ｐゴシック" charset="0"/>
                <a:cs typeface="ＭＳ Ｐゴシック" charset="0"/>
              </a:rPr>
              <a:t>/CAU2L2S1/</a:t>
            </a:r>
            <a:r>
              <a:rPr lang="en-US" sz="1200" b="0" i="0" u="none" strike="noStrike" kern="1200" dirty="0" err="1" smtClean="0">
                <a:solidFill>
                  <a:schemeClr val="tx1"/>
                </a:solidFill>
                <a:effectLst/>
                <a:latin typeface="Arial"/>
                <a:ea typeface="ＭＳ Ｐゴシック" charset="0"/>
                <a:cs typeface="ＭＳ Ｐゴシック" charset="0"/>
              </a:rPr>
              <a:t>SysElim</a:t>
            </a:r>
            <a:endParaRPr lang="en-US" u="none" dirty="0"/>
          </a:p>
        </p:txBody>
      </p:sp>
      <p:sp>
        <p:nvSpPr>
          <p:cNvPr id="4" name="Slide Number Placeholder 3"/>
          <p:cNvSpPr>
            <a:spLocks noGrp="1"/>
          </p:cNvSpPr>
          <p:nvPr>
            <p:ph type="sldNum" sz="quarter" idx="10"/>
          </p:nvPr>
        </p:nvSpPr>
        <p:spPr/>
        <p:txBody>
          <a:bodyPr/>
          <a:lstStyle/>
          <a:p>
            <a:fld id="{B7302BE2-8D11-1043-8797-F36F9D4E4D2C}" type="slidenum">
              <a:rPr lang="en-US" smtClean="0"/>
              <a:pPr/>
              <a:t>18</a:t>
            </a:fld>
            <a:endParaRPr lang="en-US" dirty="0"/>
          </a:p>
        </p:txBody>
      </p:sp>
    </p:spTree>
    <p:extLst>
      <p:ext uri="{BB962C8B-B14F-4D97-AF65-F5344CB8AC3E}">
        <p14:creationId xmlns:p14="http://schemas.microsoft.com/office/powerpoint/2010/main" val="3225188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/CAU2L2S1/</a:t>
            </a:r>
            <a:r>
              <a:rPr lang="en-US" dirty="0" err="1" smtClean="0"/>
              <a:t>SysMult</a:t>
            </a:r>
            <a:endParaRPr lang="en-US" dirty="0" smtClean="0"/>
          </a:p>
          <a:p>
            <a:endParaRPr lang="en-US" dirty="0"/>
          </a:p>
        </p:txBody>
      </p:sp>
      <p:sp>
        <p:nvSpPr>
          <p:cNvPr id="4" name="Slide Number Placeholder 3"/>
          <p:cNvSpPr>
            <a:spLocks noGrp="1"/>
          </p:cNvSpPr>
          <p:nvPr>
            <p:ph type="sldNum" sz="quarter" idx="10"/>
          </p:nvPr>
        </p:nvSpPr>
        <p:spPr/>
        <p:txBody>
          <a:bodyPr/>
          <a:lstStyle/>
          <a:p>
            <a:fld id="{B7302BE2-8D11-1043-8797-F36F9D4E4D2C}" type="slidenum">
              <a:rPr lang="en-US" smtClean="0"/>
              <a:pPr/>
              <a:t>24</a:t>
            </a:fld>
            <a:endParaRPr lang="en-US" dirty="0"/>
          </a:p>
        </p:txBody>
      </p:sp>
    </p:spTree>
    <p:extLst>
      <p:ext uri="{BB962C8B-B14F-4D97-AF65-F5344CB8AC3E}">
        <p14:creationId xmlns:p14="http://schemas.microsoft.com/office/powerpoint/2010/main" val="1775807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ctr">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Text Placeholder 11"/>
          <p:cNvSpPr>
            <a:spLocks noGrp="1"/>
          </p:cNvSpPr>
          <p:nvPr>
            <p:ph type="body" sz="quarter" idx="10"/>
          </p:nvPr>
        </p:nvSpPr>
        <p:spPr>
          <a:xfrm>
            <a:off x="1015283" y="6303114"/>
            <a:ext cx="5530850" cy="264966"/>
          </a:xfrm>
        </p:spPr>
        <p:txBody>
          <a:bodyPr>
            <a:noAutofit/>
          </a:bodyPr>
          <a:lstStyle>
            <a:lvl1pPr marL="0" indent="0">
              <a:spcBef>
                <a:spcPts val="0"/>
              </a:spcBef>
              <a:buNone/>
              <a:defRPr sz="1600" b="0" i="0" baseline="0">
                <a:solidFill>
                  <a:srgbClr val="FF0000"/>
                </a:solidFill>
                <a:latin typeface="Arial"/>
                <a:cs typeface="Arial"/>
              </a:defRPr>
            </a:lvl1pPr>
          </a:lstStyle>
          <a:p>
            <a:pPr lvl="0"/>
            <a:r>
              <a:rPr lang="en-US" dirty="0" smtClean="0"/>
              <a:t>Click to edit Master text styles</a:t>
            </a:r>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ea typeface="ＭＳ Ｐゴシック" charset="0"/>
                <a:cs typeface="Arial"/>
              </a:defRPr>
            </a:lvl1pPr>
          </a:lstStyle>
          <a:p>
            <a:pPr>
              <a:defRPr/>
            </a:pPr>
            <a:fld id="{BE7DF367-7251-7342-9BBE-A8E315415EFB}" type="slidenum">
              <a:rPr lang="en-US" smtClean="0"/>
              <a:pPr>
                <a:defRPr/>
              </a:pPr>
              <a:t>‹#›</a:t>
            </a:fld>
            <a:endParaRPr lang="en-US" dirty="0"/>
          </a:p>
        </p:txBody>
      </p:sp>
    </p:spTree>
    <p:extLst>
      <p:ext uri="{BB962C8B-B14F-4D97-AF65-F5344CB8AC3E}">
        <p14:creationId xmlns:p14="http://schemas.microsoft.com/office/powerpoint/2010/main" val="8539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Arial"/>
              </a:defRPr>
            </a:lvl1pPr>
            <a:lvl2pPr>
              <a:defRPr>
                <a:latin typeface="Arial"/>
              </a:defRPr>
            </a:lvl2pPr>
            <a:lvl3pPr>
              <a:defRPr>
                <a:latin typeface="Arial"/>
              </a:defRPr>
            </a:lvl3pPr>
            <a:lvl4pPr>
              <a:defRPr>
                <a:latin typeface="Arial"/>
              </a:defRPr>
            </a:lvl4pPr>
            <a:lvl5pPr>
              <a:defRPr>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701FFAE-BA68-F54B-8A0E-20A7A50DE0FE}" type="slidenum">
              <a:rPr lang="en-US"/>
              <a:pPr/>
              <a:t>‹#›</a:t>
            </a:fld>
            <a:endParaRPr lang="en-US"/>
          </a:p>
        </p:txBody>
      </p:sp>
    </p:spTree>
    <p:extLst>
      <p:ext uri="{BB962C8B-B14F-4D97-AF65-F5344CB8AC3E}">
        <p14:creationId xmlns:p14="http://schemas.microsoft.com/office/powerpoint/2010/main" val="1331713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a:defRPr>
                <a:latin typeface="Arial"/>
              </a:defRPr>
            </a:lvl1pPr>
            <a:lvl2pPr>
              <a:defRPr>
                <a:latin typeface="Arial"/>
              </a:defRPr>
            </a:lvl2pPr>
            <a:lvl3pPr>
              <a:defRPr>
                <a:latin typeface="Arial"/>
              </a:defRPr>
            </a:lvl3pPr>
            <a:lvl4pPr>
              <a:defRPr>
                <a:latin typeface="Arial"/>
              </a:defRPr>
            </a:lvl4pPr>
            <a:lvl5pPr>
              <a:defRPr>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8107A30-B854-F443-B62F-6B9752689057}" type="slidenum">
              <a:rPr lang="en-US"/>
              <a:pPr/>
              <a:t>‹#›</a:t>
            </a:fld>
            <a:endParaRPr lang="en-US"/>
          </a:p>
        </p:txBody>
      </p:sp>
    </p:spTree>
    <p:extLst>
      <p:ext uri="{BB962C8B-B14F-4D97-AF65-F5344CB8AC3E}">
        <p14:creationId xmlns:p14="http://schemas.microsoft.com/office/powerpoint/2010/main" val="403198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Arial"/>
              </a:defRPr>
            </a:lvl1pPr>
            <a:lvl2pPr>
              <a:defRPr>
                <a:latin typeface="Arial"/>
              </a:defRPr>
            </a:lvl2pPr>
            <a:lvl3pPr>
              <a:defRPr>
                <a:latin typeface="Arial"/>
              </a:defRPr>
            </a:lvl3pPr>
            <a:lvl4pPr>
              <a:defRPr>
                <a:latin typeface="Arial"/>
              </a:defRPr>
            </a:lvl4pPr>
            <a:lvl5pPr>
              <a:defRPr>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70F830D-A881-B341-B972-97B84BB08955}" type="slidenum">
              <a:rPr lang="en-US"/>
              <a:pPr/>
              <a:t>‹#›</a:t>
            </a:fld>
            <a:endParaRPr lang="en-US"/>
          </a:p>
        </p:txBody>
      </p:sp>
    </p:spTree>
    <p:extLst>
      <p:ext uri="{BB962C8B-B14F-4D97-AF65-F5344CB8AC3E}">
        <p14:creationId xmlns:p14="http://schemas.microsoft.com/office/powerpoint/2010/main" val="3314072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FB1923D-096A-114A-BD83-50D128A9F44E}" type="slidenum">
              <a:rPr lang="en-US"/>
              <a:pPr/>
              <a:t>‹#›</a:t>
            </a:fld>
            <a:endParaRPr lang="en-US"/>
          </a:p>
        </p:txBody>
      </p:sp>
    </p:spTree>
    <p:extLst>
      <p:ext uri="{BB962C8B-B14F-4D97-AF65-F5344CB8AC3E}">
        <p14:creationId xmlns:p14="http://schemas.microsoft.com/office/powerpoint/2010/main" val="4101243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defRPr>
            </a:lvl1pPr>
            <a:lvl2pPr>
              <a:defRPr sz="2400">
                <a:latin typeface="Arial"/>
              </a:defRPr>
            </a:lvl2pPr>
            <a:lvl3pPr>
              <a:defRPr sz="2000">
                <a:latin typeface="Arial"/>
              </a:defRPr>
            </a:lvl3pPr>
            <a:lvl4pPr>
              <a:defRPr sz="1800">
                <a:latin typeface="Arial"/>
              </a:defRPr>
            </a:lvl4pPr>
            <a:lvl5pPr>
              <a:defRPr sz="1800">
                <a:latin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defRPr>
            </a:lvl1pPr>
            <a:lvl2pPr>
              <a:defRPr sz="2400">
                <a:latin typeface="Arial"/>
              </a:defRPr>
            </a:lvl2pPr>
            <a:lvl3pPr>
              <a:defRPr sz="2000">
                <a:latin typeface="Arial"/>
              </a:defRPr>
            </a:lvl3pPr>
            <a:lvl4pPr>
              <a:defRPr sz="1800">
                <a:latin typeface="Arial"/>
              </a:defRPr>
            </a:lvl4pPr>
            <a:lvl5pPr>
              <a:defRPr sz="1800">
                <a:latin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88C00F2-043F-0147-91FA-831486D9B3AF}" type="slidenum">
              <a:rPr lang="en-US"/>
              <a:pPr/>
              <a:t>‹#›</a:t>
            </a:fld>
            <a:endParaRPr lang="en-US"/>
          </a:p>
        </p:txBody>
      </p:sp>
    </p:spTree>
    <p:extLst>
      <p:ext uri="{BB962C8B-B14F-4D97-AF65-F5344CB8AC3E}">
        <p14:creationId xmlns:p14="http://schemas.microsoft.com/office/powerpoint/2010/main" val="3778703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defRPr>
            </a:lvl1pPr>
            <a:lvl2pPr>
              <a:defRPr sz="2000">
                <a:latin typeface="Arial"/>
              </a:defRPr>
            </a:lvl2pPr>
            <a:lvl3pPr>
              <a:defRPr sz="1800">
                <a:latin typeface="Arial"/>
              </a:defRPr>
            </a:lvl3pPr>
            <a:lvl4pPr>
              <a:defRPr sz="1600">
                <a:latin typeface="Arial"/>
              </a:defRPr>
            </a:lvl4pPr>
            <a:lvl5pPr>
              <a:defRPr sz="1600">
                <a:latin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Arial"/>
              </a:defRPr>
            </a:lvl1pPr>
            <a:lvl2pPr>
              <a:defRPr sz="2000">
                <a:latin typeface="Arial"/>
              </a:defRPr>
            </a:lvl2pPr>
            <a:lvl3pPr>
              <a:defRPr sz="1800">
                <a:latin typeface="Arial"/>
              </a:defRPr>
            </a:lvl3pPr>
            <a:lvl4pPr>
              <a:defRPr sz="1600">
                <a:latin typeface="Arial"/>
              </a:defRPr>
            </a:lvl4pPr>
            <a:lvl5pPr>
              <a:defRPr sz="1600">
                <a:latin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6D2BF321-A4EE-174A-8230-5FD067CD43B5}" type="slidenum">
              <a:rPr lang="en-US"/>
              <a:pPr/>
              <a:t>‹#›</a:t>
            </a:fld>
            <a:endParaRPr lang="en-US"/>
          </a:p>
        </p:txBody>
      </p:sp>
    </p:spTree>
    <p:extLst>
      <p:ext uri="{BB962C8B-B14F-4D97-AF65-F5344CB8AC3E}">
        <p14:creationId xmlns:p14="http://schemas.microsoft.com/office/powerpoint/2010/main" val="612738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318A9E83-3362-BF4D-A9C8-09E81223A268}" type="slidenum">
              <a:rPr lang="en-US"/>
              <a:pPr/>
              <a:t>‹#›</a:t>
            </a:fld>
            <a:endParaRPr lang="en-US"/>
          </a:p>
        </p:txBody>
      </p:sp>
    </p:spTree>
    <p:extLst>
      <p:ext uri="{BB962C8B-B14F-4D97-AF65-F5344CB8AC3E}">
        <p14:creationId xmlns:p14="http://schemas.microsoft.com/office/powerpoint/2010/main" val="2954749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5B9C168E-3A71-6A48-83D6-834B4981BFA6}" type="slidenum">
              <a:rPr lang="en-US"/>
              <a:pPr/>
              <a:t>‹#›</a:t>
            </a:fld>
            <a:endParaRPr lang="en-US"/>
          </a:p>
        </p:txBody>
      </p:sp>
    </p:spTree>
    <p:extLst>
      <p:ext uri="{BB962C8B-B14F-4D97-AF65-F5344CB8AC3E}">
        <p14:creationId xmlns:p14="http://schemas.microsoft.com/office/powerpoint/2010/main" val="670346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Arial"/>
              </a:defRPr>
            </a:lvl1pPr>
            <a:lvl2pPr>
              <a:defRPr sz="2800">
                <a:latin typeface="Arial"/>
              </a:defRPr>
            </a:lvl2pPr>
            <a:lvl3pPr>
              <a:defRPr sz="2400">
                <a:latin typeface="Arial"/>
              </a:defRPr>
            </a:lvl3pPr>
            <a:lvl4pPr>
              <a:defRPr sz="2000">
                <a:latin typeface="Arial"/>
              </a:defRPr>
            </a:lvl4pPr>
            <a:lvl5pPr>
              <a:defRPr sz="2000">
                <a:latin typeface="Aria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BF2361A-CE92-134B-AAB1-DDC80B01BB1D}" type="slidenum">
              <a:rPr lang="en-US"/>
              <a:pPr/>
              <a:t>‹#›</a:t>
            </a:fld>
            <a:endParaRPr lang="en-US"/>
          </a:p>
        </p:txBody>
      </p:sp>
    </p:spTree>
    <p:extLst>
      <p:ext uri="{BB962C8B-B14F-4D97-AF65-F5344CB8AC3E}">
        <p14:creationId xmlns:p14="http://schemas.microsoft.com/office/powerpoint/2010/main" val="473738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8400FDF-F9AB-074A-971B-CDE90B6CE604}" type="slidenum">
              <a:rPr lang="en-US"/>
              <a:pPr/>
              <a:t>‹#›</a:t>
            </a:fld>
            <a:endParaRPr lang="en-US"/>
          </a:p>
        </p:txBody>
      </p:sp>
    </p:spTree>
    <p:extLst>
      <p:ext uri="{BB962C8B-B14F-4D97-AF65-F5344CB8AC3E}">
        <p14:creationId xmlns:p14="http://schemas.microsoft.com/office/powerpoint/2010/main" val="37296585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a:ea typeface="Arial"/>
                <a:cs typeface="Aria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a:ea typeface="Arial"/>
                <a:cs typeface="Arial"/>
              </a:defRPr>
            </a:lvl1pPr>
          </a:lstStyle>
          <a:p>
            <a:fld id="{AC46AC71-C754-A646-B41F-7955173502A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87"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hf hdr="0" ft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Arial"/>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Arial"/>
          <a:cs typeface="Arial"/>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Arial"/>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Arial"/>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5.emf"/><Relationship Id="rId5" Type="http://schemas.openxmlformats.org/officeDocument/2006/relationships/oleObject" Target="../embeddings/oleObject5.bin"/><Relationship Id="rId6" Type="http://schemas.openxmlformats.org/officeDocument/2006/relationships/image" Target="../media/image6.emf"/><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walch.com/ei/CAU2L2S1/SysElim" TargetMode="External"/><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8.e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9.emf"/><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10.emf"/><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walch.com/ei/CAU2L2S1/SysMult" TargetMode="External"/><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2"/>
          <p:cNvSpPr>
            <a:spLocks noGrp="1"/>
          </p:cNvSpPr>
          <p:nvPr>
            <p:ph type="subTitle" idx="1"/>
          </p:nvPr>
        </p:nvSpPr>
        <p:spPr>
          <a:xfrm>
            <a:off x="641350" y="641350"/>
            <a:ext cx="7854950" cy="4997450"/>
          </a:xfrm>
        </p:spPr>
        <p:txBody>
          <a:bodyPr/>
          <a:lstStyle/>
          <a:p>
            <a:pPr algn="l" eaLnBrk="1" hangingPunct="1"/>
            <a:r>
              <a:rPr lang="en-US" sz="2800" b="1" dirty="0"/>
              <a:t>Introduction</a:t>
            </a:r>
          </a:p>
          <a:p>
            <a:pPr algn="l"/>
            <a:r>
              <a:rPr lang="en-US" dirty="0"/>
              <a:t>Two equations that are solved together are called </a:t>
            </a:r>
            <a:r>
              <a:rPr lang="en-US" b="1" dirty="0"/>
              <a:t>systems of equations</a:t>
            </a:r>
            <a:r>
              <a:rPr lang="en-US" dirty="0"/>
              <a:t>. The solution to a system of equations is the point or points that make both equations true. Systems of equations can have one solution, no solutions, or an infinite number of solutions. Finding the solution to a system of equations is important to many real-world applications.</a:t>
            </a:r>
          </a:p>
        </p:txBody>
      </p:sp>
      <p:sp>
        <p:nvSpPr>
          <p:cNvPr id="15362"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2.2.1: Proving Equivalencies</a:t>
            </a:r>
          </a:p>
        </p:txBody>
      </p:sp>
      <p:sp>
        <p:nvSpPr>
          <p:cNvPr id="15363"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FC6FD262-3A6A-2C49-87E5-5A8D28B524AC}" type="slidenum">
              <a:rPr lang="en-US" sz="1800">
                <a:solidFill>
                  <a:srgbClr val="000000"/>
                </a:solidFill>
                <a:latin typeface="Arial"/>
                <a:cs typeface="Arial"/>
              </a:rPr>
              <a:pPr eaLnBrk="1" hangingPunct="1"/>
              <a:t>1</a:t>
            </a:fld>
            <a:endParaRPr lang="en-US" sz="1800" dirty="0">
              <a:solidFill>
                <a:srgbClr val="000000"/>
              </a:solidFill>
              <a:latin typeface="Arial"/>
              <a:cs typeface="Aria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ubtitle 1"/>
          <p:cNvSpPr>
            <a:spLocks noGrp="1"/>
          </p:cNvSpPr>
          <p:nvPr>
            <p:ph type="subTitle" idx="1"/>
          </p:nvPr>
        </p:nvSpPr>
        <p:spPr>
          <a:xfrm>
            <a:off x="641350" y="641350"/>
            <a:ext cx="7854950" cy="4997450"/>
          </a:xfrm>
        </p:spPr>
        <p:txBody>
          <a:bodyPr/>
          <a:lstStyle/>
          <a:p>
            <a:pPr algn="l" eaLnBrk="1" hangingPunct="1"/>
            <a:r>
              <a:rPr lang="en-US" sz="2800" b="1" dirty="0"/>
              <a:t>Key Concepts, </a:t>
            </a:r>
            <a:r>
              <a:rPr lang="en-US" sz="2800" b="1" i="1" dirty="0"/>
              <a:t>continued</a:t>
            </a:r>
          </a:p>
          <a:p>
            <a:pPr algn="l" eaLnBrk="1" hangingPunct="1"/>
            <a:endParaRPr lang="en-US" sz="3000" b="1" dirty="0"/>
          </a:p>
        </p:txBody>
      </p:sp>
      <p:sp>
        <p:nvSpPr>
          <p:cNvPr id="25602"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E07C241-E7D9-1D41-8FF4-F9EE8D713075}" type="slidenum">
              <a:rPr lang="en-US" sz="1800">
                <a:solidFill>
                  <a:srgbClr val="000000"/>
                </a:solidFill>
                <a:latin typeface="Arial"/>
                <a:cs typeface="Arial"/>
              </a:rPr>
              <a:pPr eaLnBrk="1" hangingPunct="1"/>
              <a:t>10</a:t>
            </a:fld>
            <a:endParaRPr lang="en-US" sz="1800" dirty="0">
              <a:solidFill>
                <a:srgbClr val="000000"/>
              </a:solidFill>
              <a:latin typeface="Arial"/>
              <a:cs typeface="Arial"/>
            </a:endParaRPr>
          </a:p>
        </p:txBody>
      </p:sp>
      <p:sp>
        <p:nvSpPr>
          <p:cNvPr id="25603"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2.2.1: Proving Equivalencies</a:t>
            </a:r>
          </a:p>
        </p:txBody>
      </p:sp>
      <p:graphicFrame>
        <p:nvGraphicFramePr>
          <p:cNvPr id="5" name="Table 4"/>
          <p:cNvGraphicFramePr>
            <a:graphicFrameLocks noGrp="1"/>
          </p:cNvGraphicFramePr>
          <p:nvPr/>
        </p:nvGraphicFramePr>
        <p:xfrm>
          <a:off x="641350" y="1408113"/>
          <a:ext cx="7854950" cy="3840428"/>
        </p:xfrm>
        <a:graphic>
          <a:graphicData uri="http://schemas.openxmlformats.org/drawingml/2006/table">
            <a:tbl>
              <a:tblPr firstCol="1" lastRow="1">
                <a:tableStyleId>{5C22544A-7EE6-4342-B048-85BDC9FD1C3A}</a:tableStyleId>
              </a:tblPr>
              <a:tblGrid>
                <a:gridCol w="7854950"/>
              </a:tblGrid>
              <a:tr h="45714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solidFill>
                            <a:srgbClr val="000000"/>
                          </a:solidFill>
                          <a:latin typeface="Arial"/>
                          <a:cs typeface="Arial"/>
                        </a:rPr>
                        <a:t>Elimination Method Using Multiplication</a:t>
                      </a:r>
                      <a:endParaRPr lang="en-US" sz="2400" dirty="0">
                        <a:solidFill>
                          <a:srgbClr val="000000"/>
                        </a:solidFill>
                        <a:latin typeface="Arial"/>
                        <a:cs typeface="Arial"/>
                      </a:endParaRPr>
                    </a:p>
                  </a:txBody>
                  <a:tcPr marL="91427" marR="91427" marT="45707" marB="45707"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383015">
                <a:tc>
                  <a:txBody>
                    <a:bodyPr/>
                    <a:lstStyle/>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Multiply each term of the equation by the same number. It may be necessary to multiply the second equation by a different number in order to have one set of variables that are opposites or the same.</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Add or subtract the two equations to eliminate one of the variables.</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Solve the equation for the second variable.</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Substitute the found value into either of the original equations to find the value of the other variable.</a:t>
                      </a:r>
                      <a:endParaRPr lang="en-US" sz="2400" dirty="0">
                        <a:solidFill>
                          <a:schemeClr val="tx1"/>
                        </a:solidFill>
                        <a:latin typeface="Arial"/>
                        <a:cs typeface="Arial"/>
                      </a:endParaRPr>
                    </a:p>
                  </a:txBody>
                  <a:tcPr marL="91427" marR="91427" marT="45707" marB="45707">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algn="l" eaLnBrk="1" fontAlgn="auto" hangingPunct="1">
              <a:spcAft>
                <a:spcPts val="0"/>
              </a:spcAft>
              <a:buFont typeface="Arial"/>
              <a:buNone/>
              <a:defRPr/>
            </a:pPr>
            <a:r>
              <a:rPr lang="en-US" sz="2800" b="1" dirty="0" smtClean="0">
                <a:ea typeface="+mn-ea"/>
              </a:rPr>
              <a:t>Common Errors/Misconceptions</a:t>
            </a:r>
            <a:endParaRPr lang="en-US" sz="2800" b="1" dirty="0">
              <a:ea typeface="+mn-ea"/>
            </a:endParaRPr>
          </a:p>
          <a:p>
            <a:pPr algn="l" eaLnBrk="1" fontAlgn="auto" hangingPunct="1">
              <a:spcAft>
                <a:spcPts val="0"/>
              </a:spcAft>
              <a:buFont typeface="Arial"/>
              <a:buNone/>
              <a:defRPr/>
            </a:pPr>
            <a:endParaRPr lang="en-US" sz="600" dirty="0" smtClean="0">
              <a:ea typeface="+mn-ea"/>
            </a:endParaRPr>
          </a:p>
          <a:p>
            <a:pPr marL="342900" indent="-342900" algn="l" eaLnBrk="1" fontAlgn="auto" hangingPunct="1">
              <a:spcAft>
                <a:spcPts val="0"/>
              </a:spcAft>
              <a:buSzPct val="100000"/>
              <a:buFont typeface="Arial"/>
              <a:buChar char="•"/>
              <a:defRPr/>
            </a:pPr>
            <a:r>
              <a:rPr lang="en-US" dirty="0">
                <a:ea typeface="+mn-ea"/>
              </a:rPr>
              <a:t>finding the value for only one of the variables of the </a:t>
            </a:r>
            <a:r>
              <a:rPr lang="en-US" dirty="0" smtClean="0">
                <a:ea typeface="+mn-ea"/>
              </a:rPr>
              <a:t>system</a:t>
            </a:r>
            <a:endParaRPr lang="en-US" dirty="0">
              <a:ea typeface="+mn-ea"/>
            </a:endParaRPr>
          </a:p>
          <a:p>
            <a:pPr marL="342900" indent="-342900" algn="l" eaLnBrk="1" fontAlgn="auto" hangingPunct="1">
              <a:spcAft>
                <a:spcPts val="0"/>
              </a:spcAft>
              <a:buSzPct val="100000"/>
              <a:buFont typeface="Arial"/>
              <a:buChar char="•"/>
              <a:defRPr/>
            </a:pPr>
            <a:r>
              <a:rPr lang="en-US" dirty="0" smtClean="0">
                <a:ea typeface="+mn-ea"/>
              </a:rPr>
              <a:t>forgetting </a:t>
            </a:r>
            <a:r>
              <a:rPr lang="en-US" dirty="0">
                <a:ea typeface="+mn-ea"/>
              </a:rPr>
              <a:t>to distribute negative signs when substituting expressions for variables</a:t>
            </a:r>
          </a:p>
          <a:p>
            <a:pPr marL="342900" indent="-342900" algn="l" eaLnBrk="1" fontAlgn="auto" hangingPunct="1">
              <a:spcAft>
                <a:spcPts val="0"/>
              </a:spcAft>
              <a:buSzPct val="100000"/>
              <a:buFont typeface="Arial"/>
              <a:buChar char="•"/>
              <a:defRPr/>
            </a:pPr>
            <a:r>
              <a:rPr lang="en-US" dirty="0" smtClean="0">
                <a:ea typeface="+mn-ea"/>
              </a:rPr>
              <a:t>forgetting </a:t>
            </a:r>
            <a:r>
              <a:rPr lang="en-US" dirty="0">
                <a:ea typeface="+mn-ea"/>
              </a:rPr>
              <a:t>to multiply each term by the same number when solving by </a:t>
            </a:r>
            <a:r>
              <a:rPr lang="en-US" dirty="0" smtClean="0">
                <a:ea typeface="+mn-ea"/>
              </a:rPr>
              <a:t>elimination using </a:t>
            </a:r>
            <a:r>
              <a:rPr lang="en-US" dirty="0">
                <a:ea typeface="+mn-ea"/>
              </a:rPr>
              <a:t>multiplication</a:t>
            </a:r>
          </a:p>
        </p:txBody>
      </p:sp>
      <p:sp>
        <p:nvSpPr>
          <p:cNvPr id="26626"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AAE21A6-3403-DB4C-B0BB-F1F39C48D663}" type="slidenum">
              <a:rPr lang="en-US" sz="1800">
                <a:solidFill>
                  <a:srgbClr val="000000"/>
                </a:solidFill>
                <a:latin typeface="Arial"/>
                <a:cs typeface="Arial"/>
              </a:rPr>
              <a:pPr eaLnBrk="1" hangingPunct="1"/>
              <a:t>11</a:t>
            </a:fld>
            <a:endParaRPr lang="en-US" sz="1800" dirty="0">
              <a:solidFill>
                <a:srgbClr val="000000"/>
              </a:solidFill>
              <a:latin typeface="Arial"/>
              <a:cs typeface="Arial"/>
            </a:endParaRPr>
          </a:p>
        </p:txBody>
      </p:sp>
      <p:sp>
        <p:nvSpPr>
          <p:cNvPr id="26627" name="Text Placeholder 4"/>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ubtitle 1"/>
          <p:cNvSpPr>
            <a:spLocks noGrp="1"/>
          </p:cNvSpPr>
          <p:nvPr>
            <p:ph type="subTitle" idx="1"/>
          </p:nvPr>
        </p:nvSpPr>
        <p:spPr>
          <a:xfrm>
            <a:off x="641350" y="641350"/>
            <a:ext cx="6950075" cy="4997450"/>
          </a:xfrm>
        </p:spPr>
        <p:txBody>
          <a:bodyPr/>
          <a:lstStyle/>
          <a:p>
            <a:pPr algn="l" eaLnBrk="1" hangingPunct="1"/>
            <a:r>
              <a:rPr lang="en-US" sz="2800" b="1" dirty="0"/>
              <a:t>Guided Practice</a:t>
            </a:r>
            <a:endParaRPr lang="en-US" sz="2000" dirty="0"/>
          </a:p>
          <a:p>
            <a:pPr algn="l" eaLnBrk="1" hangingPunct="1"/>
            <a:r>
              <a:rPr lang="en-US" sz="2800" b="1" dirty="0">
                <a:solidFill>
                  <a:srgbClr val="000090"/>
                </a:solidFill>
              </a:rPr>
              <a:t>Example 2</a:t>
            </a:r>
          </a:p>
          <a:p>
            <a:pPr algn="l" eaLnBrk="1" hangingPunct="1"/>
            <a:r>
              <a:rPr lang="en-US" dirty="0"/>
              <a:t>Solve the following system by elimination.</a:t>
            </a:r>
          </a:p>
        </p:txBody>
      </p:sp>
      <p:sp>
        <p:nvSpPr>
          <p:cNvPr id="35842"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2B6F746-17FC-4E4F-B62A-5E1217C037DE}" type="slidenum">
              <a:rPr lang="en-US" sz="1800">
                <a:solidFill>
                  <a:srgbClr val="000000"/>
                </a:solidFill>
                <a:latin typeface="Arial"/>
                <a:cs typeface="Arial"/>
              </a:rPr>
              <a:pPr eaLnBrk="1" hangingPunct="1"/>
              <a:t>12</a:t>
            </a:fld>
            <a:endParaRPr lang="en-US" sz="1800" dirty="0">
              <a:solidFill>
                <a:srgbClr val="000000"/>
              </a:solidFill>
              <a:latin typeface="Arial"/>
              <a:cs typeface="Arial"/>
            </a:endParaRPr>
          </a:p>
        </p:txBody>
      </p:sp>
      <p:sp>
        <p:nvSpPr>
          <p:cNvPr id="35843"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35844" name="Object 5"/>
          <p:cNvGraphicFramePr>
            <a:graphicFrameLocks noChangeAspect="1"/>
          </p:cNvGraphicFramePr>
          <p:nvPr>
            <p:extLst>
              <p:ext uri="{D42A27DB-BD31-4B8C-83A1-F6EECF244321}">
                <p14:modId xmlns:p14="http://schemas.microsoft.com/office/powerpoint/2010/main" val="2636549359"/>
              </p:ext>
            </p:extLst>
          </p:nvPr>
        </p:nvGraphicFramePr>
        <p:xfrm>
          <a:off x="949035" y="2173288"/>
          <a:ext cx="1968500" cy="876300"/>
        </p:xfrm>
        <a:graphic>
          <a:graphicData uri="http://schemas.openxmlformats.org/presentationml/2006/ole">
            <mc:AlternateContent xmlns:mc="http://schemas.openxmlformats.org/markup-compatibility/2006">
              <mc:Choice xmlns:v="urn:schemas-microsoft-com:vml" Requires="v">
                <p:oleObj spid="_x0000_s35854" name="Equation" r:id="rId3" imgW="1968500" imgH="876300" progId="Equation.DSMT4">
                  <p:embed/>
                </p:oleObj>
              </mc:Choice>
              <mc:Fallback>
                <p:oleObj name="Equation" r:id="rId3" imgW="1968500" imgH="876300" progId="Equation.DSMT4">
                  <p:embed/>
                  <p:pic>
                    <p:nvPicPr>
                      <p:cNvPr id="0" name="Object 5"/>
                      <p:cNvPicPr>
                        <a:picLocks noChangeAspect="1" noChangeArrowheads="1"/>
                      </p:cNvPicPr>
                      <p:nvPr/>
                    </p:nvPicPr>
                    <p:blipFill>
                      <a:blip r:embed="rId4"/>
                      <a:srcRect/>
                      <a:stretch>
                        <a:fillRect/>
                      </a:stretch>
                    </p:blipFill>
                    <p:spPr bwMode="auto">
                      <a:xfrm>
                        <a:off x="949035" y="2173288"/>
                        <a:ext cx="19685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ubtitle 1"/>
          <p:cNvSpPr>
            <a:spLocks noGrp="1"/>
          </p:cNvSpPr>
          <p:nvPr>
            <p:ph type="subTitle" idx="1"/>
          </p:nvPr>
        </p:nvSpPr>
        <p:spPr>
          <a:xfrm>
            <a:off x="641350" y="641350"/>
            <a:ext cx="8008938" cy="4856163"/>
          </a:xfrm>
        </p:spPr>
        <p:txBody>
          <a:bodyPr/>
          <a:lstStyle/>
          <a:p>
            <a:pPr algn="l" eaLnBrk="1" hangingPunct="1">
              <a:defRPr/>
            </a:pPr>
            <a:r>
              <a:rPr lang="en-US" sz="2800" b="1" dirty="0">
                <a:ea typeface="Arial"/>
              </a:rPr>
              <a:t>Guided Practice: </a:t>
            </a:r>
            <a:r>
              <a:rPr lang="en-US" sz="2800" b="1" dirty="0">
                <a:solidFill>
                  <a:srgbClr val="000090"/>
                </a:solidFill>
                <a:ea typeface="Arial"/>
              </a:rPr>
              <a:t>Example </a:t>
            </a:r>
            <a:r>
              <a:rPr lang="en-US" sz="2800" b="1" dirty="0" smtClean="0">
                <a:solidFill>
                  <a:srgbClr val="000090"/>
                </a:solidFill>
                <a:ea typeface="Arial"/>
              </a:rPr>
              <a:t>2, </a:t>
            </a:r>
            <a:r>
              <a:rPr lang="en-US" sz="2800" b="1" i="1" dirty="0">
                <a:solidFill>
                  <a:srgbClr val="000090"/>
                </a:solidFill>
                <a:ea typeface="Arial"/>
              </a:rPr>
              <a:t>continued</a:t>
            </a:r>
            <a:endParaRPr lang="en-US" sz="2800" b="1" dirty="0">
              <a:solidFill>
                <a:srgbClr val="000090"/>
              </a:solidFill>
              <a:ea typeface="Arial"/>
            </a:endParaRPr>
          </a:p>
          <a:p>
            <a:pPr algn="l" eaLnBrk="1" hangingPunct="1">
              <a:defRPr/>
            </a:pPr>
            <a:endParaRPr lang="en-US" sz="1100" baseline="30000" dirty="0">
              <a:ea typeface="Arial"/>
            </a:endParaRPr>
          </a:p>
          <a:p>
            <a:pPr marL="514350" indent="-514350" algn="l">
              <a:buFont typeface="+mj-lt"/>
              <a:buAutoNum type="arabicPeriod"/>
              <a:defRPr/>
            </a:pPr>
            <a:r>
              <a:rPr lang="en-US" sz="2800" b="1" dirty="0">
                <a:solidFill>
                  <a:srgbClr val="660066"/>
                </a:solidFill>
              </a:rPr>
              <a:t>Add the two equations if the coefficients of one of the variables </a:t>
            </a:r>
            <a:r>
              <a:rPr lang="en-US" sz="2800" b="1" dirty="0" smtClean="0">
                <a:solidFill>
                  <a:srgbClr val="660066"/>
                </a:solidFill>
              </a:rPr>
              <a:t>are opposites </a:t>
            </a:r>
            <a:r>
              <a:rPr lang="en-US" sz="2800" b="1" dirty="0">
                <a:solidFill>
                  <a:srgbClr val="660066"/>
                </a:solidFill>
              </a:rPr>
              <a:t>of each </a:t>
            </a:r>
            <a:r>
              <a:rPr lang="en-US" sz="2800" b="1" dirty="0" smtClean="0">
                <a:solidFill>
                  <a:srgbClr val="660066"/>
                </a:solidFill>
              </a:rPr>
              <a:t>other.</a:t>
            </a:r>
          </a:p>
          <a:p>
            <a:pPr lvl="1" algn="l">
              <a:defRPr/>
            </a:pPr>
            <a:r>
              <a:rPr lang="en-US" sz="2400" dirty="0">
                <a:solidFill>
                  <a:schemeClr val="tx1"/>
                </a:solidFill>
                <a:latin typeface="Arial"/>
                <a:cs typeface="Arial"/>
              </a:rPr>
              <a:t>3</a:t>
            </a:r>
            <a:r>
              <a:rPr lang="en-US" sz="2400" i="1" dirty="0">
                <a:solidFill>
                  <a:schemeClr val="tx1"/>
                </a:solidFill>
                <a:latin typeface="Arial"/>
                <a:cs typeface="Arial"/>
              </a:rPr>
              <a:t>y</a:t>
            </a:r>
            <a:r>
              <a:rPr lang="en-US" sz="2400" dirty="0">
                <a:solidFill>
                  <a:schemeClr val="tx1"/>
                </a:solidFill>
                <a:latin typeface="Arial"/>
                <a:cs typeface="Arial"/>
              </a:rPr>
              <a:t> and –3</a:t>
            </a:r>
            <a:r>
              <a:rPr lang="en-US" sz="2400" i="1" dirty="0">
                <a:solidFill>
                  <a:schemeClr val="tx1"/>
                </a:solidFill>
                <a:latin typeface="Arial"/>
                <a:cs typeface="Arial"/>
              </a:rPr>
              <a:t>y</a:t>
            </a:r>
            <a:r>
              <a:rPr lang="en-US" sz="2400" dirty="0">
                <a:solidFill>
                  <a:schemeClr val="tx1"/>
                </a:solidFill>
                <a:latin typeface="Arial"/>
                <a:cs typeface="Arial"/>
              </a:rPr>
              <a:t> are opposites, so the equations can be added</a:t>
            </a:r>
            <a:r>
              <a:rPr lang="en-US" sz="2400" dirty="0" smtClean="0">
                <a:solidFill>
                  <a:schemeClr val="tx1"/>
                </a:solidFill>
                <a:latin typeface="Arial"/>
                <a:cs typeface="Arial"/>
              </a:rPr>
              <a:t>. Add </a:t>
            </a:r>
            <a:r>
              <a:rPr lang="en-US" sz="2400" dirty="0">
                <a:solidFill>
                  <a:schemeClr val="tx1"/>
                </a:solidFill>
                <a:latin typeface="Arial"/>
                <a:cs typeface="Arial"/>
              </a:rPr>
              <a:t>downward, combining like terms only</a:t>
            </a:r>
            <a:r>
              <a:rPr lang="en-US" sz="2400" dirty="0" smtClean="0">
                <a:solidFill>
                  <a:schemeClr val="tx1"/>
                </a:solidFill>
                <a:latin typeface="Arial"/>
                <a:cs typeface="Arial"/>
              </a:rPr>
              <a:t>.</a:t>
            </a:r>
          </a:p>
          <a:p>
            <a:pPr lvl="1" algn="l">
              <a:defRPr/>
            </a:pPr>
            <a:endParaRPr lang="en-US" dirty="0">
              <a:latin typeface="Arial"/>
            </a:endParaRPr>
          </a:p>
        </p:txBody>
      </p:sp>
      <p:sp>
        <p:nvSpPr>
          <p:cNvPr id="36866"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5F2B3C0-CC88-A246-B5E5-12B81F33ACF5}" type="slidenum">
              <a:rPr lang="en-US" sz="1800">
                <a:solidFill>
                  <a:srgbClr val="000000"/>
                </a:solidFill>
                <a:latin typeface="Arial"/>
                <a:cs typeface="Arial"/>
              </a:rPr>
              <a:pPr eaLnBrk="1" hangingPunct="1"/>
              <a:t>13</a:t>
            </a:fld>
            <a:endParaRPr lang="en-US" sz="1800" dirty="0">
              <a:solidFill>
                <a:srgbClr val="000000"/>
              </a:solidFill>
              <a:latin typeface="Arial"/>
              <a:cs typeface="Arial"/>
            </a:endParaRPr>
          </a:p>
        </p:txBody>
      </p:sp>
      <p:sp>
        <p:nvSpPr>
          <p:cNvPr id="36867"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ubtitle 1"/>
          <p:cNvSpPr>
            <a:spLocks noGrp="1"/>
          </p:cNvSpPr>
          <p:nvPr>
            <p:ph type="subTitle" idx="1"/>
          </p:nvPr>
        </p:nvSpPr>
        <p:spPr>
          <a:xfrm>
            <a:off x="641350" y="641350"/>
            <a:ext cx="8008938" cy="4856163"/>
          </a:xfrm>
        </p:spPr>
        <p:txBody>
          <a:bodyPr/>
          <a:lstStyle/>
          <a:p>
            <a:pPr algn="l" eaLnBrk="1" hangingPunct="1">
              <a:defRPr/>
            </a:pPr>
            <a:r>
              <a:rPr lang="en-US" sz="2800" b="1" dirty="0">
                <a:ea typeface="Arial"/>
              </a:rPr>
              <a:t>Guided Practice: </a:t>
            </a:r>
            <a:r>
              <a:rPr lang="en-US" sz="2800" b="1" dirty="0">
                <a:solidFill>
                  <a:srgbClr val="000090"/>
                </a:solidFill>
                <a:ea typeface="Arial"/>
              </a:rPr>
              <a:t>Example </a:t>
            </a:r>
            <a:r>
              <a:rPr lang="en-US" sz="2800" b="1" dirty="0" smtClean="0">
                <a:solidFill>
                  <a:srgbClr val="000090"/>
                </a:solidFill>
                <a:ea typeface="Arial"/>
              </a:rPr>
              <a:t>2, </a:t>
            </a:r>
            <a:r>
              <a:rPr lang="en-US" sz="2800" b="1" i="1" dirty="0">
                <a:solidFill>
                  <a:srgbClr val="000090"/>
                </a:solidFill>
                <a:ea typeface="Arial"/>
              </a:rPr>
              <a:t>continued</a:t>
            </a:r>
            <a:endParaRPr lang="en-US" sz="2800" b="1" dirty="0">
              <a:solidFill>
                <a:srgbClr val="000090"/>
              </a:solidFill>
              <a:ea typeface="Arial"/>
            </a:endParaRPr>
          </a:p>
          <a:p>
            <a:pPr algn="l" eaLnBrk="1" hangingPunct="1">
              <a:defRPr/>
            </a:pPr>
            <a:endParaRPr lang="en-US" sz="1100" baseline="30000" dirty="0">
              <a:ea typeface="Arial"/>
            </a:endParaRPr>
          </a:p>
          <a:p>
            <a:pPr lvl="1" algn="l">
              <a:defRPr/>
            </a:pPr>
            <a:endParaRPr lang="en-US" sz="2400" dirty="0">
              <a:solidFill>
                <a:schemeClr val="tx1"/>
              </a:solidFill>
              <a:latin typeface="Arial"/>
              <a:cs typeface="Arial"/>
            </a:endParaRPr>
          </a:p>
          <a:p>
            <a:pPr lvl="1" algn="l">
              <a:defRPr/>
            </a:pPr>
            <a:endParaRPr lang="en-US" sz="2000" dirty="0">
              <a:solidFill>
                <a:schemeClr val="tx1"/>
              </a:solidFill>
              <a:latin typeface="Arial"/>
              <a:cs typeface="Arial"/>
            </a:endParaRPr>
          </a:p>
          <a:p>
            <a:pPr algn="l">
              <a:defRPr/>
            </a:pPr>
            <a:r>
              <a:rPr lang="en-US" dirty="0" smtClean="0"/>
              <a:t>	</a:t>
            </a:r>
          </a:p>
          <a:p>
            <a:pPr algn="l">
              <a:defRPr/>
            </a:pPr>
            <a:r>
              <a:rPr lang="en-US" dirty="0"/>
              <a:t>	</a:t>
            </a:r>
            <a:endParaRPr lang="en-US" dirty="0" smtClean="0"/>
          </a:p>
          <a:p>
            <a:pPr algn="l">
              <a:defRPr/>
            </a:pPr>
            <a:r>
              <a:rPr lang="en-US" dirty="0"/>
              <a:t>	</a:t>
            </a:r>
            <a:r>
              <a:rPr lang="en-US" dirty="0" smtClean="0"/>
              <a:t>Simplify</a:t>
            </a:r>
            <a:r>
              <a:rPr lang="en-US" dirty="0"/>
              <a:t>.</a:t>
            </a:r>
          </a:p>
          <a:p>
            <a:pPr algn="l">
              <a:defRPr/>
            </a:pPr>
            <a:r>
              <a:rPr lang="en-US" dirty="0"/>
              <a:t>	</a:t>
            </a:r>
            <a:r>
              <a:rPr lang="en-US" dirty="0" smtClean="0"/>
              <a:t>	3</a:t>
            </a:r>
            <a:r>
              <a:rPr lang="en-US" i="1" dirty="0" smtClean="0"/>
              <a:t>x</a:t>
            </a:r>
            <a:r>
              <a:rPr lang="en-US" dirty="0" smtClean="0"/>
              <a:t> </a:t>
            </a:r>
            <a:r>
              <a:rPr lang="en-US" dirty="0"/>
              <a:t>= 0</a:t>
            </a:r>
          </a:p>
          <a:p>
            <a:pPr lvl="1" algn="l">
              <a:defRPr/>
            </a:pPr>
            <a:endParaRPr lang="en-US" dirty="0">
              <a:latin typeface="Arial"/>
            </a:endParaRPr>
          </a:p>
        </p:txBody>
      </p:sp>
      <p:sp>
        <p:nvSpPr>
          <p:cNvPr id="3789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008EFEC-597C-A748-9DF3-85AC23E209ED}" type="slidenum">
              <a:rPr lang="en-US" sz="1800">
                <a:solidFill>
                  <a:srgbClr val="000000"/>
                </a:solidFill>
                <a:latin typeface="Arial"/>
                <a:cs typeface="Arial"/>
              </a:rPr>
              <a:pPr eaLnBrk="1" hangingPunct="1"/>
              <a:t>14</a:t>
            </a:fld>
            <a:endParaRPr lang="en-US" sz="1800" dirty="0">
              <a:solidFill>
                <a:srgbClr val="000000"/>
              </a:solidFill>
              <a:latin typeface="Arial"/>
              <a:cs typeface="Arial"/>
            </a:endParaRPr>
          </a:p>
        </p:txBody>
      </p:sp>
      <p:sp>
        <p:nvSpPr>
          <p:cNvPr id="37891"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37892" name="Object 5"/>
          <p:cNvGraphicFramePr>
            <a:graphicFrameLocks noChangeAspect="1"/>
          </p:cNvGraphicFramePr>
          <p:nvPr>
            <p:extLst>
              <p:ext uri="{D42A27DB-BD31-4B8C-83A1-F6EECF244321}">
                <p14:modId xmlns:p14="http://schemas.microsoft.com/office/powerpoint/2010/main" val="222075260"/>
              </p:ext>
            </p:extLst>
          </p:nvPr>
        </p:nvGraphicFramePr>
        <p:xfrm>
          <a:off x="1441450" y="1317625"/>
          <a:ext cx="1930400" cy="1320800"/>
        </p:xfrm>
        <a:graphic>
          <a:graphicData uri="http://schemas.openxmlformats.org/presentationml/2006/ole">
            <mc:AlternateContent xmlns:mc="http://schemas.openxmlformats.org/markup-compatibility/2006">
              <mc:Choice xmlns:v="urn:schemas-microsoft-com:vml" Requires="v">
                <p:oleObj spid="_x0000_s37902" name="Equation" r:id="rId3" imgW="1930400" imgH="1320800" progId="Equation.DSMT4">
                  <p:embed/>
                </p:oleObj>
              </mc:Choice>
              <mc:Fallback>
                <p:oleObj name="Equation" r:id="rId3" imgW="1930400" imgH="1320800" progId="Equation.DSMT4">
                  <p:embed/>
                  <p:pic>
                    <p:nvPicPr>
                      <p:cNvPr id="0" name="Object 5"/>
                      <p:cNvPicPr>
                        <a:picLocks noChangeAspect="1" noChangeArrowheads="1"/>
                      </p:cNvPicPr>
                      <p:nvPr/>
                    </p:nvPicPr>
                    <p:blipFill>
                      <a:blip r:embed="rId4"/>
                      <a:srcRect/>
                      <a:stretch>
                        <a:fillRect/>
                      </a:stretch>
                    </p:blipFill>
                    <p:spPr bwMode="auto">
                      <a:xfrm>
                        <a:off x="1441450" y="1317625"/>
                        <a:ext cx="193040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Arial"/>
              </a:rPr>
              <a:t>Guided Practice: </a:t>
            </a:r>
            <a:r>
              <a:rPr lang="en-US" sz="2800" b="1" dirty="0">
                <a:solidFill>
                  <a:srgbClr val="000090"/>
                </a:solidFill>
                <a:ea typeface="Arial"/>
              </a:rPr>
              <a:t>Example </a:t>
            </a:r>
            <a:r>
              <a:rPr lang="en-US" sz="2800" b="1" dirty="0" smtClean="0">
                <a:solidFill>
                  <a:srgbClr val="000090"/>
                </a:solidFill>
                <a:ea typeface="Arial"/>
              </a:rPr>
              <a:t>2, </a:t>
            </a:r>
            <a:r>
              <a:rPr lang="en-US" sz="2800" b="1" i="1" dirty="0" smtClean="0">
                <a:solidFill>
                  <a:srgbClr val="000090"/>
                </a:solidFill>
                <a:ea typeface="Arial"/>
              </a:rPr>
              <a:t>continued</a:t>
            </a:r>
            <a:endParaRPr lang="en-US" sz="2800" b="1" dirty="0">
              <a:solidFill>
                <a:srgbClr val="000090"/>
              </a:solidFill>
              <a:ea typeface="Arial"/>
            </a:endParaRPr>
          </a:p>
          <a:p>
            <a:pPr algn="l" eaLnBrk="1" hangingPunct="1">
              <a:defRPr/>
            </a:pPr>
            <a:endParaRPr lang="en-US" sz="1100" baseline="30000" dirty="0">
              <a:ea typeface="Arial"/>
            </a:endParaRPr>
          </a:p>
          <a:p>
            <a:pPr marL="514350" indent="-514350" algn="l" eaLnBrk="1" hangingPunct="1">
              <a:buFont typeface="+mj-lt"/>
              <a:buAutoNum type="arabicPeriod" startAt="2"/>
              <a:defRPr/>
            </a:pPr>
            <a:r>
              <a:rPr lang="en-US" sz="2800" b="1" dirty="0">
                <a:solidFill>
                  <a:srgbClr val="660066"/>
                </a:solidFill>
              </a:rPr>
              <a:t>Solve the equation for the second </a:t>
            </a:r>
            <a:r>
              <a:rPr lang="en-US" sz="2800" b="1" dirty="0" smtClean="0">
                <a:solidFill>
                  <a:srgbClr val="660066"/>
                </a:solidFill>
              </a:rPr>
              <a:t>variable.</a:t>
            </a:r>
          </a:p>
          <a:p>
            <a:pPr lvl="1" algn="l">
              <a:defRPr/>
            </a:pPr>
            <a:endParaRPr lang="en-US" sz="2400" dirty="0">
              <a:solidFill>
                <a:schemeClr val="tx1"/>
              </a:solidFill>
              <a:latin typeface="Arial"/>
            </a:endParaRPr>
          </a:p>
        </p:txBody>
      </p:sp>
      <p:sp>
        <p:nvSpPr>
          <p:cNvPr id="3891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604EA52-C206-0A46-8230-DE29249E56EF}" type="slidenum">
              <a:rPr lang="en-US" sz="1800">
                <a:solidFill>
                  <a:srgbClr val="000000"/>
                </a:solidFill>
                <a:latin typeface="Arial"/>
                <a:cs typeface="Arial"/>
              </a:rPr>
              <a:pPr eaLnBrk="1" hangingPunct="1"/>
              <a:t>15</a:t>
            </a:fld>
            <a:endParaRPr lang="en-US" sz="1800" dirty="0">
              <a:solidFill>
                <a:srgbClr val="000000"/>
              </a:solidFill>
              <a:latin typeface="Arial"/>
              <a:cs typeface="Arial"/>
            </a:endParaRPr>
          </a:p>
        </p:txBody>
      </p:sp>
      <p:sp>
        <p:nvSpPr>
          <p:cNvPr id="38915"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458480298"/>
              </p:ext>
            </p:extLst>
          </p:nvPr>
        </p:nvGraphicFramePr>
        <p:xfrm>
          <a:off x="1492250" y="2392363"/>
          <a:ext cx="6583363" cy="914400"/>
        </p:xfrm>
        <a:graphic>
          <a:graphicData uri="http://schemas.openxmlformats.org/drawingml/2006/table">
            <a:tbl>
              <a:tblPr firstRow="1" bandRow="1">
                <a:tableStyleId>{5940675A-B579-460E-94D1-54222C63F5DA}</a:tableStyleId>
              </a:tblPr>
              <a:tblGrid>
                <a:gridCol w="2243847"/>
                <a:gridCol w="4339516"/>
              </a:tblGrid>
              <a:tr h="370840">
                <a:tc>
                  <a:txBody>
                    <a:bodyPr/>
                    <a:lstStyle/>
                    <a:p>
                      <a:r>
                        <a:rPr lang="en-US" sz="2400" i="0" dirty="0" smtClean="0">
                          <a:latin typeface="Arial"/>
                          <a:cs typeface="Arial"/>
                        </a:rPr>
                        <a:t>3</a:t>
                      </a:r>
                      <a:r>
                        <a:rPr lang="en-US" sz="2400" i="1" dirty="0" smtClean="0">
                          <a:latin typeface="Arial"/>
                          <a:cs typeface="Arial"/>
                        </a:rPr>
                        <a:t>x</a:t>
                      </a:r>
                      <a:r>
                        <a:rPr lang="en-US" sz="2400" i="0" dirty="0" smtClean="0">
                          <a:latin typeface="Arial"/>
                          <a:cs typeface="Arial"/>
                        </a:rPr>
                        <a:t> = 0</a:t>
                      </a:r>
                      <a:endParaRPr lang="en-US" sz="2400" i="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40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2400" i="1" dirty="0" smtClean="0">
                          <a:latin typeface="Arial"/>
                          <a:cs typeface="Arial"/>
                        </a:rPr>
                        <a:t>x</a:t>
                      </a:r>
                      <a:r>
                        <a:rPr lang="en-US" sz="2400" i="0" dirty="0" smtClean="0">
                          <a:latin typeface="Arial"/>
                          <a:cs typeface="Arial"/>
                        </a:rPr>
                        <a:t> = 0</a:t>
                      </a:r>
                      <a:endParaRPr lang="en-US" sz="2400" i="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400" dirty="0" smtClean="0">
                          <a:latin typeface="Arial"/>
                          <a:cs typeface="Arial"/>
                        </a:rPr>
                        <a:t>Divide both sides by 3.</a:t>
                      </a:r>
                      <a:endParaRPr lang="en-US" sz="240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Arial"/>
              </a:rPr>
              <a:t>Guided Practice: </a:t>
            </a:r>
            <a:r>
              <a:rPr lang="en-US" sz="2800" b="1" dirty="0">
                <a:solidFill>
                  <a:srgbClr val="000090"/>
                </a:solidFill>
                <a:ea typeface="Arial"/>
              </a:rPr>
              <a:t>Example </a:t>
            </a:r>
            <a:r>
              <a:rPr lang="en-US" sz="2800" b="1" dirty="0" smtClean="0">
                <a:solidFill>
                  <a:srgbClr val="000090"/>
                </a:solidFill>
                <a:ea typeface="Arial"/>
              </a:rPr>
              <a:t>2, </a:t>
            </a:r>
            <a:r>
              <a:rPr lang="en-US" sz="2800" b="1" i="1" dirty="0" smtClean="0">
                <a:solidFill>
                  <a:srgbClr val="000090"/>
                </a:solidFill>
                <a:ea typeface="Arial"/>
              </a:rPr>
              <a:t>continued</a:t>
            </a:r>
            <a:endParaRPr lang="en-US" sz="2800" b="1" dirty="0">
              <a:solidFill>
                <a:srgbClr val="000090"/>
              </a:solidFill>
              <a:ea typeface="Arial"/>
            </a:endParaRPr>
          </a:p>
          <a:p>
            <a:pPr algn="l" eaLnBrk="1" hangingPunct="1">
              <a:defRPr/>
            </a:pPr>
            <a:endParaRPr lang="en-US" sz="1100" baseline="30000" dirty="0">
              <a:ea typeface="Arial"/>
            </a:endParaRPr>
          </a:p>
          <a:p>
            <a:pPr marL="514350" indent="-514350" algn="l" eaLnBrk="1" hangingPunct="1">
              <a:buFont typeface="+mj-lt"/>
              <a:buAutoNum type="arabicPeriod" startAt="3"/>
              <a:defRPr/>
            </a:pPr>
            <a:r>
              <a:rPr lang="en-US" sz="2800" b="1" dirty="0">
                <a:solidFill>
                  <a:srgbClr val="660066"/>
                </a:solidFill>
              </a:rPr>
              <a:t>Substitute the found value, x = 0, into either of the original equations </a:t>
            </a:r>
            <a:r>
              <a:rPr lang="en-US" sz="2800" b="1" dirty="0" smtClean="0">
                <a:solidFill>
                  <a:srgbClr val="660066"/>
                </a:solidFill>
              </a:rPr>
              <a:t>to find </a:t>
            </a:r>
            <a:r>
              <a:rPr lang="en-US" sz="2800" b="1" dirty="0">
                <a:solidFill>
                  <a:srgbClr val="660066"/>
                </a:solidFill>
              </a:rPr>
              <a:t>the value of the other variable</a:t>
            </a:r>
            <a:r>
              <a:rPr lang="en-US" sz="2800" b="1" dirty="0" smtClean="0">
                <a:solidFill>
                  <a:srgbClr val="660066"/>
                </a:solidFill>
              </a:rPr>
              <a:t>.</a:t>
            </a:r>
          </a:p>
          <a:p>
            <a:pPr lvl="1" algn="l">
              <a:defRPr/>
            </a:pPr>
            <a:endParaRPr lang="en-US" sz="2400" dirty="0">
              <a:solidFill>
                <a:schemeClr val="tx1"/>
              </a:solidFill>
              <a:latin typeface="Arial"/>
            </a:endParaRPr>
          </a:p>
        </p:txBody>
      </p:sp>
      <p:sp>
        <p:nvSpPr>
          <p:cNvPr id="39938"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AE854DA-5643-6148-93A8-FAD1C473CE8A}" type="slidenum">
              <a:rPr lang="en-US" sz="1800">
                <a:solidFill>
                  <a:srgbClr val="000000"/>
                </a:solidFill>
                <a:latin typeface="Arial"/>
                <a:cs typeface="Arial"/>
              </a:rPr>
              <a:pPr eaLnBrk="1" hangingPunct="1"/>
              <a:t>16</a:t>
            </a:fld>
            <a:endParaRPr lang="en-US" sz="1800" dirty="0">
              <a:solidFill>
                <a:srgbClr val="000000"/>
              </a:solidFill>
              <a:latin typeface="Arial"/>
              <a:cs typeface="Arial"/>
            </a:endParaRPr>
          </a:p>
        </p:txBody>
      </p:sp>
      <p:sp>
        <p:nvSpPr>
          <p:cNvPr id="39939"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186844941"/>
              </p:ext>
            </p:extLst>
          </p:nvPr>
        </p:nvGraphicFramePr>
        <p:xfrm>
          <a:off x="1492250" y="2747963"/>
          <a:ext cx="6350000" cy="2395538"/>
        </p:xfrm>
        <a:graphic>
          <a:graphicData uri="http://schemas.openxmlformats.org/drawingml/2006/table">
            <a:tbl>
              <a:tblPr firstRow="1" bandRow="1">
                <a:tableStyleId>{5940675A-B579-460E-94D1-54222C63F5DA}</a:tableStyleId>
              </a:tblPr>
              <a:tblGrid>
                <a:gridCol w="2307167"/>
                <a:gridCol w="4042833"/>
              </a:tblGrid>
              <a:tr h="474871">
                <a:tc>
                  <a:txBody>
                    <a:bodyPr/>
                    <a:lstStyle/>
                    <a:p>
                      <a:r>
                        <a:rPr lang="en-US" sz="2400" i="0" dirty="0" smtClean="0">
                          <a:latin typeface="Arial"/>
                          <a:cs typeface="Arial"/>
                        </a:rPr>
                        <a:t>2</a:t>
                      </a:r>
                      <a:r>
                        <a:rPr lang="en-US" sz="2400" i="1" dirty="0" smtClean="0">
                          <a:latin typeface="Arial"/>
                          <a:cs typeface="Arial"/>
                        </a:rPr>
                        <a:t>x</a:t>
                      </a:r>
                      <a:r>
                        <a:rPr lang="en-US" sz="2400" i="0" dirty="0" smtClean="0">
                          <a:latin typeface="Arial"/>
                          <a:cs typeface="Arial"/>
                        </a:rPr>
                        <a:t> – 3</a:t>
                      </a:r>
                      <a:r>
                        <a:rPr lang="en-US" sz="2400" i="1" dirty="0" smtClean="0">
                          <a:latin typeface="Arial"/>
                          <a:cs typeface="Arial"/>
                        </a:rPr>
                        <a:t>y</a:t>
                      </a:r>
                      <a:r>
                        <a:rPr lang="en-US" sz="2400" i="0" dirty="0" smtClean="0">
                          <a:latin typeface="Arial"/>
                          <a:cs typeface="Arial"/>
                        </a:rPr>
                        <a:t> = –11</a:t>
                      </a:r>
                      <a:endParaRPr lang="en-US" sz="2400" i="0" dirty="0">
                        <a:latin typeface="Arial"/>
                        <a:cs typeface="Arial"/>
                      </a:endParaRPr>
                    </a:p>
                  </a:txBody>
                  <a:tcPr marT="45709" marB="45709">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400" dirty="0" smtClean="0">
                          <a:latin typeface="Arial"/>
                          <a:cs typeface="Arial"/>
                        </a:rPr>
                        <a:t>First</a:t>
                      </a:r>
                      <a:r>
                        <a:rPr lang="en-US" sz="2400" baseline="0" dirty="0" smtClean="0">
                          <a:latin typeface="Arial"/>
                          <a:cs typeface="Arial"/>
                        </a:rPr>
                        <a:t> equation of the system</a:t>
                      </a:r>
                      <a:endParaRPr lang="en-US" sz="2400" dirty="0">
                        <a:latin typeface="Arial"/>
                        <a:cs typeface="Arial"/>
                      </a:endParaRPr>
                    </a:p>
                  </a:txBody>
                  <a:tcPr marT="45709" marB="45709">
                    <a:lnL w="12700" cmpd="sng">
                      <a:noFill/>
                    </a:lnL>
                    <a:lnR w="12700" cmpd="sng">
                      <a:noFill/>
                    </a:lnR>
                    <a:lnT w="12700" cmpd="sng">
                      <a:noFill/>
                    </a:lnT>
                    <a:lnB w="12700" cmpd="sng">
                      <a:noFill/>
                    </a:lnB>
                    <a:lnTlToBr w="12700" cmpd="sng">
                      <a:noFill/>
                      <a:prstDash val="solid"/>
                    </a:lnTlToBr>
                    <a:lnBlToTr w="12700" cmpd="sng">
                      <a:noFill/>
                      <a:prstDash val="solid"/>
                    </a:lnBlToTr>
                  </a:tcPr>
                </a:tc>
              </a:tr>
              <a:tr h="474871">
                <a:tc>
                  <a:txBody>
                    <a:bodyPr/>
                    <a:lstStyle/>
                    <a:p>
                      <a:r>
                        <a:rPr lang="en-US" sz="2400" i="0" dirty="0" smtClean="0">
                          <a:latin typeface="Arial"/>
                          <a:cs typeface="Arial"/>
                        </a:rPr>
                        <a:t>2(0) – 3</a:t>
                      </a:r>
                      <a:r>
                        <a:rPr lang="en-US" sz="2400" i="1" dirty="0" smtClean="0">
                          <a:latin typeface="Arial"/>
                          <a:cs typeface="Arial"/>
                        </a:rPr>
                        <a:t>y</a:t>
                      </a:r>
                      <a:r>
                        <a:rPr lang="en-US" sz="2400" i="0" dirty="0" smtClean="0">
                          <a:latin typeface="Arial"/>
                          <a:cs typeface="Arial"/>
                        </a:rPr>
                        <a:t> = –11</a:t>
                      </a:r>
                      <a:endParaRPr lang="en-US" sz="2400" i="0" dirty="0">
                        <a:latin typeface="Arial"/>
                        <a:cs typeface="Arial"/>
                      </a:endParaRPr>
                    </a:p>
                  </a:txBody>
                  <a:tcPr marT="45709" marB="45709">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latin typeface="Arial"/>
                          <a:cs typeface="Arial"/>
                        </a:rPr>
                        <a:t>Substitute 0 for </a:t>
                      </a:r>
                      <a:r>
                        <a:rPr lang="en-US" sz="2400" i="1" dirty="0" smtClean="0">
                          <a:latin typeface="Arial"/>
                          <a:cs typeface="Arial"/>
                        </a:rPr>
                        <a:t>x</a:t>
                      </a:r>
                      <a:r>
                        <a:rPr lang="en-US" sz="2400" dirty="0" smtClean="0">
                          <a:latin typeface="Arial"/>
                          <a:cs typeface="Arial"/>
                        </a:rPr>
                        <a:t>.</a:t>
                      </a:r>
                      <a:endParaRPr lang="en-US" sz="2400" dirty="0">
                        <a:latin typeface="Arial"/>
                        <a:cs typeface="Arial"/>
                      </a:endParaRPr>
                    </a:p>
                  </a:txBody>
                  <a:tcPr marT="45709" marB="45709">
                    <a:lnL w="12700" cmpd="sng">
                      <a:noFill/>
                    </a:lnL>
                    <a:lnR w="12700" cmpd="sng">
                      <a:noFill/>
                    </a:lnR>
                    <a:lnT w="12700" cmpd="sng">
                      <a:noFill/>
                    </a:lnT>
                    <a:lnB w="12700" cmpd="sng">
                      <a:noFill/>
                    </a:lnB>
                    <a:lnTlToBr w="12700" cmpd="sng">
                      <a:noFill/>
                      <a:prstDash val="solid"/>
                    </a:lnTlToBr>
                    <a:lnBlToTr w="12700" cmpd="sng">
                      <a:noFill/>
                      <a:prstDash val="solid"/>
                    </a:lnBlToTr>
                  </a:tcPr>
                </a:tc>
              </a:tr>
              <a:tr h="474871">
                <a:tc>
                  <a:txBody>
                    <a:bodyPr/>
                    <a:lstStyle/>
                    <a:p>
                      <a:r>
                        <a:rPr lang="en-US" sz="2400" i="0" dirty="0" smtClean="0">
                          <a:latin typeface="Arial"/>
                          <a:cs typeface="Arial"/>
                        </a:rPr>
                        <a:t>– 3</a:t>
                      </a:r>
                      <a:r>
                        <a:rPr lang="en-US" sz="2400" i="1" dirty="0" smtClean="0">
                          <a:latin typeface="Arial"/>
                          <a:cs typeface="Arial"/>
                        </a:rPr>
                        <a:t>y</a:t>
                      </a:r>
                      <a:r>
                        <a:rPr lang="en-US" sz="2400" i="0" dirty="0" smtClean="0">
                          <a:latin typeface="Arial"/>
                          <a:cs typeface="Arial"/>
                        </a:rPr>
                        <a:t> = –11</a:t>
                      </a:r>
                      <a:endParaRPr lang="en-US" sz="2400" i="0" dirty="0">
                        <a:latin typeface="Arial"/>
                        <a:cs typeface="Arial"/>
                      </a:endParaRPr>
                    </a:p>
                  </a:txBody>
                  <a:tcPr marT="45709" marB="45709">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400" dirty="0" smtClean="0">
                          <a:latin typeface="Arial"/>
                          <a:cs typeface="Arial"/>
                        </a:rPr>
                        <a:t>Simplify.</a:t>
                      </a:r>
                      <a:endParaRPr lang="en-US" sz="2400" dirty="0">
                        <a:latin typeface="Arial"/>
                        <a:cs typeface="Arial"/>
                      </a:endParaRPr>
                    </a:p>
                  </a:txBody>
                  <a:tcPr marT="45709" marB="45709">
                    <a:lnL w="12700" cmpd="sng">
                      <a:noFill/>
                    </a:lnL>
                    <a:lnR w="12700" cmpd="sng">
                      <a:noFill/>
                    </a:lnR>
                    <a:lnT w="12700" cmpd="sng">
                      <a:noFill/>
                    </a:lnT>
                    <a:lnB w="12700" cmpd="sng">
                      <a:noFill/>
                    </a:lnB>
                    <a:lnTlToBr w="12700" cmpd="sng">
                      <a:noFill/>
                      <a:prstDash val="solid"/>
                    </a:lnTlToBr>
                    <a:lnBlToTr w="12700" cmpd="sng">
                      <a:noFill/>
                      <a:prstDash val="solid"/>
                    </a:lnBlToTr>
                  </a:tcPr>
                </a:tc>
              </a:tr>
              <a:tr h="970925">
                <a:tc>
                  <a:txBody>
                    <a:bodyPr/>
                    <a:lstStyle/>
                    <a:p>
                      <a:endParaRPr lang="en-US" sz="2400" dirty="0">
                        <a:latin typeface="Arial"/>
                        <a:cs typeface="Arial"/>
                      </a:endParaRPr>
                    </a:p>
                  </a:txBody>
                  <a:tcPr marT="45709" marB="45709">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400" dirty="0" smtClean="0">
                          <a:latin typeface="Arial"/>
                          <a:cs typeface="Arial"/>
                        </a:rPr>
                        <a:t>Divide both sides by –3.</a:t>
                      </a:r>
                      <a:endParaRPr lang="en-US" sz="2400" dirty="0">
                        <a:latin typeface="Arial"/>
                        <a:cs typeface="Arial"/>
                      </a:endParaRPr>
                    </a:p>
                  </a:txBody>
                  <a:tcPr marT="45709" marB="45709"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39949" name="Object 7"/>
          <p:cNvGraphicFramePr>
            <a:graphicFrameLocks noChangeAspect="1"/>
          </p:cNvGraphicFramePr>
          <p:nvPr>
            <p:extLst>
              <p:ext uri="{D42A27DB-BD31-4B8C-83A1-F6EECF244321}">
                <p14:modId xmlns:p14="http://schemas.microsoft.com/office/powerpoint/2010/main" val="95848917"/>
              </p:ext>
            </p:extLst>
          </p:nvPr>
        </p:nvGraphicFramePr>
        <p:xfrm>
          <a:off x="1614491" y="4231216"/>
          <a:ext cx="812800" cy="800100"/>
        </p:xfrm>
        <a:graphic>
          <a:graphicData uri="http://schemas.openxmlformats.org/presentationml/2006/ole">
            <mc:AlternateContent xmlns:mc="http://schemas.openxmlformats.org/markup-compatibility/2006">
              <mc:Choice xmlns:v="urn:schemas-microsoft-com:vml" Requires="v">
                <p:oleObj spid="_x0000_s39959" name="Equation" r:id="rId3" imgW="812800" imgH="800100" progId="Equation.DSMT4">
                  <p:embed/>
                </p:oleObj>
              </mc:Choice>
              <mc:Fallback>
                <p:oleObj name="Equation" r:id="rId3" imgW="812800" imgH="800100" progId="Equation.DSMT4">
                  <p:embed/>
                  <p:pic>
                    <p:nvPicPr>
                      <p:cNvPr id="0" name="Object 7"/>
                      <p:cNvPicPr>
                        <a:picLocks noChangeAspect="1" noChangeArrowheads="1"/>
                      </p:cNvPicPr>
                      <p:nvPr/>
                    </p:nvPicPr>
                    <p:blipFill>
                      <a:blip r:embed="rId4"/>
                      <a:srcRect/>
                      <a:stretch>
                        <a:fillRect/>
                      </a:stretch>
                    </p:blipFill>
                    <p:spPr bwMode="auto">
                      <a:xfrm>
                        <a:off x="1614491" y="4231216"/>
                        <a:ext cx="8128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454900" cy="4997450"/>
          </a:xfrm>
        </p:spPr>
        <p:txBody>
          <a:bodyPr/>
          <a:lstStyle/>
          <a:p>
            <a:pPr algn="l" eaLnBrk="1" hangingPunct="1">
              <a:defRPr/>
            </a:pPr>
            <a:r>
              <a:rPr lang="en-US" sz="2800" b="1" dirty="0" smtClean="0">
                <a:ea typeface="Arial"/>
              </a:rPr>
              <a:t>Guided Practice: </a:t>
            </a:r>
            <a:r>
              <a:rPr lang="en-US" sz="2800" b="1" dirty="0">
                <a:solidFill>
                  <a:srgbClr val="000090"/>
                </a:solidFill>
                <a:ea typeface="Arial"/>
              </a:rPr>
              <a:t>Example </a:t>
            </a:r>
            <a:r>
              <a:rPr lang="en-US" sz="2800" b="1" dirty="0" smtClean="0">
                <a:solidFill>
                  <a:srgbClr val="000090"/>
                </a:solidFill>
                <a:ea typeface="Arial"/>
              </a:rPr>
              <a:t>2, </a:t>
            </a:r>
            <a:r>
              <a:rPr lang="en-US" sz="2800" b="1" i="1" dirty="0" smtClean="0">
                <a:solidFill>
                  <a:srgbClr val="000090"/>
                </a:solidFill>
                <a:ea typeface="Arial"/>
              </a:rPr>
              <a:t>continued</a:t>
            </a:r>
            <a:endParaRPr lang="en-US" sz="2800" b="1" dirty="0">
              <a:solidFill>
                <a:srgbClr val="000090"/>
              </a:solidFill>
              <a:ea typeface="Arial"/>
            </a:endParaRPr>
          </a:p>
          <a:p>
            <a:pPr marL="514350" indent="-514350" algn="l" eaLnBrk="1" hangingPunct="1">
              <a:lnSpc>
                <a:spcPct val="140000"/>
              </a:lnSpc>
              <a:buFont typeface="+mj-lt"/>
              <a:buAutoNum type="arabicPeriod" startAt="4"/>
              <a:defRPr/>
            </a:pPr>
            <a:r>
              <a:rPr lang="en-US" sz="2800" b="1" dirty="0" smtClean="0">
                <a:solidFill>
                  <a:srgbClr val="660066"/>
                </a:solidFill>
              </a:rPr>
              <a:t>The solution </a:t>
            </a:r>
            <a:r>
              <a:rPr lang="en-US" sz="2800" b="1" dirty="0">
                <a:solidFill>
                  <a:srgbClr val="660066"/>
                </a:solidFill>
              </a:rPr>
              <a:t>to the system of equations is  </a:t>
            </a:r>
            <a:r>
              <a:rPr lang="en-US" sz="2800" b="1" dirty="0" smtClean="0">
                <a:solidFill>
                  <a:srgbClr val="660066"/>
                </a:solidFill>
              </a:rPr>
              <a:t>        .</a:t>
            </a:r>
          </a:p>
          <a:p>
            <a:pPr lvl="1" algn="l">
              <a:defRPr/>
            </a:pPr>
            <a:endParaRPr lang="en-US" sz="2400" dirty="0" smtClean="0">
              <a:solidFill>
                <a:schemeClr val="tx1"/>
              </a:solidFill>
              <a:latin typeface="Arial"/>
            </a:endParaRPr>
          </a:p>
          <a:p>
            <a:pPr lvl="1" algn="l">
              <a:defRPr/>
            </a:pPr>
            <a:r>
              <a:rPr lang="en-US" sz="2400" dirty="0" smtClean="0">
                <a:solidFill>
                  <a:schemeClr val="tx1"/>
                </a:solidFill>
                <a:latin typeface="Arial"/>
              </a:rPr>
              <a:t>If </a:t>
            </a:r>
            <a:r>
              <a:rPr lang="en-US" sz="2400" dirty="0">
                <a:solidFill>
                  <a:schemeClr val="tx1"/>
                </a:solidFill>
                <a:latin typeface="Arial"/>
              </a:rPr>
              <a:t>graphed, the lines would cross </a:t>
            </a:r>
            <a:r>
              <a:rPr lang="en-US" sz="2400" dirty="0" smtClean="0">
                <a:solidFill>
                  <a:schemeClr val="tx1"/>
                </a:solidFill>
                <a:latin typeface="Arial"/>
              </a:rPr>
              <a:t>at           .</a:t>
            </a:r>
            <a:endParaRPr lang="en-US" sz="2400" dirty="0">
              <a:solidFill>
                <a:schemeClr val="tx1"/>
              </a:solidFill>
              <a:latin typeface="Arial"/>
            </a:endParaRPr>
          </a:p>
        </p:txBody>
      </p:sp>
      <p:sp>
        <p:nvSpPr>
          <p:cNvPr id="40962"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53DA03D-D449-6B4D-B5E2-A3AFB2ABF517}" type="slidenum">
              <a:rPr lang="en-US" sz="1800">
                <a:solidFill>
                  <a:srgbClr val="000000"/>
                </a:solidFill>
                <a:latin typeface="Arial"/>
                <a:cs typeface="Arial"/>
              </a:rPr>
              <a:pPr eaLnBrk="1" hangingPunct="1"/>
              <a:t>17</a:t>
            </a:fld>
            <a:endParaRPr lang="en-US" sz="1800" dirty="0">
              <a:solidFill>
                <a:srgbClr val="000000"/>
              </a:solidFill>
              <a:latin typeface="Arial"/>
              <a:cs typeface="Arial"/>
            </a:endParaRPr>
          </a:p>
        </p:txBody>
      </p:sp>
      <p:sp>
        <p:nvSpPr>
          <p:cNvPr id="40963"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sp>
        <p:nvSpPr>
          <p:cNvPr id="40964"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graphicFrame>
        <p:nvGraphicFramePr>
          <p:cNvPr id="40965" name="Object 5"/>
          <p:cNvGraphicFramePr>
            <a:graphicFrameLocks noChangeAspect="1"/>
          </p:cNvGraphicFramePr>
          <p:nvPr>
            <p:extLst>
              <p:ext uri="{D42A27DB-BD31-4B8C-83A1-F6EECF244321}">
                <p14:modId xmlns:p14="http://schemas.microsoft.com/office/powerpoint/2010/main" val="4050213478"/>
              </p:ext>
            </p:extLst>
          </p:nvPr>
        </p:nvGraphicFramePr>
        <p:xfrm>
          <a:off x="1597025" y="1743075"/>
          <a:ext cx="939800" cy="952500"/>
        </p:xfrm>
        <a:graphic>
          <a:graphicData uri="http://schemas.openxmlformats.org/presentationml/2006/ole">
            <mc:AlternateContent xmlns:mc="http://schemas.openxmlformats.org/markup-compatibility/2006">
              <mc:Choice xmlns:v="urn:schemas-microsoft-com:vml" Requires="v">
                <p:oleObj spid="_x0000_s40981" name="Equation" r:id="rId3" imgW="939800" imgH="952500" progId="Equation.DSMT4">
                  <p:embed/>
                </p:oleObj>
              </mc:Choice>
              <mc:Fallback>
                <p:oleObj name="Equation" r:id="rId3" imgW="939800" imgH="952500" progId="Equation.DSMT4">
                  <p:embed/>
                  <p:pic>
                    <p:nvPicPr>
                      <p:cNvPr id="0" name="Object 5"/>
                      <p:cNvPicPr>
                        <a:picLocks noChangeAspect="1" noChangeArrowheads="1"/>
                      </p:cNvPicPr>
                      <p:nvPr/>
                    </p:nvPicPr>
                    <p:blipFill>
                      <a:blip r:embed="rId4"/>
                      <a:srcRect/>
                      <a:stretch>
                        <a:fillRect/>
                      </a:stretch>
                    </p:blipFill>
                    <p:spPr bwMode="auto">
                      <a:xfrm>
                        <a:off x="1597025" y="1743075"/>
                        <a:ext cx="9398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966" name="Object 6"/>
          <p:cNvGraphicFramePr>
            <a:graphicFrameLocks noChangeAspect="1"/>
          </p:cNvGraphicFramePr>
          <p:nvPr>
            <p:extLst>
              <p:ext uri="{D42A27DB-BD31-4B8C-83A1-F6EECF244321}">
                <p14:modId xmlns:p14="http://schemas.microsoft.com/office/powerpoint/2010/main" val="1690070914"/>
              </p:ext>
            </p:extLst>
          </p:nvPr>
        </p:nvGraphicFramePr>
        <p:xfrm>
          <a:off x="6006562" y="2656946"/>
          <a:ext cx="812800" cy="939800"/>
        </p:xfrm>
        <a:graphic>
          <a:graphicData uri="http://schemas.openxmlformats.org/presentationml/2006/ole">
            <mc:AlternateContent xmlns:mc="http://schemas.openxmlformats.org/markup-compatibility/2006">
              <mc:Choice xmlns:v="urn:schemas-microsoft-com:vml" Requires="v">
                <p:oleObj spid="_x0000_s40982" name="Equation" r:id="rId5" imgW="812800" imgH="939800" progId="Equation.DSMT4">
                  <p:embed/>
                </p:oleObj>
              </mc:Choice>
              <mc:Fallback>
                <p:oleObj name="Equation" r:id="rId5" imgW="812800" imgH="939800" progId="Equation.DSMT4">
                  <p:embed/>
                  <p:pic>
                    <p:nvPicPr>
                      <p:cNvPr id="0" name="Object 6"/>
                      <p:cNvPicPr>
                        <a:picLocks noChangeAspect="1" noChangeArrowheads="1"/>
                      </p:cNvPicPr>
                      <p:nvPr/>
                    </p:nvPicPr>
                    <p:blipFill>
                      <a:blip r:embed="rId6"/>
                      <a:srcRect/>
                      <a:stretch>
                        <a:fillRect/>
                      </a:stretch>
                    </p:blipFill>
                    <p:spPr bwMode="auto">
                      <a:xfrm>
                        <a:off x="6006562" y="2656946"/>
                        <a:ext cx="8128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ubtitle 1"/>
          <p:cNvSpPr>
            <a:spLocks noGrp="1"/>
          </p:cNvSpPr>
          <p:nvPr>
            <p:ph type="subTitle" idx="1"/>
          </p:nvPr>
        </p:nvSpPr>
        <p:spPr>
          <a:xfrm>
            <a:off x="641350" y="641350"/>
            <a:ext cx="7854950" cy="4997450"/>
          </a:xfrm>
        </p:spPr>
        <p:txBody>
          <a:bodyPr/>
          <a:lstStyle/>
          <a:p>
            <a:pPr algn="l" eaLnBrk="1" hangingPunct="1"/>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1" dirty="0">
              <a:solidFill>
                <a:srgbClr val="000090"/>
              </a:solidFill>
            </a:endParaRPr>
          </a:p>
          <a:p>
            <a:pPr eaLnBrk="1" hangingPunct="1"/>
            <a:endParaRPr lang="en-US" dirty="0"/>
          </a:p>
          <a:p>
            <a:pPr eaLnBrk="1" hangingPunct="1"/>
            <a:endParaRPr lang="en-US" dirty="0"/>
          </a:p>
        </p:txBody>
      </p:sp>
      <p:sp>
        <p:nvSpPr>
          <p:cNvPr id="41986" name="Text Placeholder 2"/>
          <p:cNvSpPr>
            <a:spLocks noGrp="1"/>
          </p:cNvSpPr>
          <p:nvPr>
            <p:ph type="body" sz="quarter" idx="10"/>
          </p:nvPr>
        </p:nvSpPr>
        <p:spPr>
          <a:xfrm>
            <a:off x="1016000" y="6246813"/>
            <a:ext cx="6210300" cy="296862"/>
          </a:xfrm>
        </p:spPr>
        <p:txBody>
          <a:bodyPr/>
          <a:lstStyle/>
          <a:p>
            <a:pPr>
              <a:spcBef>
                <a:spcPct val="0"/>
              </a:spcBef>
            </a:pPr>
            <a:r>
              <a:rPr lang="en-US" dirty="0"/>
              <a:t>2.2.1: Proving Equivalencies</a:t>
            </a:r>
          </a:p>
        </p:txBody>
      </p:sp>
      <p:sp>
        <p:nvSpPr>
          <p:cNvPr id="41987"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6FB33FE-D0FC-564A-B3E4-045158519E0A}" type="slidenum">
              <a:rPr lang="en-US" sz="1800">
                <a:solidFill>
                  <a:srgbClr val="000000"/>
                </a:solidFill>
                <a:latin typeface="Arial"/>
                <a:cs typeface="Arial"/>
              </a:rPr>
              <a:pPr eaLnBrk="1" hangingPunct="1"/>
              <a:t>18</a:t>
            </a:fld>
            <a:endParaRPr lang="en-US" sz="1800" dirty="0">
              <a:solidFill>
                <a:srgbClr val="000000"/>
              </a:solidFill>
              <a:latin typeface="Arial"/>
              <a:cs typeface="Arial"/>
            </a:endParaRPr>
          </a:p>
        </p:txBody>
      </p:sp>
      <p:pic>
        <p:nvPicPr>
          <p:cNvPr id="41988"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ubtitle 1"/>
          <p:cNvSpPr>
            <a:spLocks noGrp="1"/>
          </p:cNvSpPr>
          <p:nvPr>
            <p:ph type="subTitle" idx="1"/>
          </p:nvPr>
        </p:nvSpPr>
        <p:spPr>
          <a:xfrm>
            <a:off x="641350" y="641350"/>
            <a:ext cx="6950075" cy="4997450"/>
          </a:xfrm>
        </p:spPr>
        <p:txBody>
          <a:bodyPr/>
          <a:lstStyle/>
          <a:p>
            <a:pPr algn="l" eaLnBrk="1" hangingPunct="1"/>
            <a:r>
              <a:rPr lang="en-US" sz="2800" b="1" dirty="0"/>
              <a:t>Guided Practice</a:t>
            </a:r>
            <a:endParaRPr lang="en-US" sz="2000" dirty="0"/>
          </a:p>
          <a:p>
            <a:pPr algn="l" eaLnBrk="1" hangingPunct="1"/>
            <a:r>
              <a:rPr lang="en-US" sz="2800" b="1" dirty="0">
                <a:solidFill>
                  <a:srgbClr val="000090"/>
                </a:solidFill>
              </a:rPr>
              <a:t>Example 3</a:t>
            </a:r>
          </a:p>
          <a:p>
            <a:pPr algn="l" eaLnBrk="1" hangingPunct="1"/>
            <a:r>
              <a:rPr lang="en-US" dirty="0"/>
              <a:t>Solve the following system by multiplication.</a:t>
            </a:r>
          </a:p>
        </p:txBody>
      </p:sp>
      <p:sp>
        <p:nvSpPr>
          <p:cNvPr id="43010"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2334701-07B6-8241-8D3F-135754065506}" type="slidenum">
              <a:rPr lang="en-US" sz="1800">
                <a:solidFill>
                  <a:srgbClr val="000000"/>
                </a:solidFill>
                <a:latin typeface="Arial"/>
                <a:cs typeface="Arial"/>
              </a:rPr>
              <a:pPr eaLnBrk="1" hangingPunct="1"/>
              <a:t>19</a:t>
            </a:fld>
            <a:endParaRPr lang="en-US" sz="1800" dirty="0">
              <a:solidFill>
                <a:srgbClr val="000000"/>
              </a:solidFill>
              <a:latin typeface="Arial"/>
              <a:cs typeface="Arial"/>
            </a:endParaRPr>
          </a:p>
        </p:txBody>
      </p:sp>
      <p:sp>
        <p:nvSpPr>
          <p:cNvPr id="43011"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43012" name="Object 5"/>
          <p:cNvGraphicFramePr>
            <a:graphicFrameLocks noChangeAspect="1"/>
          </p:cNvGraphicFramePr>
          <p:nvPr>
            <p:extLst>
              <p:ext uri="{D42A27DB-BD31-4B8C-83A1-F6EECF244321}">
                <p14:modId xmlns:p14="http://schemas.microsoft.com/office/powerpoint/2010/main" val="4007425675"/>
              </p:ext>
            </p:extLst>
          </p:nvPr>
        </p:nvGraphicFramePr>
        <p:xfrm>
          <a:off x="976745" y="2173288"/>
          <a:ext cx="1854200" cy="876300"/>
        </p:xfrm>
        <a:graphic>
          <a:graphicData uri="http://schemas.openxmlformats.org/presentationml/2006/ole">
            <mc:AlternateContent xmlns:mc="http://schemas.openxmlformats.org/markup-compatibility/2006">
              <mc:Choice xmlns:v="urn:schemas-microsoft-com:vml" Requires="v">
                <p:oleObj spid="_x0000_s43022" name="Equation" r:id="rId3" imgW="1854200" imgH="876300" progId="Equation.DSMT4">
                  <p:embed/>
                </p:oleObj>
              </mc:Choice>
              <mc:Fallback>
                <p:oleObj name="Equation" r:id="rId3" imgW="1854200" imgH="876300" progId="Equation.DSMT4">
                  <p:embed/>
                  <p:pic>
                    <p:nvPicPr>
                      <p:cNvPr id="0" name="Object 5"/>
                      <p:cNvPicPr>
                        <a:picLocks noChangeAspect="1" noChangeArrowheads="1"/>
                      </p:cNvPicPr>
                      <p:nvPr/>
                    </p:nvPicPr>
                    <p:blipFill>
                      <a:blip r:embed="rId4"/>
                      <a:srcRect/>
                      <a:stretch>
                        <a:fillRect/>
                      </a:stretch>
                    </p:blipFill>
                    <p:spPr bwMode="auto">
                      <a:xfrm>
                        <a:off x="976745" y="2173288"/>
                        <a:ext cx="18542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980363" cy="4997450"/>
          </a:xfrm>
        </p:spPr>
        <p:txBody>
          <a:bodyPr rtlCol="0"/>
          <a:lstStyle/>
          <a:p>
            <a:pPr algn="l" eaLnBrk="1" fontAlgn="auto" hangingPunct="1">
              <a:spcAft>
                <a:spcPts val="0"/>
              </a:spcAft>
              <a:buFont typeface="Arial"/>
              <a:buNone/>
              <a:defRPr/>
            </a:pPr>
            <a:r>
              <a:rPr lang="en-US" sz="2800" b="1" dirty="0" smtClean="0">
                <a:ea typeface="+mn-ea"/>
              </a:rPr>
              <a:t>Key Concepts</a:t>
            </a:r>
          </a:p>
          <a:p>
            <a:pPr algn="l" eaLnBrk="1" fontAlgn="auto" hangingPunct="1">
              <a:spcAft>
                <a:spcPts val="0"/>
              </a:spcAft>
              <a:buFont typeface="Arial"/>
              <a:buNone/>
              <a:defRPr/>
            </a:pPr>
            <a:endParaRPr lang="en-US" sz="1100" b="1" dirty="0" smtClean="0">
              <a:ea typeface="+mn-ea"/>
            </a:endParaRPr>
          </a:p>
          <a:p>
            <a:pPr marL="342900" indent="-342900" algn="l">
              <a:spcAft>
                <a:spcPts val="600"/>
              </a:spcAft>
              <a:buFont typeface="Arial"/>
              <a:buChar char="•"/>
              <a:defRPr/>
            </a:pPr>
            <a:r>
              <a:rPr lang="en-US" dirty="0"/>
              <a:t>There are various methods to solving a system of equations. Two methods include </a:t>
            </a:r>
            <a:r>
              <a:rPr lang="en-US" dirty="0" smtClean="0"/>
              <a:t>the </a:t>
            </a:r>
            <a:r>
              <a:rPr lang="en-US" b="1" dirty="0" smtClean="0"/>
              <a:t>substitution </a:t>
            </a:r>
            <a:r>
              <a:rPr lang="en-US" b="1" dirty="0"/>
              <a:t>method </a:t>
            </a:r>
            <a:r>
              <a:rPr lang="en-US" dirty="0"/>
              <a:t>and the </a:t>
            </a:r>
            <a:r>
              <a:rPr lang="en-US" b="1" dirty="0"/>
              <a:t>elimination method</a:t>
            </a:r>
            <a:r>
              <a:rPr lang="en-US" dirty="0"/>
              <a:t>.</a:t>
            </a:r>
            <a:endParaRPr lang="en-US" dirty="0">
              <a:ea typeface="+mn-ea"/>
            </a:endParaRPr>
          </a:p>
        </p:txBody>
      </p:sp>
      <p:sp>
        <p:nvSpPr>
          <p:cNvPr id="17410"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0B7DE34-8D5E-B941-8912-FB6F839FC286}" type="slidenum">
              <a:rPr lang="en-US" sz="1800">
                <a:solidFill>
                  <a:srgbClr val="000000"/>
                </a:solidFill>
                <a:latin typeface="Arial"/>
                <a:cs typeface="Arial"/>
              </a:rPr>
              <a:pPr eaLnBrk="1" hangingPunct="1"/>
              <a:t>2</a:t>
            </a:fld>
            <a:endParaRPr lang="en-US" sz="1800" dirty="0">
              <a:solidFill>
                <a:srgbClr val="000000"/>
              </a:solidFill>
              <a:latin typeface="Arial"/>
              <a:cs typeface="Arial"/>
            </a:endParaRPr>
          </a:p>
        </p:txBody>
      </p:sp>
      <p:sp>
        <p:nvSpPr>
          <p:cNvPr id="17411"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2.2.1: Proving Equivalencies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ubtitle 1"/>
          <p:cNvSpPr>
            <a:spLocks noGrp="1"/>
          </p:cNvSpPr>
          <p:nvPr>
            <p:ph type="subTitle" idx="1"/>
          </p:nvPr>
        </p:nvSpPr>
        <p:spPr>
          <a:xfrm>
            <a:off x="641350" y="641350"/>
            <a:ext cx="8008938" cy="4856163"/>
          </a:xfrm>
        </p:spPr>
        <p:txBody>
          <a:bodyPr/>
          <a:lstStyle/>
          <a:p>
            <a:pPr algn="l" eaLnBrk="1" hangingPunct="1">
              <a:defRPr/>
            </a:pPr>
            <a:r>
              <a:rPr lang="en-US" sz="2800" b="1" dirty="0">
                <a:ea typeface="Arial"/>
              </a:rPr>
              <a:t>Guided Practice: </a:t>
            </a:r>
            <a:r>
              <a:rPr lang="en-US" sz="2800" b="1" dirty="0">
                <a:solidFill>
                  <a:srgbClr val="000090"/>
                </a:solidFill>
                <a:ea typeface="Arial"/>
              </a:rPr>
              <a:t>Example </a:t>
            </a:r>
            <a:r>
              <a:rPr lang="en-US" sz="2800" b="1" dirty="0" smtClean="0">
                <a:solidFill>
                  <a:srgbClr val="000090"/>
                </a:solidFill>
                <a:ea typeface="Arial"/>
              </a:rPr>
              <a:t>3, </a:t>
            </a:r>
            <a:r>
              <a:rPr lang="en-US" sz="2800" b="1" i="1" dirty="0">
                <a:solidFill>
                  <a:srgbClr val="000090"/>
                </a:solidFill>
                <a:ea typeface="Arial"/>
              </a:rPr>
              <a:t>continued</a:t>
            </a:r>
            <a:endParaRPr lang="en-US" sz="2800" b="1" dirty="0">
              <a:solidFill>
                <a:srgbClr val="000090"/>
              </a:solidFill>
              <a:ea typeface="Arial"/>
            </a:endParaRPr>
          </a:p>
          <a:p>
            <a:pPr algn="l" eaLnBrk="1" hangingPunct="1">
              <a:defRPr/>
            </a:pPr>
            <a:endParaRPr lang="en-US" sz="1100" baseline="30000" dirty="0">
              <a:ea typeface="Arial"/>
            </a:endParaRPr>
          </a:p>
          <a:p>
            <a:pPr marL="514350" indent="-514350" algn="l">
              <a:buFont typeface="+mj-lt"/>
              <a:buAutoNum type="arabicPeriod"/>
              <a:defRPr/>
            </a:pPr>
            <a:r>
              <a:rPr lang="en-US" sz="2800" b="1" dirty="0" smtClean="0">
                <a:solidFill>
                  <a:srgbClr val="660066"/>
                </a:solidFill>
              </a:rPr>
              <a:t>Multiply each term of the equation by the same number.</a:t>
            </a:r>
          </a:p>
          <a:p>
            <a:pPr lvl="1" algn="l">
              <a:defRPr/>
            </a:pPr>
            <a:r>
              <a:rPr lang="en-US" sz="2400" dirty="0" smtClean="0">
                <a:solidFill>
                  <a:schemeClr val="tx1"/>
                </a:solidFill>
                <a:latin typeface="Arial"/>
                <a:cs typeface="Arial"/>
              </a:rPr>
              <a:t>The variable </a:t>
            </a:r>
            <a:r>
              <a:rPr lang="en-US" sz="2400" i="1" dirty="0">
                <a:solidFill>
                  <a:schemeClr val="tx1"/>
                </a:solidFill>
                <a:latin typeface="Arial"/>
                <a:cs typeface="Arial"/>
              </a:rPr>
              <a:t>x</a:t>
            </a:r>
            <a:r>
              <a:rPr lang="en-US" sz="2400" dirty="0" smtClean="0">
                <a:solidFill>
                  <a:schemeClr val="tx1"/>
                </a:solidFill>
                <a:latin typeface="Arial"/>
                <a:cs typeface="Arial"/>
              </a:rPr>
              <a:t> has a coefficient of 1 in the first equation and a coefficient of –2 in the second equation.</a:t>
            </a:r>
          </a:p>
          <a:p>
            <a:pPr lvl="1" algn="l">
              <a:defRPr/>
            </a:pPr>
            <a:r>
              <a:rPr lang="en-US" sz="2400" dirty="0" smtClean="0">
                <a:solidFill>
                  <a:schemeClr val="tx1"/>
                </a:solidFill>
                <a:latin typeface="Arial"/>
                <a:cs typeface="Arial"/>
              </a:rPr>
              <a:t>Multiply the first equation by 2.</a:t>
            </a:r>
            <a:endParaRPr lang="en-US" dirty="0">
              <a:latin typeface="Arial"/>
            </a:endParaRPr>
          </a:p>
        </p:txBody>
      </p:sp>
      <p:sp>
        <p:nvSpPr>
          <p:cNvPr id="4403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1D22BF3-D8B2-FA42-BCC4-7077A278E8D0}" type="slidenum">
              <a:rPr lang="en-US" sz="1800">
                <a:solidFill>
                  <a:srgbClr val="000000"/>
                </a:solidFill>
                <a:latin typeface="Arial"/>
                <a:cs typeface="Arial"/>
              </a:rPr>
              <a:pPr eaLnBrk="1" hangingPunct="1"/>
              <a:t>20</a:t>
            </a:fld>
            <a:endParaRPr lang="en-US" sz="1800" dirty="0">
              <a:solidFill>
                <a:srgbClr val="000000"/>
              </a:solidFill>
              <a:latin typeface="Arial"/>
              <a:cs typeface="Arial"/>
            </a:endParaRPr>
          </a:p>
        </p:txBody>
      </p:sp>
      <p:sp>
        <p:nvSpPr>
          <p:cNvPr id="44035"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953686664"/>
              </p:ext>
            </p:extLst>
          </p:nvPr>
        </p:nvGraphicFramePr>
        <p:xfrm>
          <a:off x="1492250" y="4009500"/>
          <a:ext cx="6583363" cy="1371600"/>
        </p:xfrm>
        <a:graphic>
          <a:graphicData uri="http://schemas.openxmlformats.org/drawingml/2006/table">
            <a:tbl>
              <a:tblPr firstRow="1" bandRow="1">
                <a:tableStyleId>{5940675A-B579-460E-94D1-54222C63F5DA}</a:tableStyleId>
              </a:tblPr>
              <a:tblGrid>
                <a:gridCol w="2243847"/>
                <a:gridCol w="4339516"/>
              </a:tblGrid>
              <a:tr h="370840">
                <a:tc>
                  <a:txBody>
                    <a:bodyPr/>
                    <a:lstStyle/>
                    <a:p>
                      <a:r>
                        <a:rPr lang="en-US" sz="2400" i="1" dirty="0" smtClean="0">
                          <a:latin typeface="Arial"/>
                          <a:cs typeface="Arial"/>
                        </a:rPr>
                        <a:t>x</a:t>
                      </a:r>
                      <a:r>
                        <a:rPr lang="en-US" sz="2400" baseline="0" dirty="0" smtClean="0">
                          <a:latin typeface="Arial"/>
                          <a:cs typeface="Arial"/>
                        </a:rPr>
                        <a:t> – 3</a:t>
                      </a:r>
                      <a:r>
                        <a:rPr lang="en-US" sz="2400" i="1" baseline="0" dirty="0" smtClean="0">
                          <a:latin typeface="Arial"/>
                          <a:cs typeface="Arial"/>
                        </a:rPr>
                        <a:t>y</a:t>
                      </a:r>
                      <a:r>
                        <a:rPr lang="en-US" sz="2400" baseline="0" dirty="0" smtClean="0">
                          <a:latin typeface="Arial"/>
                          <a:cs typeface="Arial"/>
                        </a:rPr>
                        <a:t> = 5</a:t>
                      </a:r>
                      <a:endParaRPr lang="en-US" sz="240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400" dirty="0" smtClean="0">
                          <a:latin typeface="Arial"/>
                          <a:cs typeface="Arial"/>
                        </a:rPr>
                        <a:t>Original equation</a:t>
                      </a:r>
                      <a:endParaRPr lang="en-US" sz="240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2400" i="0" dirty="0" smtClean="0">
                          <a:latin typeface="Arial"/>
                          <a:cs typeface="Arial"/>
                        </a:rPr>
                        <a:t>2(</a:t>
                      </a:r>
                      <a:r>
                        <a:rPr lang="en-US" sz="2400" i="1" dirty="0" smtClean="0">
                          <a:latin typeface="Arial"/>
                          <a:cs typeface="Arial"/>
                        </a:rPr>
                        <a:t>x</a:t>
                      </a:r>
                      <a:r>
                        <a:rPr lang="en-US" sz="2400" baseline="0" dirty="0" smtClean="0">
                          <a:latin typeface="Arial"/>
                          <a:cs typeface="Arial"/>
                        </a:rPr>
                        <a:t> – 3</a:t>
                      </a:r>
                      <a:r>
                        <a:rPr lang="en-US" sz="2400" i="1" baseline="0" dirty="0" smtClean="0">
                          <a:latin typeface="Arial"/>
                          <a:cs typeface="Arial"/>
                        </a:rPr>
                        <a:t>y</a:t>
                      </a:r>
                      <a:r>
                        <a:rPr lang="en-US" sz="2400" baseline="0" dirty="0" smtClean="0">
                          <a:latin typeface="Arial"/>
                          <a:cs typeface="Arial"/>
                        </a:rPr>
                        <a:t> = 5)</a:t>
                      </a:r>
                      <a:endParaRPr lang="en-US" sz="240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400" dirty="0" smtClean="0">
                          <a:solidFill>
                            <a:schemeClr val="tx1"/>
                          </a:solidFill>
                          <a:latin typeface="Arial"/>
                          <a:cs typeface="Arial"/>
                        </a:rPr>
                        <a:t>Multiply the equation by 2</a:t>
                      </a:r>
                      <a:r>
                        <a:rPr lang="en-US" sz="2400" dirty="0" smtClean="0">
                          <a:latin typeface="Arial"/>
                          <a:cs typeface="Arial"/>
                        </a:rPr>
                        <a:t>.</a:t>
                      </a:r>
                      <a:endParaRPr lang="en-US" sz="240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i="0" dirty="0" smtClean="0">
                          <a:latin typeface="Arial"/>
                          <a:cs typeface="Arial"/>
                        </a:rPr>
                        <a:t>2</a:t>
                      </a:r>
                      <a:r>
                        <a:rPr lang="en-US" sz="2400" i="1" dirty="0" smtClean="0">
                          <a:latin typeface="Arial"/>
                          <a:cs typeface="Arial"/>
                        </a:rPr>
                        <a:t>x</a:t>
                      </a:r>
                      <a:r>
                        <a:rPr lang="en-US" sz="2400" baseline="0" dirty="0" smtClean="0">
                          <a:latin typeface="Arial"/>
                          <a:cs typeface="Arial"/>
                        </a:rPr>
                        <a:t> – 6</a:t>
                      </a:r>
                      <a:r>
                        <a:rPr lang="en-US" sz="2400" i="1" baseline="0" dirty="0" smtClean="0">
                          <a:latin typeface="Arial"/>
                          <a:cs typeface="Arial"/>
                        </a:rPr>
                        <a:t>y</a:t>
                      </a:r>
                      <a:r>
                        <a:rPr lang="en-US" sz="2400" baseline="0" dirty="0" smtClean="0">
                          <a:latin typeface="Arial"/>
                          <a:cs typeface="Arial"/>
                        </a:rPr>
                        <a:t> = 10</a:t>
                      </a:r>
                      <a:endParaRPr lang="en-US" sz="2400" dirty="0" smtClean="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400" dirty="0">
                        <a:latin typeface="Arial"/>
                        <a:cs typeface="Arial"/>
                      </a:endParaRPr>
                    </a:p>
                  </a:txBody>
                  <a:tcPr marL="91447" marR="91447">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Arial"/>
              </a:rPr>
              <a:t>Guided Practice: </a:t>
            </a:r>
            <a:r>
              <a:rPr lang="en-US" sz="2800" b="1" dirty="0">
                <a:solidFill>
                  <a:srgbClr val="000090"/>
                </a:solidFill>
                <a:ea typeface="Arial"/>
              </a:rPr>
              <a:t>Example </a:t>
            </a:r>
            <a:r>
              <a:rPr lang="en-US" sz="2800" b="1" dirty="0" smtClean="0">
                <a:solidFill>
                  <a:srgbClr val="000090"/>
                </a:solidFill>
                <a:ea typeface="Arial"/>
              </a:rPr>
              <a:t>3, </a:t>
            </a:r>
            <a:r>
              <a:rPr lang="en-US" sz="2800" b="1" i="1" dirty="0" smtClean="0">
                <a:solidFill>
                  <a:srgbClr val="000090"/>
                </a:solidFill>
                <a:ea typeface="Arial"/>
              </a:rPr>
              <a:t>continued</a:t>
            </a:r>
            <a:endParaRPr lang="en-US" sz="2800" b="1" dirty="0">
              <a:solidFill>
                <a:srgbClr val="000090"/>
              </a:solidFill>
              <a:ea typeface="Arial"/>
            </a:endParaRPr>
          </a:p>
          <a:p>
            <a:pPr algn="l" eaLnBrk="1" hangingPunct="1">
              <a:defRPr/>
            </a:pPr>
            <a:endParaRPr lang="en-US" sz="1100" baseline="30000" dirty="0">
              <a:ea typeface="Arial"/>
            </a:endParaRPr>
          </a:p>
          <a:p>
            <a:pPr marL="514350" indent="-514350" algn="l" eaLnBrk="1" hangingPunct="1">
              <a:buFont typeface="+mj-lt"/>
              <a:buAutoNum type="arabicPeriod" startAt="2"/>
              <a:defRPr/>
            </a:pPr>
            <a:r>
              <a:rPr lang="en-US" sz="2800" b="1" dirty="0">
                <a:solidFill>
                  <a:srgbClr val="660066"/>
                </a:solidFill>
              </a:rPr>
              <a:t>Add or subtract the two equations to eliminate one of the variables.</a:t>
            </a:r>
            <a:endParaRPr lang="en-US" sz="2800" b="1" dirty="0" smtClean="0">
              <a:solidFill>
                <a:srgbClr val="660066"/>
              </a:solidFill>
            </a:endParaRPr>
          </a:p>
          <a:p>
            <a:pPr lvl="1" algn="l">
              <a:defRPr/>
            </a:pPr>
            <a:endParaRPr lang="en-US" sz="2400" dirty="0">
              <a:solidFill>
                <a:schemeClr val="tx1"/>
              </a:solidFill>
              <a:latin typeface="Arial"/>
            </a:endParaRPr>
          </a:p>
        </p:txBody>
      </p:sp>
      <p:sp>
        <p:nvSpPr>
          <p:cNvPr id="45058"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456350B-A977-3B48-BFFD-2093832C20E6}" type="slidenum">
              <a:rPr lang="en-US" sz="1800">
                <a:solidFill>
                  <a:srgbClr val="000000"/>
                </a:solidFill>
                <a:latin typeface="Arial"/>
                <a:cs typeface="Arial"/>
              </a:rPr>
              <a:pPr eaLnBrk="1" hangingPunct="1"/>
              <a:t>21</a:t>
            </a:fld>
            <a:endParaRPr lang="en-US" sz="1800" dirty="0">
              <a:solidFill>
                <a:srgbClr val="000000"/>
              </a:solidFill>
              <a:latin typeface="Arial"/>
              <a:cs typeface="Arial"/>
            </a:endParaRPr>
          </a:p>
        </p:txBody>
      </p:sp>
      <p:sp>
        <p:nvSpPr>
          <p:cNvPr id="45059"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45060" name="Object 5"/>
          <p:cNvGraphicFramePr>
            <a:graphicFrameLocks noChangeAspect="1"/>
          </p:cNvGraphicFramePr>
          <p:nvPr>
            <p:extLst>
              <p:ext uri="{D42A27DB-BD31-4B8C-83A1-F6EECF244321}">
                <p14:modId xmlns:p14="http://schemas.microsoft.com/office/powerpoint/2010/main" val="2284600898"/>
              </p:ext>
            </p:extLst>
          </p:nvPr>
        </p:nvGraphicFramePr>
        <p:xfrm>
          <a:off x="1238250" y="2333625"/>
          <a:ext cx="2336800" cy="1320800"/>
        </p:xfrm>
        <a:graphic>
          <a:graphicData uri="http://schemas.openxmlformats.org/presentationml/2006/ole">
            <mc:AlternateContent xmlns:mc="http://schemas.openxmlformats.org/markup-compatibility/2006">
              <mc:Choice xmlns:v="urn:schemas-microsoft-com:vml" Requires="v">
                <p:oleObj spid="_x0000_s45070" name="Equation" r:id="rId3" imgW="2336800" imgH="1320800" progId="Equation.DSMT4">
                  <p:embed/>
                </p:oleObj>
              </mc:Choice>
              <mc:Fallback>
                <p:oleObj name="Equation" r:id="rId3" imgW="2336800" imgH="1320800" progId="Equation.DSMT4">
                  <p:embed/>
                  <p:pic>
                    <p:nvPicPr>
                      <p:cNvPr id="0" name="Object 5"/>
                      <p:cNvPicPr>
                        <a:picLocks noChangeAspect="1" noChangeArrowheads="1"/>
                      </p:cNvPicPr>
                      <p:nvPr/>
                    </p:nvPicPr>
                    <p:blipFill>
                      <a:blip r:embed="rId4"/>
                      <a:srcRect/>
                      <a:stretch>
                        <a:fillRect/>
                      </a:stretch>
                    </p:blipFill>
                    <p:spPr bwMode="auto">
                      <a:xfrm>
                        <a:off x="1238250" y="2333625"/>
                        <a:ext cx="233680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Arial"/>
              </a:rPr>
              <a:t>Guided Practice: </a:t>
            </a:r>
            <a:r>
              <a:rPr lang="en-US" sz="2800" b="1" dirty="0">
                <a:solidFill>
                  <a:srgbClr val="000090"/>
                </a:solidFill>
                <a:ea typeface="Arial"/>
              </a:rPr>
              <a:t>Example </a:t>
            </a:r>
            <a:r>
              <a:rPr lang="en-US" sz="2800" b="1" dirty="0" smtClean="0">
                <a:solidFill>
                  <a:srgbClr val="000090"/>
                </a:solidFill>
                <a:ea typeface="Arial"/>
              </a:rPr>
              <a:t>3, </a:t>
            </a:r>
            <a:r>
              <a:rPr lang="en-US" sz="2800" b="1" i="1" dirty="0" smtClean="0">
                <a:solidFill>
                  <a:srgbClr val="000090"/>
                </a:solidFill>
                <a:ea typeface="Arial"/>
              </a:rPr>
              <a:t>continued</a:t>
            </a:r>
            <a:endParaRPr lang="en-US" sz="2800" b="1" dirty="0">
              <a:solidFill>
                <a:srgbClr val="000090"/>
              </a:solidFill>
              <a:ea typeface="Arial"/>
            </a:endParaRPr>
          </a:p>
          <a:p>
            <a:pPr algn="l" eaLnBrk="1" hangingPunct="1">
              <a:defRPr/>
            </a:pPr>
            <a:endParaRPr lang="en-US" sz="1100" baseline="30000" dirty="0">
              <a:ea typeface="Arial"/>
            </a:endParaRPr>
          </a:p>
          <a:p>
            <a:pPr marL="514350" indent="-514350" algn="l" eaLnBrk="1" hangingPunct="1">
              <a:buFont typeface="+mj-lt"/>
              <a:buAutoNum type="arabicPeriod" startAt="3"/>
              <a:defRPr/>
            </a:pPr>
            <a:r>
              <a:rPr lang="en-US" sz="2800" b="1" dirty="0" smtClean="0">
                <a:solidFill>
                  <a:srgbClr val="660066"/>
                </a:solidFill>
              </a:rPr>
              <a:t>Simplify.</a:t>
            </a:r>
          </a:p>
          <a:p>
            <a:pPr lvl="1" algn="l">
              <a:defRPr/>
            </a:pPr>
            <a:endParaRPr lang="en-US" sz="2400" dirty="0">
              <a:solidFill>
                <a:schemeClr val="tx1"/>
              </a:solidFill>
              <a:latin typeface="Arial"/>
            </a:endParaRPr>
          </a:p>
        </p:txBody>
      </p:sp>
      <p:sp>
        <p:nvSpPr>
          <p:cNvPr id="46082"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B2556F4-6D6F-944A-AD9D-974BD10B1410}" type="slidenum">
              <a:rPr lang="en-US" sz="1800">
                <a:solidFill>
                  <a:srgbClr val="000000"/>
                </a:solidFill>
                <a:latin typeface="Arial"/>
                <a:cs typeface="Arial"/>
              </a:rPr>
              <a:pPr eaLnBrk="1" hangingPunct="1"/>
              <a:t>22</a:t>
            </a:fld>
            <a:endParaRPr lang="en-US" sz="1800" dirty="0">
              <a:solidFill>
                <a:srgbClr val="000000"/>
              </a:solidFill>
              <a:latin typeface="Arial"/>
              <a:cs typeface="Arial"/>
            </a:endParaRPr>
          </a:p>
        </p:txBody>
      </p:sp>
      <p:sp>
        <p:nvSpPr>
          <p:cNvPr id="46083"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3" name="Table 2"/>
          <p:cNvGraphicFramePr>
            <a:graphicFrameLocks noGrp="1"/>
          </p:cNvGraphicFramePr>
          <p:nvPr/>
        </p:nvGraphicFramePr>
        <p:xfrm>
          <a:off x="1492250" y="2017713"/>
          <a:ext cx="6889750" cy="949326"/>
        </p:xfrm>
        <a:graphic>
          <a:graphicData uri="http://schemas.openxmlformats.org/drawingml/2006/table">
            <a:tbl>
              <a:tblPr firstRow="1" bandRow="1">
                <a:tableStyleId>{5940675A-B579-460E-94D1-54222C63F5DA}</a:tableStyleId>
              </a:tblPr>
              <a:tblGrid>
                <a:gridCol w="2095497"/>
                <a:gridCol w="4794253"/>
              </a:tblGrid>
              <a:tr h="474663">
                <a:tc>
                  <a:txBody>
                    <a:bodyPr/>
                    <a:lstStyle/>
                    <a:p>
                      <a:r>
                        <a:rPr lang="en-US" sz="2400" i="0" dirty="0" smtClean="0">
                          <a:latin typeface="Arial"/>
                          <a:cs typeface="Arial"/>
                        </a:rPr>
                        <a:t>0 + 0 = 14</a:t>
                      </a:r>
                      <a:endParaRPr lang="en-US" sz="2400" i="0" dirty="0">
                        <a:latin typeface="Arial"/>
                        <a:cs typeface="Arial"/>
                      </a:endParaRPr>
                    </a:p>
                  </a:txBody>
                  <a:tcPr marT="45689" marB="45689">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400" i="0" dirty="0">
                        <a:latin typeface="Arial"/>
                        <a:cs typeface="Arial"/>
                      </a:endParaRPr>
                    </a:p>
                  </a:txBody>
                  <a:tcPr marT="45689" marB="45689">
                    <a:lnL w="12700" cmpd="sng">
                      <a:noFill/>
                    </a:lnL>
                    <a:lnR w="12700" cmpd="sng">
                      <a:noFill/>
                    </a:lnR>
                    <a:lnT w="12700" cmpd="sng">
                      <a:noFill/>
                    </a:lnT>
                    <a:lnB w="12700" cmpd="sng">
                      <a:noFill/>
                    </a:lnB>
                    <a:lnTlToBr w="12700" cmpd="sng">
                      <a:noFill/>
                      <a:prstDash val="solid"/>
                    </a:lnTlToBr>
                    <a:lnBlToTr w="12700" cmpd="sng">
                      <a:noFill/>
                      <a:prstDash val="solid"/>
                    </a:lnBlToTr>
                  </a:tcPr>
                </a:tc>
              </a:tr>
              <a:tr h="47466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i="0" dirty="0" smtClean="0">
                          <a:latin typeface="Arial"/>
                          <a:cs typeface="Arial"/>
                        </a:rPr>
                        <a:t>0 = 14</a:t>
                      </a:r>
                      <a:endParaRPr lang="en-US" sz="2400" i="0" dirty="0">
                        <a:latin typeface="Arial"/>
                        <a:cs typeface="Arial"/>
                      </a:endParaRPr>
                    </a:p>
                  </a:txBody>
                  <a:tcPr marT="45689" marB="45689">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i="0" dirty="0" smtClean="0">
                          <a:latin typeface="Arial"/>
                          <a:cs typeface="Arial"/>
                        </a:rPr>
                        <a:t>This is NOT a true statement.</a:t>
                      </a:r>
                      <a:endParaRPr lang="en-US" sz="2400" i="0" dirty="0">
                        <a:latin typeface="Arial"/>
                        <a:cs typeface="Arial"/>
                      </a:endParaRPr>
                    </a:p>
                  </a:txBody>
                  <a:tcPr marT="45689" marB="45689">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defRPr/>
            </a:pPr>
            <a:r>
              <a:rPr lang="en-US" sz="2800" b="1" dirty="0" smtClean="0">
                <a:ea typeface="Arial"/>
              </a:rPr>
              <a:t>Guided Practice: </a:t>
            </a:r>
            <a:r>
              <a:rPr lang="en-US" sz="2800" b="1" dirty="0">
                <a:solidFill>
                  <a:srgbClr val="000090"/>
                </a:solidFill>
                <a:ea typeface="Arial"/>
              </a:rPr>
              <a:t>Example </a:t>
            </a:r>
            <a:r>
              <a:rPr lang="en-US" sz="2800" b="1" dirty="0" smtClean="0">
                <a:solidFill>
                  <a:srgbClr val="000090"/>
                </a:solidFill>
                <a:ea typeface="Arial"/>
              </a:rPr>
              <a:t>3, </a:t>
            </a:r>
            <a:r>
              <a:rPr lang="en-US" sz="2800" b="1" i="1" dirty="0" smtClean="0">
                <a:solidFill>
                  <a:srgbClr val="000090"/>
                </a:solidFill>
                <a:ea typeface="Arial"/>
              </a:rPr>
              <a:t>continued</a:t>
            </a:r>
            <a:endParaRPr lang="en-US" sz="2800" b="1" dirty="0">
              <a:solidFill>
                <a:srgbClr val="000090"/>
              </a:solidFill>
              <a:ea typeface="Arial"/>
            </a:endParaRPr>
          </a:p>
          <a:p>
            <a:pPr algn="l" eaLnBrk="1" hangingPunct="1">
              <a:defRPr/>
            </a:pPr>
            <a:endParaRPr lang="en-US" sz="1100" baseline="30000" dirty="0">
              <a:ea typeface="Arial"/>
            </a:endParaRPr>
          </a:p>
          <a:p>
            <a:pPr marL="514350" indent="-514350" algn="l" eaLnBrk="1" hangingPunct="1">
              <a:lnSpc>
                <a:spcPct val="140000"/>
              </a:lnSpc>
              <a:buFont typeface="+mj-lt"/>
              <a:buAutoNum type="arabicPeriod" startAt="4"/>
              <a:defRPr/>
            </a:pPr>
            <a:r>
              <a:rPr lang="en-US" sz="2800" b="1" dirty="0" smtClean="0">
                <a:solidFill>
                  <a:srgbClr val="660066"/>
                </a:solidFill>
              </a:rPr>
              <a:t>The system 			</a:t>
            </a:r>
            <a:r>
              <a:rPr lang="en-US" sz="2800" b="1" dirty="0">
                <a:solidFill>
                  <a:srgbClr val="660066"/>
                </a:solidFill>
              </a:rPr>
              <a:t> </a:t>
            </a:r>
            <a:r>
              <a:rPr lang="en-US" sz="2800" b="1" dirty="0" smtClean="0">
                <a:solidFill>
                  <a:srgbClr val="660066"/>
                </a:solidFill>
              </a:rPr>
              <a:t>       does not have a solution. There are no points that will make both equations true.</a:t>
            </a:r>
          </a:p>
          <a:p>
            <a:pPr lvl="1" algn="l">
              <a:defRPr/>
            </a:pPr>
            <a:endParaRPr lang="en-US" sz="2400" dirty="0">
              <a:solidFill>
                <a:schemeClr val="tx1"/>
              </a:solidFill>
              <a:latin typeface="Arial"/>
            </a:endParaRPr>
          </a:p>
        </p:txBody>
      </p:sp>
      <p:sp>
        <p:nvSpPr>
          <p:cNvPr id="47106"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A171024-5637-A247-9F36-A3FBE5B448C8}" type="slidenum">
              <a:rPr lang="en-US" sz="1800">
                <a:solidFill>
                  <a:srgbClr val="000000"/>
                </a:solidFill>
                <a:latin typeface="Arial"/>
                <a:cs typeface="Arial"/>
              </a:rPr>
              <a:pPr eaLnBrk="1" hangingPunct="1"/>
              <a:t>23</a:t>
            </a:fld>
            <a:endParaRPr lang="en-US" sz="1800" dirty="0">
              <a:solidFill>
                <a:srgbClr val="000000"/>
              </a:solidFill>
              <a:latin typeface="Arial"/>
              <a:cs typeface="Arial"/>
            </a:endParaRPr>
          </a:p>
        </p:txBody>
      </p:sp>
      <p:sp>
        <p:nvSpPr>
          <p:cNvPr id="47107" name="Text Placeholder 2"/>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graphicFrame>
        <p:nvGraphicFramePr>
          <p:cNvPr id="47108" name="Object 4"/>
          <p:cNvGraphicFramePr>
            <a:graphicFrameLocks noChangeAspect="1"/>
          </p:cNvGraphicFramePr>
          <p:nvPr>
            <p:extLst>
              <p:ext uri="{D42A27DB-BD31-4B8C-83A1-F6EECF244321}">
                <p14:modId xmlns:p14="http://schemas.microsoft.com/office/powerpoint/2010/main" val="2516754237"/>
              </p:ext>
            </p:extLst>
          </p:nvPr>
        </p:nvGraphicFramePr>
        <p:xfrm>
          <a:off x="3224213" y="1284288"/>
          <a:ext cx="1917700" cy="876300"/>
        </p:xfrm>
        <a:graphic>
          <a:graphicData uri="http://schemas.openxmlformats.org/presentationml/2006/ole">
            <mc:AlternateContent xmlns:mc="http://schemas.openxmlformats.org/markup-compatibility/2006">
              <mc:Choice xmlns:v="urn:schemas-microsoft-com:vml" Requires="v">
                <p:oleObj spid="_x0000_s47118" name="Equation" r:id="rId3" imgW="1917700" imgH="876300" progId="Equation.DSMT4">
                  <p:embed/>
                </p:oleObj>
              </mc:Choice>
              <mc:Fallback>
                <p:oleObj name="Equation" r:id="rId3" imgW="1917700" imgH="876300" progId="Equation.DSMT4">
                  <p:embed/>
                  <p:pic>
                    <p:nvPicPr>
                      <p:cNvPr id="0" name="Object 4"/>
                      <p:cNvPicPr>
                        <a:picLocks noChangeAspect="1" noChangeArrowheads="1"/>
                      </p:cNvPicPr>
                      <p:nvPr/>
                    </p:nvPicPr>
                    <p:blipFill>
                      <a:blip r:embed="rId4"/>
                      <a:srcRect/>
                      <a:stretch>
                        <a:fillRect/>
                      </a:stretch>
                    </p:blipFill>
                    <p:spPr bwMode="auto">
                      <a:xfrm>
                        <a:off x="3224213" y="1284288"/>
                        <a:ext cx="19177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4"/>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sym typeface="Zapf Dingbats" charset="0"/>
              </a:rPr>
              <a:t>✔</a:t>
            </a:r>
            <a:endParaRPr lang="en-US" sz="9600" dirty="0">
              <a:solidFill>
                <a:srgbClr val="000090"/>
              </a:solidFill>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ubtitle 1"/>
          <p:cNvSpPr>
            <a:spLocks noGrp="1"/>
          </p:cNvSpPr>
          <p:nvPr>
            <p:ph type="subTitle" idx="1"/>
          </p:nvPr>
        </p:nvSpPr>
        <p:spPr>
          <a:xfrm>
            <a:off x="641350" y="641350"/>
            <a:ext cx="7854950" cy="4997450"/>
          </a:xfrm>
        </p:spPr>
        <p:txBody>
          <a:bodyPr/>
          <a:lstStyle/>
          <a:p>
            <a:pPr algn="l" eaLnBrk="1" hangingPunct="1"/>
            <a:r>
              <a:rPr lang="en-US" sz="2800" b="1" dirty="0"/>
              <a:t>Guided Practice: </a:t>
            </a:r>
            <a:r>
              <a:rPr lang="en-US" sz="2800" b="1" dirty="0">
                <a:solidFill>
                  <a:srgbClr val="000090"/>
                </a:solidFill>
              </a:rPr>
              <a:t>Example 3, </a:t>
            </a:r>
            <a:r>
              <a:rPr lang="en-US" sz="2800" b="1" i="1" dirty="0">
                <a:solidFill>
                  <a:srgbClr val="000090"/>
                </a:solidFill>
              </a:rPr>
              <a:t>continued</a:t>
            </a:r>
            <a:endParaRPr lang="en-US" sz="2800" b="1" dirty="0">
              <a:solidFill>
                <a:srgbClr val="000090"/>
              </a:solidFill>
            </a:endParaRPr>
          </a:p>
          <a:p>
            <a:pPr eaLnBrk="1" hangingPunct="1"/>
            <a:endParaRPr lang="en-US" dirty="0"/>
          </a:p>
          <a:p>
            <a:pPr eaLnBrk="1" hangingPunct="1"/>
            <a:endParaRPr lang="en-US" dirty="0"/>
          </a:p>
        </p:txBody>
      </p:sp>
      <p:sp>
        <p:nvSpPr>
          <p:cNvPr id="48130" name="Text Placeholder 2"/>
          <p:cNvSpPr>
            <a:spLocks noGrp="1"/>
          </p:cNvSpPr>
          <p:nvPr>
            <p:ph type="body" sz="quarter" idx="10"/>
          </p:nvPr>
        </p:nvSpPr>
        <p:spPr>
          <a:xfrm>
            <a:off x="1016000" y="6246813"/>
            <a:ext cx="6210300" cy="296862"/>
          </a:xfrm>
        </p:spPr>
        <p:txBody>
          <a:bodyPr/>
          <a:lstStyle/>
          <a:p>
            <a:pPr>
              <a:spcBef>
                <a:spcPct val="0"/>
              </a:spcBef>
            </a:pPr>
            <a:r>
              <a:rPr lang="en-US" dirty="0"/>
              <a:t>2.2.1: Proving Equivalencies</a:t>
            </a:r>
          </a:p>
        </p:txBody>
      </p:sp>
      <p:sp>
        <p:nvSpPr>
          <p:cNvPr id="48131"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E78CD4E-7733-964A-9409-2662309979F1}" type="slidenum">
              <a:rPr lang="en-US" sz="1800">
                <a:solidFill>
                  <a:srgbClr val="000000"/>
                </a:solidFill>
                <a:latin typeface="Arial"/>
                <a:cs typeface="Arial"/>
              </a:rPr>
              <a:pPr eaLnBrk="1" hangingPunct="1"/>
              <a:t>24</a:t>
            </a:fld>
            <a:endParaRPr lang="en-US" sz="1800" dirty="0">
              <a:solidFill>
                <a:srgbClr val="000000"/>
              </a:solidFill>
              <a:latin typeface="Arial"/>
              <a:cs typeface="Arial"/>
            </a:endParaRPr>
          </a:p>
        </p:txBody>
      </p:sp>
      <p:pic>
        <p:nvPicPr>
          <p:cNvPr id="48132"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title 1"/>
          <p:cNvSpPr>
            <a:spLocks noGrp="1"/>
          </p:cNvSpPr>
          <p:nvPr>
            <p:ph type="subTitle" idx="1"/>
          </p:nvPr>
        </p:nvSpPr>
        <p:spPr>
          <a:xfrm>
            <a:off x="641350" y="641350"/>
            <a:ext cx="7854950" cy="4997450"/>
          </a:xfrm>
        </p:spPr>
        <p:txBody>
          <a:bodyPr/>
          <a:lstStyle/>
          <a:p>
            <a:pPr algn="l" eaLnBrk="1" hangingPunct="1">
              <a:defRPr/>
            </a:pPr>
            <a:r>
              <a:rPr lang="en-US" sz="2800" b="1" dirty="0"/>
              <a:t>Key Concepts, </a:t>
            </a:r>
            <a:r>
              <a:rPr lang="en-US" sz="2800" b="1" i="1" dirty="0"/>
              <a:t>continued</a:t>
            </a:r>
          </a:p>
          <a:p>
            <a:pPr algn="l" eaLnBrk="1" hangingPunct="1">
              <a:lnSpc>
                <a:spcPct val="150000"/>
              </a:lnSpc>
              <a:defRPr/>
            </a:pPr>
            <a:r>
              <a:rPr lang="en-US" dirty="0"/>
              <a:t>Solving Systems of Equations by </a:t>
            </a:r>
            <a:r>
              <a:rPr lang="en-US" dirty="0" smtClean="0"/>
              <a:t>Substitution</a:t>
            </a:r>
          </a:p>
          <a:p>
            <a:pPr marL="342900" indent="-342900" algn="l">
              <a:buFont typeface="Arial"/>
              <a:buChar char="•"/>
              <a:defRPr/>
            </a:pPr>
            <a:r>
              <a:rPr lang="en-US" dirty="0"/>
              <a:t>This method involves solving one of the equations for one of the variables and </a:t>
            </a:r>
            <a:r>
              <a:rPr lang="en-US" dirty="0" smtClean="0"/>
              <a:t>substituting that </a:t>
            </a:r>
            <a:r>
              <a:rPr lang="en-US" dirty="0"/>
              <a:t>into the other equation.</a:t>
            </a:r>
            <a:endParaRPr lang="en-US" dirty="0" smtClean="0"/>
          </a:p>
          <a:p>
            <a:pPr algn="l" eaLnBrk="1" hangingPunct="1">
              <a:defRPr/>
            </a:pPr>
            <a:endParaRPr lang="en-US" sz="3000" b="1" dirty="0"/>
          </a:p>
        </p:txBody>
      </p:sp>
      <p:sp>
        <p:nvSpPr>
          <p:cNvPr id="18434"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3EF38D6-6E14-4D48-85B8-56C8FE80A511}" type="slidenum">
              <a:rPr lang="en-US" sz="1800">
                <a:solidFill>
                  <a:srgbClr val="000000"/>
                </a:solidFill>
                <a:latin typeface="Arial"/>
                <a:cs typeface="Arial"/>
              </a:rPr>
              <a:pPr eaLnBrk="1" hangingPunct="1"/>
              <a:t>3</a:t>
            </a:fld>
            <a:endParaRPr lang="en-US" sz="1800" dirty="0">
              <a:solidFill>
                <a:srgbClr val="000000"/>
              </a:solidFill>
              <a:latin typeface="Arial"/>
              <a:cs typeface="Arial"/>
            </a:endParaRPr>
          </a:p>
        </p:txBody>
      </p:sp>
      <p:sp>
        <p:nvSpPr>
          <p:cNvPr id="18435"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2.2.1: Proving Equivalencies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1"/>
          <p:cNvSpPr>
            <a:spLocks noGrp="1"/>
          </p:cNvSpPr>
          <p:nvPr>
            <p:ph type="subTitle" idx="1"/>
          </p:nvPr>
        </p:nvSpPr>
        <p:spPr>
          <a:xfrm>
            <a:off x="641350" y="641350"/>
            <a:ext cx="7854950" cy="4997450"/>
          </a:xfrm>
        </p:spPr>
        <p:txBody>
          <a:bodyPr/>
          <a:lstStyle/>
          <a:p>
            <a:pPr algn="l" eaLnBrk="1" hangingPunct="1"/>
            <a:r>
              <a:rPr lang="en-US" sz="2800" b="1" dirty="0"/>
              <a:t>Key Concepts, </a:t>
            </a:r>
            <a:r>
              <a:rPr lang="en-US" sz="2800" b="1" i="1" dirty="0"/>
              <a:t>continued</a:t>
            </a:r>
          </a:p>
          <a:p>
            <a:pPr algn="l" eaLnBrk="1" hangingPunct="1"/>
            <a:endParaRPr lang="en-US" sz="3000" b="1" dirty="0"/>
          </a:p>
        </p:txBody>
      </p:sp>
      <p:sp>
        <p:nvSpPr>
          <p:cNvPr id="1945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9421DBD-FB77-A341-A9B6-B2BBC4CAE70D}" type="slidenum">
              <a:rPr lang="en-US" sz="1800">
                <a:solidFill>
                  <a:srgbClr val="000000"/>
                </a:solidFill>
                <a:latin typeface="Arial"/>
                <a:cs typeface="Arial"/>
              </a:rPr>
              <a:pPr eaLnBrk="1" hangingPunct="1"/>
              <a:t>4</a:t>
            </a:fld>
            <a:endParaRPr lang="en-US" sz="1800" dirty="0">
              <a:solidFill>
                <a:srgbClr val="000000"/>
              </a:solidFill>
              <a:latin typeface="Arial"/>
              <a:cs typeface="Arial"/>
            </a:endParaRPr>
          </a:p>
        </p:txBody>
      </p:sp>
      <p:sp>
        <p:nvSpPr>
          <p:cNvPr id="19459"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2.2.1: Proving Equivalencies</a:t>
            </a:r>
          </a:p>
        </p:txBody>
      </p:sp>
      <p:graphicFrame>
        <p:nvGraphicFramePr>
          <p:cNvPr id="5" name="Table 4"/>
          <p:cNvGraphicFramePr>
            <a:graphicFrameLocks noGrp="1"/>
          </p:cNvGraphicFramePr>
          <p:nvPr/>
        </p:nvGraphicFramePr>
        <p:xfrm>
          <a:off x="641350" y="1408113"/>
          <a:ext cx="7854950" cy="3248026"/>
        </p:xfrm>
        <a:graphic>
          <a:graphicData uri="http://schemas.openxmlformats.org/drawingml/2006/table">
            <a:tbl>
              <a:tblPr firstCol="1" lastRow="1">
                <a:tableStyleId>{5C22544A-7EE6-4342-B048-85BDC9FD1C3A}</a:tableStyleId>
              </a:tblPr>
              <a:tblGrid>
                <a:gridCol w="7854950"/>
              </a:tblGrid>
              <a:tr h="457171">
                <a:tc>
                  <a:txBody>
                    <a:bodyPr/>
                    <a:lstStyle/>
                    <a:p>
                      <a:pPr algn="l"/>
                      <a:r>
                        <a:rPr lang="en-US" sz="2400" dirty="0" smtClean="0">
                          <a:solidFill>
                            <a:srgbClr val="000000"/>
                          </a:solidFill>
                          <a:latin typeface="Arial"/>
                          <a:cs typeface="Arial"/>
                        </a:rPr>
                        <a:t>Substitution Method</a:t>
                      </a:r>
                      <a:endParaRPr lang="en-US" sz="2400" dirty="0">
                        <a:solidFill>
                          <a:srgbClr val="000000"/>
                        </a:solidFill>
                        <a:latin typeface="Arial"/>
                        <a:cs typeface="Arial"/>
                      </a:endParaRPr>
                    </a:p>
                  </a:txBody>
                  <a:tcPr marL="91427" marR="91427" marT="45706" marB="45706"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790854">
                <a:tc>
                  <a:txBody>
                    <a:bodyPr/>
                    <a:lstStyle/>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Solve one of the equations for one of the variables in terms of the other variable.</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Substitute, or replace the resulting expression into the other equation.</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Solve the equation for the second variable.</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Substitute the found value into either of the original equations to find the value of the other variable.</a:t>
                      </a:r>
                      <a:endParaRPr lang="en-US" sz="2400" dirty="0">
                        <a:solidFill>
                          <a:schemeClr val="tx1"/>
                        </a:solidFill>
                        <a:latin typeface="Arial"/>
                        <a:cs typeface="Arial"/>
                      </a:endParaRPr>
                    </a:p>
                  </a:txBody>
                  <a:tcPr marL="91427" marR="91427" marT="45706" marB="45706">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ea typeface="Arial"/>
              </a:rPr>
              <a:t>Key Concepts, </a:t>
            </a:r>
            <a:r>
              <a:rPr lang="en-US" sz="2800" b="1" i="1" dirty="0" smtClean="0">
                <a:ea typeface="Arial"/>
              </a:rPr>
              <a:t>continued</a:t>
            </a:r>
          </a:p>
          <a:p>
            <a:pPr algn="l">
              <a:defRPr/>
            </a:pPr>
            <a:endParaRPr lang="en-US" sz="1100" dirty="0" smtClean="0"/>
          </a:p>
          <a:p>
            <a:pPr marL="342900" indent="-342900" algn="l">
              <a:spcAft>
                <a:spcPts val="600"/>
              </a:spcAft>
              <a:buFont typeface="Arial"/>
              <a:buChar char="•"/>
              <a:defRPr/>
            </a:pPr>
            <a:r>
              <a:rPr lang="en-US" dirty="0"/>
              <a:t>Solutions to systems are written as an ordered pair, (</a:t>
            </a:r>
            <a:r>
              <a:rPr lang="en-US" i="1" dirty="0"/>
              <a:t>x</a:t>
            </a:r>
            <a:r>
              <a:rPr lang="en-US" dirty="0"/>
              <a:t>, </a:t>
            </a:r>
            <a:r>
              <a:rPr lang="en-US" i="1" dirty="0"/>
              <a:t>y</a:t>
            </a:r>
            <a:r>
              <a:rPr lang="en-US" dirty="0"/>
              <a:t>). This is where the lines would </a:t>
            </a:r>
            <a:r>
              <a:rPr lang="en-US" dirty="0" smtClean="0"/>
              <a:t>cross if </a:t>
            </a:r>
            <a:r>
              <a:rPr lang="en-US" dirty="0"/>
              <a:t>graphed.</a:t>
            </a:r>
          </a:p>
          <a:p>
            <a:pPr marL="342900" indent="-342900" algn="l">
              <a:spcAft>
                <a:spcPts val="600"/>
              </a:spcAft>
              <a:buFont typeface="Arial"/>
              <a:buChar char="•"/>
              <a:defRPr/>
            </a:pPr>
            <a:r>
              <a:rPr lang="en-US" dirty="0" smtClean="0"/>
              <a:t>If </a:t>
            </a:r>
            <a:r>
              <a:rPr lang="en-US" dirty="0"/>
              <a:t>the resulting solution is a true statement, such as 9 = 9, then the system has an </a:t>
            </a:r>
            <a:r>
              <a:rPr lang="en-US" dirty="0" smtClean="0"/>
              <a:t>infinite number </a:t>
            </a:r>
            <a:r>
              <a:rPr lang="en-US" dirty="0"/>
              <a:t>of solutions. This is where lines would coincide if graphed.</a:t>
            </a:r>
            <a:endParaRPr lang="en-US" sz="4000" b="1" i="1" dirty="0">
              <a:ea typeface="Arial"/>
            </a:endParaRPr>
          </a:p>
        </p:txBody>
      </p:sp>
      <p:sp>
        <p:nvSpPr>
          <p:cNvPr id="2048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674F959-FB28-474F-BEBF-DC2BC357A5E9}" type="slidenum">
              <a:rPr lang="en-US" sz="1800">
                <a:solidFill>
                  <a:srgbClr val="000000"/>
                </a:solidFill>
                <a:latin typeface="Arial"/>
                <a:cs typeface="Arial"/>
              </a:rPr>
              <a:pPr eaLnBrk="1" hangingPunct="1"/>
              <a:t>5</a:t>
            </a:fld>
            <a:endParaRPr lang="en-US" sz="1800" dirty="0">
              <a:solidFill>
                <a:srgbClr val="000000"/>
              </a:solidFill>
              <a:latin typeface="Arial"/>
              <a:cs typeface="Arial"/>
            </a:endParaRPr>
          </a:p>
        </p:txBody>
      </p:sp>
      <p:sp>
        <p:nvSpPr>
          <p:cNvPr id="20483" name="Text Placeholder 4"/>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a:lstStyle/>
          <a:p>
            <a:pPr algn="l">
              <a:defRPr/>
            </a:pPr>
            <a:r>
              <a:rPr lang="en-US" sz="2800" b="1" dirty="0">
                <a:ea typeface="Arial"/>
              </a:rPr>
              <a:t>Key Concepts, </a:t>
            </a:r>
            <a:r>
              <a:rPr lang="en-US" sz="2800" b="1" i="1" dirty="0" smtClean="0">
                <a:ea typeface="Arial"/>
              </a:rPr>
              <a:t>continued</a:t>
            </a:r>
          </a:p>
          <a:p>
            <a:pPr algn="l">
              <a:defRPr/>
            </a:pPr>
            <a:endParaRPr lang="en-US" sz="1100" dirty="0" smtClean="0"/>
          </a:p>
          <a:p>
            <a:pPr marL="342900" indent="-342900" algn="l">
              <a:spcAft>
                <a:spcPts val="600"/>
              </a:spcAft>
              <a:buFont typeface="Arial"/>
              <a:buChar char="•"/>
              <a:defRPr/>
            </a:pPr>
            <a:r>
              <a:rPr lang="en-US" dirty="0"/>
              <a:t>If the result is an untrue statement, such as 4 = 9, then the system has no solutions. This </a:t>
            </a:r>
            <a:r>
              <a:rPr lang="en-US" dirty="0" smtClean="0"/>
              <a:t>is where </a:t>
            </a:r>
            <a:r>
              <a:rPr lang="en-US" dirty="0"/>
              <a:t>lines would be parallel if graphed.</a:t>
            </a:r>
          </a:p>
          <a:p>
            <a:pPr marL="342900" indent="-342900" algn="l">
              <a:spcAft>
                <a:spcPts val="600"/>
              </a:spcAft>
              <a:buFont typeface="Arial"/>
              <a:buChar char="•"/>
              <a:defRPr/>
            </a:pPr>
            <a:r>
              <a:rPr lang="en-US" dirty="0" smtClean="0"/>
              <a:t>Check </a:t>
            </a:r>
            <a:r>
              <a:rPr lang="en-US" dirty="0"/>
              <a:t>your answer by substituting the </a:t>
            </a:r>
            <a:r>
              <a:rPr lang="en-US" i="1" dirty="0"/>
              <a:t>x</a:t>
            </a:r>
            <a:r>
              <a:rPr lang="en-US" dirty="0"/>
              <a:t> and </a:t>
            </a:r>
            <a:r>
              <a:rPr lang="en-US" i="1" dirty="0"/>
              <a:t>y</a:t>
            </a:r>
            <a:r>
              <a:rPr lang="en-US" dirty="0"/>
              <a:t> values back into the original equations. If </a:t>
            </a:r>
            <a:r>
              <a:rPr lang="en-US" dirty="0" smtClean="0"/>
              <a:t>the answer </a:t>
            </a:r>
            <a:r>
              <a:rPr lang="en-US" dirty="0"/>
              <a:t>is correct, the equations will result in true statements.</a:t>
            </a:r>
            <a:endParaRPr lang="en-US" sz="4000" b="1" i="1" dirty="0">
              <a:ea typeface="Arial"/>
            </a:endParaRPr>
          </a:p>
        </p:txBody>
      </p:sp>
      <p:sp>
        <p:nvSpPr>
          <p:cNvPr id="2150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610092B-9B62-F841-A1A4-7C38C21FB13D}" type="slidenum">
              <a:rPr lang="en-US" sz="1800">
                <a:solidFill>
                  <a:srgbClr val="000000"/>
                </a:solidFill>
                <a:latin typeface="Arial"/>
                <a:cs typeface="Arial"/>
              </a:rPr>
              <a:pPr eaLnBrk="1" hangingPunct="1"/>
              <a:t>6</a:t>
            </a:fld>
            <a:endParaRPr lang="en-US" sz="1800" dirty="0">
              <a:solidFill>
                <a:srgbClr val="000000"/>
              </a:solidFill>
              <a:latin typeface="Arial"/>
              <a:cs typeface="Arial"/>
            </a:endParaRPr>
          </a:p>
        </p:txBody>
      </p:sp>
      <p:sp>
        <p:nvSpPr>
          <p:cNvPr id="21507" name="Text Placeholder 4"/>
          <p:cNvSpPr>
            <a:spLocks noGrp="1"/>
          </p:cNvSpPr>
          <p:nvPr>
            <p:ph type="body" sz="quarter" idx="10"/>
          </p:nvPr>
        </p:nvSpPr>
        <p:spPr>
          <a:xfrm>
            <a:off x="1016000" y="6245225"/>
            <a:ext cx="5530850" cy="265113"/>
          </a:xfrm>
        </p:spPr>
        <p:txBody>
          <a:bodyPr/>
          <a:lstStyle/>
          <a:p>
            <a:pPr>
              <a:spcBef>
                <a:spcPct val="0"/>
              </a:spcBef>
            </a:pPr>
            <a:r>
              <a:rPr lang="en-US" dirty="0"/>
              <a:t>2.2.1: Proving Equivalencies</a:t>
            </a:r>
          </a:p>
          <a:p>
            <a:pPr>
              <a:spcBef>
                <a:spcPct val="0"/>
              </a:spcBef>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title 1"/>
          <p:cNvSpPr>
            <a:spLocks noGrp="1"/>
          </p:cNvSpPr>
          <p:nvPr>
            <p:ph type="subTitle" idx="1"/>
          </p:nvPr>
        </p:nvSpPr>
        <p:spPr>
          <a:xfrm>
            <a:off x="641350" y="641350"/>
            <a:ext cx="7854950" cy="4997450"/>
          </a:xfrm>
        </p:spPr>
        <p:txBody>
          <a:bodyPr/>
          <a:lstStyle/>
          <a:p>
            <a:pPr algn="l" eaLnBrk="1" hangingPunct="1">
              <a:defRPr/>
            </a:pPr>
            <a:r>
              <a:rPr lang="en-US" sz="2800" b="1" dirty="0"/>
              <a:t>Key Concepts, </a:t>
            </a:r>
            <a:r>
              <a:rPr lang="en-US" sz="2800" b="1" i="1" dirty="0" smtClean="0"/>
              <a:t>continued</a:t>
            </a:r>
          </a:p>
          <a:p>
            <a:pPr algn="l" eaLnBrk="1" hangingPunct="1">
              <a:defRPr/>
            </a:pPr>
            <a:endParaRPr lang="en-US" sz="600" b="1" i="1" dirty="0"/>
          </a:p>
          <a:p>
            <a:pPr algn="l" eaLnBrk="1" hangingPunct="1">
              <a:defRPr/>
            </a:pPr>
            <a:r>
              <a:rPr lang="en-US" dirty="0"/>
              <a:t>Solving Systems of Equations by Elimination Using </a:t>
            </a:r>
            <a:r>
              <a:rPr lang="en-US" dirty="0" smtClean="0"/>
              <a:t>Addition or </a:t>
            </a:r>
            <a:r>
              <a:rPr lang="en-US" dirty="0"/>
              <a:t>Subtraction</a:t>
            </a:r>
            <a:endParaRPr lang="en-US" dirty="0" smtClean="0"/>
          </a:p>
          <a:p>
            <a:pPr marL="342900" indent="-342900" algn="l">
              <a:buFont typeface="Arial"/>
              <a:buChar char="•"/>
              <a:defRPr/>
            </a:pPr>
            <a:r>
              <a:rPr lang="en-US" dirty="0"/>
              <a:t>This method involves adding or subtracting </a:t>
            </a:r>
            <a:r>
              <a:rPr lang="en-US" dirty="0" smtClean="0"/>
              <a:t>the equations </a:t>
            </a:r>
            <a:r>
              <a:rPr lang="en-US" dirty="0"/>
              <a:t>in the system so that one of </a:t>
            </a:r>
            <a:r>
              <a:rPr lang="en-US" dirty="0" smtClean="0"/>
              <a:t>the variables </a:t>
            </a:r>
            <a:r>
              <a:rPr lang="en-US" dirty="0"/>
              <a:t>is eliminated.</a:t>
            </a:r>
          </a:p>
          <a:p>
            <a:pPr marL="342900" indent="-342900" algn="l">
              <a:buFont typeface="Arial"/>
              <a:buChar char="•"/>
              <a:defRPr/>
            </a:pPr>
            <a:r>
              <a:rPr lang="en-US" dirty="0" smtClean="0"/>
              <a:t>Properties </a:t>
            </a:r>
            <a:r>
              <a:rPr lang="en-US" dirty="0"/>
              <a:t>of equality allow us to combine the equations by adding or subtracting </a:t>
            </a:r>
            <a:r>
              <a:rPr lang="en-US" dirty="0" smtClean="0"/>
              <a:t>the equations </a:t>
            </a:r>
            <a:r>
              <a:rPr lang="en-US" dirty="0"/>
              <a:t>to eliminate one of the variables.</a:t>
            </a:r>
            <a:endParaRPr lang="en-US" sz="3000" b="1" dirty="0"/>
          </a:p>
        </p:txBody>
      </p:sp>
      <p:sp>
        <p:nvSpPr>
          <p:cNvPr id="22530"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9633F5A-25E2-F643-87BE-D4AAD8809850}" type="slidenum">
              <a:rPr lang="en-US" sz="1800">
                <a:solidFill>
                  <a:srgbClr val="000000"/>
                </a:solidFill>
                <a:latin typeface="Arial"/>
                <a:cs typeface="Arial"/>
              </a:rPr>
              <a:pPr eaLnBrk="1" hangingPunct="1"/>
              <a:t>7</a:t>
            </a:fld>
            <a:endParaRPr lang="en-US" sz="1800" dirty="0">
              <a:solidFill>
                <a:srgbClr val="000000"/>
              </a:solidFill>
              <a:latin typeface="Arial"/>
              <a:cs typeface="Arial"/>
            </a:endParaRPr>
          </a:p>
        </p:txBody>
      </p:sp>
      <p:sp>
        <p:nvSpPr>
          <p:cNvPr id="22531"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2.2.1: Proving Equivalencies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title 1"/>
          <p:cNvSpPr>
            <a:spLocks noGrp="1"/>
          </p:cNvSpPr>
          <p:nvPr>
            <p:ph type="subTitle" idx="1"/>
          </p:nvPr>
        </p:nvSpPr>
        <p:spPr>
          <a:xfrm>
            <a:off x="641350" y="641350"/>
            <a:ext cx="7854950" cy="4997450"/>
          </a:xfrm>
        </p:spPr>
        <p:txBody>
          <a:bodyPr/>
          <a:lstStyle/>
          <a:p>
            <a:pPr algn="l" eaLnBrk="1" hangingPunct="1"/>
            <a:r>
              <a:rPr lang="en-US" sz="2800" b="1" dirty="0"/>
              <a:t>Key Concepts, </a:t>
            </a:r>
            <a:r>
              <a:rPr lang="en-US" sz="2800" b="1" i="1" dirty="0"/>
              <a:t>continued</a:t>
            </a:r>
          </a:p>
          <a:p>
            <a:pPr algn="l" eaLnBrk="1" hangingPunct="1"/>
            <a:endParaRPr lang="en-US" sz="3000" b="1" dirty="0"/>
          </a:p>
        </p:txBody>
      </p:sp>
      <p:sp>
        <p:nvSpPr>
          <p:cNvPr id="23554"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4FA48E0-25E9-1E4B-B6EE-4B00FF3D8A16}" type="slidenum">
              <a:rPr lang="en-US" sz="1800">
                <a:solidFill>
                  <a:srgbClr val="000000"/>
                </a:solidFill>
                <a:latin typeface="Arial"/>
                <a:cs typeface="Arial"/>
              </a:rPr>
              <a:pPr eaLnBrk="1" hangingPunct="1"/>
              <a:t>8</a:t>
            </a:fld>
            <a:endParaRPr lang="en-US" sz="1800" dirty="0">
              <a:solidFill>
                <a:srgbClr val="000000"/>
              </a:solidFill>
              <a:latin typeface="Arial"/>
              <a:cs typeface="Arial"/>
            </a:endParaRPr>
          </a:p>
        </p:txBody>
      </p:sp>
      <p:sp>
        <p:nvSpPr>
          <p:cNvPr id="23555"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2.2.1: Proving Equivalencies</a:t>
            </a:r>
          </a:p>
        </p:txBody>
      </p:sp>
      <p:graphicFrame>
        <p:nvGraphicFramePr>
          <p:cNvPr id="5" name="Table 4"/>
          <p:cNvGraphicFramePr>
            <a:graphicFrameLocks noGrp="1"/>
          </p:cNvGraphicFramePr>
          <p:nvPr/>
        </p:nvGraphicFramePr>
        <p:xfrm>
          <a:off x="641350" y="1408113"/>
          <a:ext cx="7854950" cy="3248026"/>
        </p:xfrm>
        <a:graphic>
          <a:graphicData uri="http://schemas.openxmlformats.org/drawingml/2006/table">
            <a:tbl>
              <a:tblPr firstCol="1" lastRow="1">
                <a:tableStyleId>{5C22544A-7EE6-4342-B048-85BDC9FD1C3A}</a:tableStyleId>
              </a:tblPr>
              <a:tblGrid>
                <a:gridCol w="7854950"/>
              </a:tblGrid>
              <a:tr h="457171">
                <a:tc>
                  <a:txBody>
                    <a:bodyPr/>
                    <a:lstStyle/>
                    <a:p>
                      <a:pPr algn="l"/>
                      <a:r>
                        <a:rPr lang="en-US" sz="2400" dirty="0" smtClean="0">
                          <a:solidFill>
                            <a:srgbClr val="000000"/>
                          </a:solidFill>
                          <a:latin typeface="Arial"/>
                          <a:cs typeface="Arial"/>
                        </a:rPr>
                        <a:t>Elimination Method Using Addition or Subtraction</a:t>
                      </a:r>
                      <a:endParaRPr lang="en-US" sz="2400" dirty="0">
                        <a:solidFill>
                          <a:srgbClr val="000000"/>
                        </a:solidFill>
                        <a:latin typeface="Arial"/>
                        <a:cs typeface="Arial"/>
                      </a:endParaRPr>
                    </a:p>
                  </a:txBody>
                  <a:tcPr marL="91427" marR="91427" marT="45706" marB="45706"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790854">
                <a:tc>
                  <a:txBody>
                    <a:bodyPr/>
                    <a:lstStyle/>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Add the two equations if the coefficients of one of the variables are opposites of each other.</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Subtract the two equations if the coefficients of one of the variables are the same.</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Solve the equation for the second variable.</a:t>
                      </a:r>
                    </a:p>
                    <a:p>
                      <a:pPr marL="457200" marR="0" indent="-457200" algn="l" defTabSz="457200" rtl="0" eaLnBrk="1" fontAlgn="auto" latinLnBrk="0" hangingPunct="1">
                        <a:lnSpc>
                          <a:spcPct val="100000"/>
                        </a:lnSpc>
                        <a:spcBef>
                          <a:spcPts val="0"/>
                        </a:spcBef>
                        <a:spcAft>
                          <a:spcPts val="0"/>
                        </a:spcAft>
                        <a:buClrTx/>
                        <a:buSzTx/>
                        <a:buFont typeface="+mj-lt"/>
                        <a:buAutoNum type="arabicPeriod"/>
                        <a:tabLst/>
                        <a:defRPr/>
                      </a:pPr>
                      <a:r>
                        <a:rPr lang="en-US" sz="2400" b="0" i="0" u="none" strike="noStrike" kern="1200" baseline="0" dirty="0" smtClean="0">
                          <a:solidFill>
                            <a:schemeClr val="tx1"/>
                          </a:solidFill>
                          <a:latin typeface="Arial"/>
                          <a:ea typeface="+mn-ea"/>
                          <a:cs typeface="Arial"/>
                        </a:rPr>
                        <a:t>Substitute the found value into either of the original equations to find the value of the other variable.</a:t>
                      </a:r>
                      <a:endParaRPr lang="en-US" sz="2400" dirty="0">
                        <a:solidFill>
                          <a:schemeClr val="tx1"/>
                        </a:solidFill>
                        <a:latin typeface="Arial"/>
                        <a:cs typeface="Arial"/>
                      </a:endParaRPr>
                    </a:p>
                  </a:txBody>
                  <a:tcPr marL="91427" marR="91427" marT="45706" marB="45706">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title 1"/>
          <p:cNvSpPr>
            <a:spLocks noGrp="1"/>
          </p:cNvSpPr>
          <p:nvPr>
            <p:ph type="subTitle" idx="1"/>
          </p:nvPr>
        </p:nvSpPr>
        <p:spPr>
          <a:xfrm>
            <a:off x="641350" y="641350"/>
            <a:ext cx="7854950" cy="4997450"/>
          </a:xfrm>
        </p:spPr>
        <p:txBody>
          <a:bodyPr/>
          <a:lstStyle/>
          <a:p>
            <a:pPr algn="l" eaLnBrk="1" hangingPunct="1">
              <a:defRPr/>
            </a:pPr>
            <a:r>
              <a:rPr lang="en-US" sz="2800" b="1" dirty="0"/>
              <a:t>Key Concepts, </a:t>
            </a:r>
            <a:r>
              <a:rPr lang="en-US" sz="2800" b="1" i="1" dirty="0" smtClean="0"/>
              <a:t>continued</a:t>
            </a:r>
          </a:p>
          <a:p>
            <a:pPr algn="l" eaLnBrk="1" hangingPunct="1">
              <a:defRPr/>
            </a:pPr>
            <a:endParaRPr lang="en-US" sz="600" b="1" i="1" dirty="0"/>
          </a:p>
          <a:p>
            <a:pPr algn="l" eaLnBrk="1" hangingPunct="1">
              <a:defRPr/>
            </a:pPr>
            <a:r>
              <a:rPr lang="en-US" dirty="0"/>
              <a:t>Solving Systems of Equations by Elimination Using </a:t>
            </a:r>
            <a:r>
              <a:rPr lang="en-US" dirty="0" smtClean="0"/>
              <a:t>Multiplication</a:t>
            </a:r>
          </a:p>
          <a:p>
            <a:pPr marL="342900" indent="-342900" algn="l">
              <a:buFont typeface="Arial"/>
              <a:buChar char="•"/>
              <a:defRPr/>
            </a:pPr>
            <a:r>
              <a:rPr lang="en-US" dirty="0" smtClean="0"/>
              <a:t>This </a:t>
            </a:r>
            <a:r>
              <a:rPr lang="en-US" dirty="0"/>
              <a:t>method is used when one set of variables are neither opposites nor the same. </a:t>
            </a:r>
            <a:r>
              <a:rPr lang="en-US" dirty="0" smtClean="0"/>
              <a:t>Applying the </a:t>
            </a:r>
            <a:r>
              <a:rPr lang="en-US" dirty="0"/>
              <a:t>multiplication property of equality changes one or both equations.</a:t>
            </a:r>
          </a:p>
          <a:p>
            <a:pPr marL="342900" indent="-342900" algn="l">
              <a:buFont typeface="Arial"/>
              <a:buChar char="•"/>
              <a:defRPr/>
            </a:pPr>
            <a:r>
              <a:rPr lang="en-US" dirty="0" smtClean="0"/>
              <a:t>Solving </a:t>
            </a:r>
            <a:r>
              <a:rPr lang="en-US" dirty="0"/>
              <a:t>a system of equations algebraically will always result in an exact answer.</a:t>
            </a:r>
            <a:endParaRPr lang="en-US" sz="3000" b="1" dirty="0"/>
          </a:p>
        </p:txBody>
      </p:sp>
      <p:sp>
        <p:nvSpPr>
          <p:cNvPr id="24578"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14F4738-B268-A747-A70D-CD4560090016}" type="slidenum">
              <a:rPr lang="en-US" sz="1800">
                <a:solidFill>
                  <a:srgbClr val="000000"/>
                </a:solidFill>
                <a:latin typeface="Arial"/>
                <a:cs typeface="Arial"/>
              </a:rPr>
              <a:pPr eaLnBrk="1" hangingPunct="1"/>
              <a:t>9</a:t>
            </a:fld>
            <a:endParaRPr lang="en-US" sz="1800" dirty="0">
              <a:solidFill>
                <a:srgbClr val="000000"/>
              </a:solidFill>
              <a:latin typeface="Arial"/>
              <a:cs typeface="Arial"/>
            </a:endParaRPr>
          </a:p>
        </p:txBody>
      </p:sp>
      <p:sp>
        <p:nvSpPr>
          <p:cNvPr id="24579" name="Text Placeholder 3"/>
          <p:cNvSpPr>
            <a:spLocks noGrp="1"/>
          </p:cNvSpPr>
          <p:nvPr>
            <p:ph type="body" sz="quarter" idx="10"/>
          </p:nvPr>
        </p:nvSpPr>
        <p:spPr>
          <a:xfrm>
            <a:off x="1016000" y="6246813"/>
            <a:ext cx="5530850" cy="265112"/>
          </a:xfrm>
        </p:spPr>
        <p:txBody>
          <a:bodyPr/>
          <a:lstStyle/>
          <a:p>
            <a:pPr eaLnBrk="1" hangingPunct="1">
              <a:spcBef>
                <a:spcPct val="0"/>
              </a:spcBef>
            </a:pPr>
            <a:r>
              <a:rPr lang="en-US" dirty="0"/>
              <a:t>2.2.1: Proving Equivalencies</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ordinate Algebra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Coordinate Algebra Instruction TEMPLATE.potx</Template>
  <TotalTime>1201</TotalTime>
  <Words>1095</Words>
  <Application>Microsoft Macintosh PowerPoint</Application>
  <PresentationFormat>On-screen Show (4:3)</PresentationFormat>
  <Paragraphs>166</Paragraphs>
  <Slides>24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Coordinate Algebra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114</cp:revision>
  <cp:lastPrinted>2012-03-22T14:14:30Z</cp:lastPrinted>
  <dcterms:created xsi:type="dcterms:W3CDTF">2012-02-22T19:14:19Z</dcterms:created>
  <dcterms:modified xsi:type="dcterms:W3CDTF">2012-06-05T14:22:41Z</dcterms:modified>
  <cp:category/>
</cp:coreProperties>
</file>