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Default Extension="vml" ContentType="application/vnd.openxmlformats-officedocument.vmlDrawing"/>
  <Default Extension="bin" ContentType="application/vnd.openxmlformats-officedocument.presentationml.printerSettings"/>
  <Default Extension="png" ContentType="image/p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embeddings/oleObject1.bin" ContentType="application/vnd.openxmlformats-officedocument.oleObject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67" r:id="rId2"/>
    <p:sldId id="266" r:id="rId3"/>
    <p:sldId id="268" r:id="rId4"/>
    <p:sldId id="269" r:id="rId5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1pPr>
    <a:lvl2pPr marL="4572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2pPr>
    <a:lvl3pPr marL="9144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3pPr>
    <a:lvl4pPr marL="13716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4pPr>
    <a:lvl5pPr marL="18288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91" d="100"/>
          <a:sy n="91" d="100"/>
        </p:scale>
        <p:origin x="-120" y="-1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notesMaster" Target="notesMasters/notesMaster1.xml"/><Relationship Id="rId7" Type="http://schemas.openxmlformats.org/officeDocument/2006/relationships/handoutMaster" Target="handoutMasters/handoutMaster1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Myriad Pro"/>
                <a:ea typeface="Myriad Pro"/>
                <a:cs typeface="Myriad Pro"/>
              </a:defRPr>
            </a:lvl1pPr>
          </a:lstStyle>
          <a:p>
            <a:pPr>
              <a:defRPr/>
            </a:pPr>
            <a:endParaRPr lang="en-US" dirty="0">
              <a:latin typeface="Arial"/>
              <a:ea typeface="Arial"/>
              <a:cs typeface="Arial"/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Myriad Pro" charset="0"/>
                <a:cs typeface="Myriad Pro" charset="0"/>
              </a:defRPr>
            </a:lvl1pPr>
          </a:lstStyle>
          <a:p>
            <a:pPr>
              <a:defRPr/>
            </a:pPr>
            <a:fld id="{C7B39F01-2A80-534E-A30D-BD4A80E83009}" type="datetimeFigureOut">
              <a:rPr lang="en-US">
                <a:latin typeface="Arial"/>
                <a:cs typeface="Arial"/>
              </a:rPr>
              <a:pPr>
                <a:defRPr/>
              </a:pPr>
              <a:t>6/5/12</a:t>
            </a:fld>
            <a:endParaRPr lang="en-US" dirty="0">
              <a:latin typeface="Arial"/>
              <a:cs typeface="Arial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Myriad Pro"/>
                <a:ea typeface="Myriad Pro"/>
                <a:cs typeface="Myriad Pro"/>
              </a:defRPr>
            </a:lvl1pPr>
          </a:lstStyle>
          <a:p>
            <a:pPr>
              <a:defRPr/>
            </a:pPr>
            <a:endParaRPr lang="en-US" dirty="0">
              <a:latin typeface="Arial"/>
              <a:ea typeface="Arial"/>
              <a:cs typeface="Arial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Myriad Pro" charset="0"/>
                <a:cs typeface="Myriad Pro" charset="0"/>
              </a:defRPr>
            </a:lvl1pPr>
          </a:lstStyle>
          <a:p>
            <a:pPr>
              <a:defRPr/>
            </a:pPr>
            <a:fld id="{DA5AC5C8-C15D-C84B-9256-F5A47CD2205C}" type="slidenum">
              <a:rPr lang="en-US">
                <a:latin typeface="Arial"/>
                <a:cs typeface="Arial"/>
              </a:rPr>
              <a:pPr>
                <a:defRPr/>
              </a:pPr>
              <a:t>‹#›</a:t>
            </a:fld>
            <a:endParaRPr lang="en-US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75358861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/>
                <a:ea typeface="Arial"/>
                <a:cs typeface="Arial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/>
                <a:cs typeface="Arial"/>
              </a:defRPr>
            </a:lvl1pPr>
          </a:lstStyle>
          <a:p>
            <a:pPr>
              <a:defRPr/>
            </a:pPr>
            <a:fld id="{9947A7F4-4817-0C48-83DC-2ED7979F37DE}" type="datetimeFigureOut">
              <a:rPr lang="en-US" smtClean="0"/>
              <a:pPr>
                <a:defRPr/>
              </a:pPr>
              <a:t>6/5/12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dirty="0" smtClean="0"/>
              <a:t>Click to edit Master text styles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/>
                <a:ea typeface="Arial"/>
                <a:cs typeface="Arial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/>
                <a:cs typeface="Arial"/>
              </a:defRPr>
            </a:lvl1pPr>
          </a:lstStyle>
          <a:p>
            <a:pPr>
              <a:defRPr/>
            </a:pPr>
            <a:fld id="{45C677B5-BECF-1042-9FA3-6B36BAD46AE8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350477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Arial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Arial"/>
        <a:cs typeface="Arial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Arial"/>
        <a:cs typeface="Arial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Arial"/>
        <a:cs typeface="Arial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Arial"/>
        <a:cs typeface="Arial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1638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en-US" u="none" dirty="0" smtClean="0">
                <a:solidFill>
                  <a:srgbClr val="3366FF"/>
                </a:solidFill>
              </a:rPr>
              <a:t>http://</a:t>
            </a:r>
            <a:r>
              <a:rPr lang="en-US" u="none" dirty="0" err="1" smtClean="0">
                <a:solidFill>
                  <a:srgbClr val="3366FF"/>
                </a:solidFill>
              </a:rPr>
              <a:t>walch.com</a:t>
            </a:r>
            <a:r>
              <a:rPr lang="en-US" u="none" dirty="0" smtClean="0">
                <a:solidFill>
                  <a:srgbClr val="3366FF"/>
                </a:solidFill>
              </a:rPr>
              <a:t>/</a:t>
            </a:r>
            <a:r>
              <a:rPr lang="en-US" u="none" dirty="0" err="1" smtClean="0">
                <a:solidFill>
                  <a:srgbClr val="3366FF"/>
                </a:solidFill>
              </a:rPr>
              <a:t>wu</a:t>
            </a:r>
            <a:r>
              <a:rPr lang="en-US" u="none" dirty="0" smtClean="0">
                <a:solidFill>
                  <a:srgbClr val="3366FF"/>
                </a:solidFill>
              </a:rPr>
              <a:t>/CAU2L1S3BeatlesBirthday</a:t>
            </a:r>
            <a:endParaRPr lang="en-US" u="none" dirty="0">
              <a:solidFill>
                <a:srgbClr val="3366FF"/>
              </a:solidFill>
            </a:endParaRPr>
          </a:p>
        </p:txBody>
      </p:sp>
      <p:sp>
        <p:nvSpPr>
          <p:cNvPr id="1638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19F1348C-6410-B245-85A7-48FD687EAB6C}" type="slidenum">
              <a:rPr lang="en-US" sz="1200">
                <a:latin typeface="Arial"/>
                <a:cs typeface="Arial"/>
              </a:rPr>
              <a:pPr eaLnBrk="1" hangingPunct="1"/>
              <a:t>1</a:t>
            </a:fld>
            <a:endParaRPr lang="en-US" sz="1200" dirty="0">
              <a:latin typeface="Arial"/>
              <a:cs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18434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en-US" b="1" dirty="0"/>
              <a:t>Common Core Georgia Performance Standard: </a:t>
            </a:r>
            <a:r>
              <a:rPr lang="en-US" dirty="0"/>
              <a:t>MCC9–12.A.REI.3</a:t>
            </a:r>
          </a:p>
        </p:txBody>
      </p:sp>
      <p:sp>
        <p:nvSpPr>
          <p:cNvPr id="1843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3269F200-044B-854D-B613-DAEFCA442ED0}" type="slidenum">
              <a:rPr lang="en-US" sz="1200">
                <a:latin typeface="Arial"/>
                <a:cs typeface="Arial"/>
              </a:rPr>
              <a:pPr eaLnBrk="1" hangingPunct="1"/>
              <a:t>2</a:t>
            </a:fld>
            <a:endParaRPr lang="en-US" sz="1200" dirty="0">
              <a:latin typeface="Arial"/>
              <a:cs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 smtClean="0">
              <a:ea typeface="+mn-ea"/>
            </a:endParaRPr>
          </a:p>
        </p:txBody>
      </p:sp>
      <p:sp>
        <p:nvSpPr>
          <p:cNvPr id="2048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9173A89F-2E73-BC4E-BA4B-39387A1A2A83}" type="slidenum">
              <a:rPr lang="en-US" sz="1200">
                <a:latin typeface="Arial"/>
                <a:cs typeface="Arial"/>
              </a:rPr>
              <a:pPr eaLnBrk="1" hangingPunct="1"/>
              <a:t>3</a:t>
            </a:fld>
            <a:endParaRPr lang="en-US" sz="1200" dirty="0">
              <a:latin typeface="Arial"/>
              <a:cs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b="1" dirty="0" smtClean="0"/>
              <a:t>Connection to the Lesson</a:t>
            </a:r>
          </a:p>
          <a:p>
            <a:pPr marL="171450" indent="-171450">
              <a:buFont typeface="Arial"/>
              <a:buChar char="•"/>
              <a:defRPr/>
            </a:pPr>
            <a:r>
              <a:rPr lang="en-US" dirty="0" smtClean="0"/>
              <a:t>Students will continue to find solutions to inequalities and apply their knowledge to more complex inequalities.</a:t>
            </a:r>
          </a:p>
          <a:p>
            <a:pPr>
              <a:defRPr/>
            </a:pPr>
            <a:endParaRPr lang="en-US" dirty="0"/>
          </a:p>
        </p:txBody>
      </p:sp>
      <p:sp>
        <p:nvSpPr>
          <p:cNvPr id="2355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57291061-5E00-F145-8267-2C6C73D23E2C}" type="slidenum">
              <a:rPr lang="en-US" sz="1200">
                <a:latin typeface="Arial"/>
                <a:cs typeface="Arial"/>
              </a:rPr>
              <a:pPr eaLnBrk="1" hangingPunct="1"/>
              <a:t>4</a:t>
            </a:fld>
            <a:endParaRPr lang="en-US" sz="1200" dirty="0">
              <a:latin typeface="Arial"/>
              <a:cs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Coordinate Algebra PPT bgd Warmup.jp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6751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0600" y="640567"/>
            <a:ext cx="7855776" cy="4998233"/>
          </a:xfrm>
          <a:noFill/>
          <a:ln>
            <a:noFill/>
          </a:ln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/>
                </a:solidFill>
                <a:latin typeface="Arial"/>
                <a:cs typeface="Aria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0"/>
          </p:nvPr>
        </p:nvSpPr>
        <p:spPr>
          <a:xfrm>
            <a:off x="992193" y="6315940"/>
            <a:ext cx="5530850" cy="264966"/>
          </a:xfrm>
        </p:spPr>
        <p:txBody>
          <a:bodyPr>
            <a:noAutofit/>
          </a:bodyPr>
          <a:lstStyle>
            <a:lvl1pPr marL="0" indent="0">
              <a:spcBef>
                <a:spcPts val="0"/>
              </a:spcBef>
              <a:buNone/>
              <a:defRPr sz="1600" b="0" i="0" baseline="0">
                <a:solidFill>
                  <a:srgbClr val="008000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297863" y="5497513"/>
            <a:ext cx="728662" cy="282575"/>
          </a:xfrm>
        </p:spPr>
        <p:txBody>
          <a:bodyPr/>
          <a:lstStyle>
            <a:lvl1pPr>
              <a:defRPr sz="1800" b="1" i="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pPr>
              <a:defRPr/>
            </a:pPr>
            <a:fld id="{378250F6-F2CD-3E43-A816-19C1884C6ED0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50863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D0E126-48F9-AC4D-AC38-C2AB0BEB932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21892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6729D7-C8DC-7147-AE58-F1E4E6A792A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69275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BD2668-DA52-FD4D-ABB2-66B91D89C15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66147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1AB277-BC37-F24A-9674-DFC199BE50B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94441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E5CDAA-D19F-6749-9B12-3026E454691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45383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D1E53-7C3F-3F47-8304-167F5C0B1BD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23651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AAE0CC-F7F9-4643-AB57-365FC48E11E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05088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4FD869-41B7-2C49-86D6-4C09884554B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34290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40223-E867-AA43-9C85-268758CA77C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0750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Drag picture to placeholder or click icon to add</a:t>
            </a:r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70D614-EE40-0E47-94A5-6CB874B263F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71905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Arial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Arial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Arial"/>
                <a:ea typeface="+mn-ea"/>
                <a:cs typeface="+mn-cs"/>
              </a:defRPr>
            </a:lvl1pPr>
          </a:lstStyle>
          <a:p>
            <a:pPr>
              <a:defRPr/>
            </a:pPr>
            <a:fld id="{16CD3905-04BB-974C-B6A1-1CB11239165F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51" r:id="rId1"/>
    <p:sldLayoutId id="2147483841" r:id="rId2"/>
    <p:sldLayoutId id="2147483842" r:id="rId3"/>
    <p:sldLayoutId id="2147483843" r:id="rId4"/>
    <p:sldLayoutId id="2147483844" r:id="rId5"/>
    <p:sldLayoutId id="2147483845" r:id="rId6"/>
    <p:sldLayoutId id="2147483846" r:id="rId7"/>
    <p:sldLayoutId id="2147483847" r:id="rId8"/>
    <p:sldLayoutId id="2147483848" r:id="rId9"/>
    <p:sldLayoutId id="2147483849" r:id="rId10"/>
    <p:sldLayoutId id="2147483850" r:id="rId11"/>
  </p:sldLayoutIdLst>
  <p:hf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Arial"/>
          <a:ea typeface="ＭＳ Ｐゴシック" charset="0"/>
          <a:cs typeface="Arial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Myriad Pro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Myriad Pro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Myriad Pro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Myriad Pro" charset="0"/>
        </a:defRPr>
      </a:lvl5pPr>
      <a:lvl6pPr marL="4572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Arial"/>
          <a:ea typeface="ＭＳ Ｐゴシック" charset="0"/>
          <a:cs typeface="Arial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Arial"/>
          <a:ea typeface="Arial"/>
          <a:cs typeface="Arial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Arial"/>
          <a:ea typeface="Arial"/>
          <a:cs typeface="Arial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Arial"/>
          <a:ea typeface="Arial"/>
          <a:cs typeface="Arial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Arial"/>
          <a:ea typeface="Arial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alch.com/wu/CAU2L1S3BeatlesBirthday" TargetMode="External"/><Relationship Id="rId4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4" Type="http://schemas.openxmlformats.org/officeDocument/2006/relationships/oleObject" Target="../embeddings/oleObject1.bin"/><Relationship Id="rId5" Type="http://schemas.openxmlformats.org/officeDocument/2006/relationships/image" Target="../media/image3.emf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Subtitle 1"/>
          <p:cNvSpPr>
            <a:spLocks noGrp="1"/>
          </p:cNvSpPr>
          <p:nvPr>
            <p:ph type="subTitle" idx="1"/>
          </p:nvPr>
        </p:nvSpPr>
        <p:spPr>
          <a:xfrm>
            <a:off x="641350" y="641350"/>
            <a:ext cx="7854950" cy="4997450"/>
          </a:xfrm>
        </p:spPr>
        <p:txBody>
          <a:bodyPr/>
          <a:lstStyle/>
          <a:p>
            <a:pPr eaLnBrk="1" hangingPunct="1"/>
            <a:r>
              <a:rPr lang="en-US" sz="4800" b="1" dirty="0"/>
              <a:t>Check it out!</a:t>
            </a:r>
          </a:p>
        </p:txBody>
      </p:sp>
      <p:sp>
        <p:nvSpPr>
          <p:cNvPr id="15362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992188" y="6316663"/>
            <a:ext cx="5530850" cy="263525"/>
          </a:xfrm>
        </p:spPr>
        <p:txBody>
          <a:bodyPr/>
          <a:lstStyle/>
          <a:p>
            <a:pPr eaLnBrk="1" hangingPunct="1">
              <a:spcBef>
                <a:spcPct val="0"/>
              </a:spcBef>
            </a:pPr>
            <a:r>
              <a:rPr lang="en-US" dirty="0"/>
              <a:t>2.1.3: Solving Linear Inequalities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5F98C9C4-1780-9142-8E93-6A5859A227A6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pic>
        <p:nvPicPr>
          <p:cNvPr id="15364" name="Picture 5" descr="play-button-lg.png">
            <a:hlinkClick r:id="rId3"/>
          </p:cNvPr>
          <p:cNvPicPr>
            <a:picLocks noChangeAspect="1"/>
          </p:cNvPicPr>
          <p:nvPr/>
        </p:nvPicPr>
        <p:blipFill>
          <a:blip r:embed="rId4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8500" y="2095500"/>
            <a:ext cx="2654300" cy="265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992188" y="6316663"/>
            <a:ext cx="5530850" cy="263525"/>
          </a:xfrm>
        </p:spPr>
        <p:txBody>
          <a:bodyPr/>
          <a:lstStyle/>
          <a:p>
            <a:pPr eaLnBrk="1" hangingPunct="1">
              <a:spcBef>
                <a:spcPct val="0"/>
              </a:spcBef>
            </a:pPr>
            <a:r>
              <a:rPr lang="en-US" dirty="0"/>
              <a:t>2.1.3: Solving Linear Inequalities</a:t>
            </a:r>
          </a:p>
        </p:txBody>
      </p:sp>
      <p:sp>
        <p:nvSpPr>
          <p:cNvPr id="17410" name="Subtitle 1"/>
          <p:cNvSpPr txBox="1">
            <a:spLocks/>
          </p:cNvSpPr>
          <p:nvPr/>
        </p:nvSpPr>
        <p:spPr bwMode="auto">
          <a:xfrm>
            <a:off x="592137" y="641350"/>
            <a:ext cx="7910679" cy="163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r>
              <a:rPr lang="en-US" dirty="0">
                <a:latin typeface="Arial"/>
                <a:cs typeface="Arial"/>
              </a:rPr>
              <a:t>Luc received $50 from his grandparents for his birthday. He makes $75 each week as a cashier at </a:t>
            </a:r>
            <a:r>
              <a:rPr lang="en-US" dirty="0" smtClean="0">
                <a:latin typeface="Arial"/>
                <a:cs typeface="Arial"/>
              </a:rPr>
              <a:t>the supermarket</a:t>
            </a:r>
            <a:r>
              <a:rPr lang="en-US" dirty="0">
                <a:latin typeface="Arial"/>
                <a:cs typeface="Arial"/>
              </a:rPr>
              <a:t>. Since his birthday, he has saved more than enough money to buy a game system that costs $450.</a:t>
            </a:r>
          </a:p>
        </p:txBody>
      </p:sp>
      <p:sp>
        <p:nvSpPr>
          <p:cNvPr id="17411" name="TextBox 6"/>
          <p:cNvSpPr txBox="1">
            <a:spLocks noChangeArrowheads="1"/>
          </p:cNvSpPr>
          <p:nvPr/>
        </p:nvSpPr>
        <p:spPr bwMode="auto">
          <a:xfrm>
            <a:off x="592138" y="2555875"/>
            <a:ext cx="7807325" cy="1568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>
              <a:buFont typeface="Calibri" charset="0"/>
              <a:buAutoNum type="arabicPeriod"/>
            </a:pPr>
            <a:r>
              <a:rPr lang="en-US" dirty="0">
                <a:latin typeface="Arial"/>
              </a:rPr>
              <a:t>How many weeks ago was Luc’s birthday?</a:t>
            </a:r>
          </a:p>
          <a:p>
            <a:pPr>
              <a:buFont typeface="Calibri" charset="0"/>
              <a:buAutoNum type="arabicPeriod"/>
            </a:pPr>
            <a:endParaRPr lang="en-US" dirty="0">
              <a:latin typeface="Arial"/>
            </a:endParaRPr>
          </a:p>
          <a:p>
            <a:pPr>
              <a:buFont typeface="Calibri" charset="0"/>
              <a:buAutoNum type="arabicPeriod"/>
            </a:pPr>
            <a:r>
              <a:rPr lang="en-US" dirty="0">
                <a:latin typeface="Arial"/>
              </a:rPr>
              <a:t>After purchasing the game system, will Luc have any money left over? How do you know?</a:t>
            </a:r>
            <a:endParaRPr lang="en-US" dirty="0">
              <a:latin typeface="Arial"/>
              <a:cs typeface="Arial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F92D9DB-6622-9646-BC27-5F8D490800CF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641350" y="641350"/>
            <a:ext cx="7854950" cy="4997450"/>
          </a:xfrm>
        </p:spPr>
        <p:txBody>
          <a:bodyPr/>
          <a:lstStyle/>
          <a:p>
            <a:pPr marL="457200" indent="-457200" algn="l">
              <a:buFont typeface="Calibri" charset="0"/>
              <a:buAutoNum type="arabicPeriod"/>
            </a:pPr>
            <a:r>
              <a:rPr lang="en-US" dirty="0"/>
              <a:t>How many weeks ago was Luc’s birthday?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Set up and solve an inequality to find how many weeks ago Luc had his birthday.</a:t>
            </a:r>
          </a:p>
          <a:p>
            <a:pPr lvl="2" algn="l"/>
            <a:r>
              <a:rPr lang="pl-PL" dirty="0">
                <a:solidFill>
                  <a:srgbClr val="660066"/>
                </a:solidFill>
              </a:rPr>
              <a:t>50 + 75</a:t>
            </a:r>
            <a:r>
              <a:rPr lang="pl-PL" i="1" dirty="0">
                <a:solidFill>
                  <a:srgbClr val="660066"/>
                </a:solidFill>
              </a:rPr>
              <a:t>w </a:t>
            </a:r>
            <a:r>
              <a:rPr lang="pl-PL" dirty="0">
                <a:solidFill>
                  <a:srgbClr val="660066"/>
                </a:solidFill>
              </a:rPr>
              <a:t>&gt; 450</a:t>
            </a:r>
          </a:p>
          <a:p>
            <a:pPr lvl="2" algn="l"/>
            <a:r>
              <a:rPr lang="pl-PL" dirty="0">
                <a:solidFill>
                  <a:srgbClr val="660066"/>
                </a:solidFill>
              </a:rPr>
              <a:t>75</a:t>
            </a:r>
            <a:r>
              <a:rPr lang="pl-PL" i="1" dirty="0">
                <a:solidFill>
                  <a:srgbClr val="660066"/>
                </a:solidFill>
              </a:rPr>
              <a:t>w </a:t>
            </a:r>
            <a:r>
              <a:rPr lang="pl-PL" dirty="0">
                <a:solidFill>
                  <a:srgbClr val="660066"/>
                </a:solidFill>
              </a:rPr>
              <a:t>&gt; 400</a:t>
            </a:r>
          </a:p>
          <a:p>
            <a:pPr lvl="2" algn="l"/>
            <a:endParaRPr lang="en-US" dirty="0">
              <a:solidFill>
                <a:srgbClr val="660066"/>
              </a:solidFill>
            </a:endParaRP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Luc is paid for whole weeks of work, not partial weeks, so round up to the nearest whole week. 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Luc has been saving for at least 6 weeks.</a:t>
            </a:r>
          </a:p>
        </p:txBody>
      </p:sp>
      <p:sp>
        <p:nvSpPr>
          <p:cNvPr id="19458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992188" y="6316663"/>
            <a:ext cx="5530850" cy="263525"/>
          </a:xfrm>
        </p:spPr>
        <p:txBody>
          <a:bodyPr/>
          <a:lstStyle/>
          <a:p>
            <a:pPr eaLnBrk="1" hangingPunct="1">
              <a:spcBef>
                <a:spcPct val="0"/>
              </a:spcBef>
            </a:pPr>
            <a:r>
              <a:rPr lang="en-US" dirty="0"/>
              <a:t>2.1.3: Solving Linear Inequalities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82CF5185-EBA8-1B4D-852A-C795CC4844D5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229494335"/>
              </p:ext>
            </p:extLst>
          </p:nvPr>
        </p:nvGraphicFramePr>
        <p:xfrm>
          <a:off x="1603375" y="2792413"/>
          <a:ext cx="952500" cy="3556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9468" name="Equation" r:id="rId4" imgW="952500" imgH="355600" progId="Equation.DSMT4">
                  <p:embed/>
                </p:oleObj>
              </mc:Choice>
              <mc:Fallback>
                <p:oleObj name="Equation" r:id="rId4" imgW="952500" imgH="355600" progId="Equation.DSMT4">
                  <p:embed/>
                  <p:pic>
                    <p:nvPicPr>
                      <p:cNvPr id="0" name="Object 6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603375" y="2792413"/>
                        <a:ext cx="952500" cy="3556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8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8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8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8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8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8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8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8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8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8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641350" y="641350"/>
            <a:ext cx="7854950" cy="4997450"/>
          </a:xfrm>
        </p:spPr>
        <p:txBody>
          <a:bodyPr/>
          <a:lstStyle/>
          <a:p>
            <a:pPr marL="457200" indent="-457200" algn="l">
              <a:buFont typeface="Calibri" charset="0"/>
              <a:buAutoNum type="arabicPeriod" startAt="2"/>
            </a:pPr>
            <a:r>
              <a:rPr lang="en-US" dirty="0"/>
              <a:t>After purchasing the game system, will Luc have any money left over? How do you know?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If Luc saved his wages of $75 a week for 6 weeks, he would have saved $450 plus the $50 from his grandparents, for a total of $500. 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</a:rPr>
              <a:t>The game system costs $450, so Luc would have $50 left after his purchase.</a:t>
            </a:r>
          </a:p>
        </p:txBody>
      </p:sp>
      <p:sp>
        <p:nvSpPr>
          <p:cNvPr id="21506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992188" y="6316663"/>
            <a:ext cx="5530850" cy="263525"/>
          </a:xfrm>
        </p:spPr>
        <p:txBody>
          <a:bodyPr/>
          <a:lstStyle/>
          <a:p>
            <a:pPr eaLnBrk="1" hangingPunct="1">
              <a:spcBef>
                <a:spcPct val="0"/>
              </a:spcBef>
            </a:pPr>
            <a:r>
              <a:rPr lang="en-US" dirty="0"/>
              <a:t>2.1.3: Solving Linear Inequalities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0E6AC073-9270-DF4D-B4FE-BC0BD0403C99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8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8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Coordinate Algebra WarmUp TEMPLAT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Coordinate Algebra WarmUp TEMPLATE.potx</Template>
  <TotalTime>1651</TotalTime>
  <Words>284</Words>
  <Application>Microsoft Macintosh PowerPoint</Application>
  <PresentationFormat>On-screen Show (4:3)</PresentationFormat>
  <Paragraphs>31</Paragraphs>
  <Slides>4</Slides>
  <Notes>4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Coordinate Algebra WarmUp TEMPLATE</vt:lpstr>
      <vt:lpstr>Equation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Walch Education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Walch Education</dc:creator>
  <cp:keywords/>
  <dc:description/>
  <cp:lastModifiedBy>Walch Education</cp:lastModifiedBy>
  <cp:revision>67</cp:revision>
  <dcterms:created xsi:type="dcterms:W3CDTF">2012-02-22T19:14:19Z</dcterms:created>
  <dcterms:modified xsi:type="dcterms:W3CDTF">2012-06-05T18:19:50Z</dcterms:modified>
  <cp:category/>
</cp:coreProperties>
</file>

<file path=docProps/thumbnail.jpeg>
</file>