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rels" ContentType="application/vnd.openxmlformats-package.relationships+xml"/>
  <Default Extension="emf" ContentType="image/x-emf"/>
  <Default Extension="vml" ContentType="application/vnd.openxmlformats-officedocument.vmlDrawing"/>
  <Default Extension="bin" ContentType="application/vnd.openxmlformats-officedocument.presentationml.printerSettings"/>
  <Default Extension="png" ContentType="image/p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embeddings/oleObject1.bin" ContentType="application/vnd.openxmlformats-officedocument.oleObject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compatMode="1" saveSubsetFonts="1" autoCompressPictures="0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67" r:id="rId2"/>
    <p:sldId id="266" r:id="rId3"/>
    <p:sldId id="268" r:id="rId4"/>
    <p:sldId id="270" r:id="rId5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1pPr>
    <a:lvl2pPr marL="4572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2pPr>
    <a:lvl3pPr marL="9144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3pPr>
    <a:lvl4pPr marL="13716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4pPr>
    <a:lvl5pPr marL="1828800" algn="l" defTabSz="457200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Calibri" charset="0"/>
        <a:ea typeface="ＭＳ Ｐゴシック" charset="0"/>
        <a:cs typeface="ＭＳ Ｐゴシック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EB344D84-9AFB-497E-A393-DC336BA19D2E}" styleName="Medium Style 3 - Accent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91" d="100"/>
          <a:sy n="91" d="100"/>
        </p:scale>
        <p:origin x="-120" y="-1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notesMaster" Target="notesMasters/notesMaster1.xml"/><Relationship Id="rId7" Type="http://schemas.openxmlformats.org/officeDocument/2006/relationships/handoutMaster" Target="handoutMasters/handoutMaster1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dirty="0">
                <a:latin typeface="Myriad Pro"/>
              </a:defRPr>
            </a:lvl1pPr>
          </a:lstStyle>
          <a:p>
            <a:pPr>
              <a:defRPr/>
            </a:pPr>
            <a:endParaRPr lang="en-US" dirty="0">
              <a:latin typeface="Arial"/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Myriad Pro"/>
              </a:defRPr>
            </a:lvl1pPr>
          </a:lstStyle>
          <a:p>
            <a:pPr>
              <a:defRPr/>
            </a:pPr>
            <a:fld id="{8E256C1F-08DB-3F48-8393-12272F802AE7}" type="datetimeFigureOut">
              <a:rPr lang="en-US">
                <a:latin typeface="Arial"/>
              </a:rPr>
              <a:pPr>
                <a:defRPr/>
              </a:pPr>
              <a:t>6/5/12</a:t>
            </a:fld>
            <a:endParaRPr lang="en-US" dirty="0">
              <a:latin typeface="Arial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dirty="0">
                <a:latin typeface="Myriad Pro"/>
              </a:defRPr>
            </a:lvl1pPr>
          </a:lstStyle>
          <a:p>
            <a:pPr>
              <a:defRPr/>
            </a:pPr>
            <a:endParaRPr lang="en-US" dirty="0">
              <a:latin typeface="Arial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Myriad Pro"/>
              </a:defRPr>
            </a:lvl1pPr>
          </a:lstStyle>
          <a:p>
            <a:pPr>
              <a:defRPr/>
            </a:pPr>
            <a:fld id="{70F3D504-9D15-664B-A894-772A3BB5B55A}" type="slidenum">
              <a:rPr lang="en-US">
                <a:latin typeface="Arial"/>
              </a:rPr>
              <a:pPr>
                <a:defRPr/>
              </a:pPr>
              <a:t>‹#›</a:t>
            </a:fld>
            <a:endParaRPr lang="en-US" dirty="0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65382633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dirty="0">
                <a:latin typeface="Arial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smtClean="0">
                <a:latin typeface="Arial"/>
              </a:defRPr>
            </a:lvl1pPr>
          </a:lstStyle>
          <a:p>
            <a:pPr>
              <a:defRPr/>
            </a:pPr>
            <a:fld id="{F5CDA0BC-F0D7-E74D-A80E-A91DAAEEEBAB}" type="datetimeFigureOut">
              <a:rPr lang="en-US" smtClean="0"/>
              <a:pPr>
                <a:defRPr/>
              </a:pPr>
              <a:t>6/5/12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dirty="0" smtClean="0"/>
              <a:t>Click to edit Master text styles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dirty="0">
                <a:latin typeface="Arial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smtClean="0">
                <a:latin typeface="Arial"/>
              </a:defRPr>
            </a:lvl1pPr>
          </a:lstStyle>
          <a:p>
            <a:pPr>
              <a:defRPr/>
            </a:pPr>
            <a:fld id="{FC9282DC-BCC4-5844-9166-13CFFA7AD88E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903035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ＭＳ Ｐゴシック" charset="0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/>
        <a:ea typeface="ＭＳ Ｐゴシック" charset="0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16386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en-US" u="none" dirty="0" smtClean="0"/>
              <a:t>http://</a:t>
            </a:r>
            <a:r>
              <a:rPr lang="en-US" u="none" dirty="0" err="1" smtClean="0"/>
              <a:t>walch.com</a:t>
            </a:r>
            <a:r>
              <a:rPr lang="en-US" u="none" dirty="0" smtClean="0"/>
              <a:t>/</a:t>
            </a:r>
            <a:r>
              <a:rPr lang="en-US" u="none" dirty="0" err="1" smtClean="0"/>
              <a:t>wu</a:t>
            </a:r>
            <a:r>
              <a:rPr lang="en-US" u="none" dirty="0" smtClean="0"/>
              <a:t>/CAU1L5S1GasolineTrail</a:t>
            </a:r>
            <a:endParaRPr lang="en-US" u="none" dirty="0"/>
          </a:p>
        </p:txBody>
      </p:sp>
      <p:sp>
        <p:nvSpPr>
          <p:cNvPr id="1638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28A4D0A4-ED60-C347-8406-15ABD96869DF}" type="slidenum">
              <a:rPr lang="en-US" sz="1200">
                <a:latin typeface="Arial"/>
              </a:rPr>
              <a:pPr eaLnBrk="1" hangingPunct="1"/>
              <a:t>1</a:t>
            </a:fld>
            <a:endParaRPr lang="en-US" sz="1200" dirty="0">
              <a:latin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18434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r>
              <a:rPr lang="en-US" b="1" dirty="0"/>
              <a:t>Common Core Georgia Performance Standard: </a:t>
            </a:r>
            <a:r>
              <a:rPr lang="en-US" dirty="0"/>
              <a:t>MCC9–12.A.CED.4</a:t>
            </a:r>
          </a:p>
        </p:txBody>
      </p:sp>
      <p:sp>
        <p:nvSpPr>
          <p:cNvPr id="1843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FF1D6076-60C4-554A-80DA-FF58F599EFF9}" type="slidenum">
              <a:rPr lang="en-US" sz="1200">
                <a:latin typeface="Arial"/>
              </a:rPr>
              <a:pPr eaLnBrk="1" hangingPunct="1"/>
              <a:t>2</a:t>
            </a:fld>
            <a:endParaRPr lang="en-US" sz="1200" dirty="0">
              <a:latin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b="1" dirty="0" smtClean="0">
                <a:ea typeface="+mn-ea"/>
                <a:cs typeface="Arial"/>
              </a:rPr>
              <a:t>Connection to the Lesson</a:t>
            </a:r>
          </a:p>
          <a:p>
            <a:pPr marL="171450" indent="-171450">
              <a:buFont typeface="Arial"/>
              <a:buChar char="•"/>
              <a:defRPr/>
            </a:pPr>
            <a:r>
              <a:rPr lang="en-US" dirty="0" smtClean="0"/>
              <a:t>Students are asked to solve equations, much like they will be asked to solve a literal equation or formula for a specified variable.</a:t>
            </a:r>
            <a:endParaRPr lang="en-US" dirty="0" smtClean="0">
              <a:ea typeface="+mn-ea"/>
              <a:cs typeface="Arial"/>
            </a:endParaRPr>
          </a:p>
        </p:txBody>
      </p:sp>
      <p:sp>
        <p:nvSpPr>
          <p:cNvPr id="2048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D82D8CAA-F0A5-1E43-B357-DEC4E10C63AF}" type="slidenum">
              <a:rPr lang="en-US" sz="1200">
                <a:latin typeface="Arial"/>
              </a:rPr>
              <a:pPr eaLnBrk="1" hangingPunct="1"/>
              <a:t>3</a:t>
            </a:fld>
            <a:endParaRPr lang="en-US" sz="1200" dirty="0">
              <a:latin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b="1" dirty="0" smtClean="0">
                <a:cs typeface="Arial"/>
              </a:rPr>
              <a:t>Connection to the Lesson</a:t>
            </a:r>
          </a:p>
          <a:p>
            <a:pPr marL="171450" indent="-171450">
              <a:buFont typeface="Arial"/>
              <a:buChar char="•"/>
              <a:defRPr/>
            </a:pPr>
            <a:r>
              <a:rPr lang="en-US" dirty="0" smtClean="0"/>
              <a:t>Students are asked to solve equations, much like they will be asked to solve a literal equation or formula for a specified variable.</a:t>
            </a:r>
            <a:endParaRPr lang="en-US" dirty="0" smtClean="0">
              <a:cs typeface="Arial"/>
            </a:endParaRPr>
          </a:p>
        </p:txBody>
      </p:sp>
      <p:sp>
        <p:nvSpPr>
          <p:cNvPr id="22531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 eaLnBrk="1" hangingPunct="1"/>
            <a:fld id="{04E69051-29A7-5E43-BC38-2476FC318D62}" type="slidenum">
              <a:rPr lang="en-US" sz="1200">
                <a:latin typeface="Arial"/>
              </a:rPr>
              <a:pPr eaLnBrk="1" hangingPunct="1"/>
              <a:t>4</a:t>
            </a:fld>
            <a:endParaRPr lang="en-US" sz="1200" dirty="0">
              <a:latin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Coordinate Algebra PPT bgd Warmup.jp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6751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0600" y="640567"/>
            <a:ext cx="7855776" cy="4998233"/>
          </a:xfrm>
          <a:noFill/>
          <a:ln>
            <a:noFill/>
          </a:ln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/>
                </a:solidFill>
                <a:latin typeface="Arial"/>
                <a:cs typeface="Arial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0"/>
          </p:nvPr>
        </p:nvSpPr>
        <p:spPr>
          <a:xfrm>
            <a:off x="992193" y="6315940"/>
            <a:ext cx="5530850" cy="264966"/>
          </a:xfrm>
        </p:spPr>
        <p:txBody>
          <a:bodyPr>
            <a:noAutofit/>
          </a:bodyPr>
          <a:lstStyle>
            <a:lvl1pPr marL="0" indent="0">
              <a:spcBef>
                <a:spcPts val="0"/>
              </a:spcBef>
              <a:buNone/>
              <a:defRPr sz="1600" b="0" i="0" baseline="0">
                <a:solidFill>
                  <a:srgbClr val="008000"/>
                </a:solidFill>
                <a:latin typeface="Arial"/>
                <a:cs typeface="Arial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297863" y="5497513"/>
            <a:ext cx="728662" cy="282575"/>
          </a:xfrm>
        </p:spPr>
        <p:txBody>
          <a:bodyPr/>
          <a:lstStyle>
            <a:lvl1pPr>
              <a:defRPr sz="1800" b="1" i="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pPr>
              <a:defRPr/>
            </a:pPr>
            <a:fld id="{8904F272-3FCC-5542-A991-718C864C626B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53013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8D84ED-FCDD-BA41-ABC5-679C2A4234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5346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281E5E-5461-3047-AD01-0075D0FF30A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99620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F7D1B8-1E62-EC49-93E1-ED41F0DB48F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50831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BF7822-77D7-9149-A558-32F44ED14C9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42727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DBEF22-5734-F341-B170-C5732CCE0BB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95042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380AC4-B5E6-E944-863F-30EE39D5F3B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57049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CBBF98-FBAE-0947-A3B8-DBC5B39CE53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46690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411166-4423-BF4E-BFA6-7A2128C123A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067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E12A7D-687E-5740-A911-79506A56D25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19879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Drag picture to placeholder or click icon to add</a:t>
            </a:r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0B7EA74-D557-3944-AD1F-31BB3919843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55981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dirty="0">
                <a:solidFill>
                  <a:schemeClr val="tx1">
                    <a:tint val="75000"/>
                  </a:schemeClr>
                </a:solidFill>
                <a:latin typeface="Arial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dirty="0">
                <a:solidFill>
                  <a:schemeClr val="tx1">
                    <a:tint val="75000"/>
                  </a:schemeClr>
                </a:solidFill>
                <a:latin typeface="Arial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Arial"/>
                <a:ea typeface="+mn-ea"/>
                <a:cs typeface="+mn-cs"/>
              </a:defRPr>
            </a:lvl1pPr>
          </a:lstStyle>
          <a:p>
            <a:pPr>
              <a:defRPr/>
            </a:pPr>
            <a:fld id="{4B7EC94F-012F-8241-9729-D65D4C73E584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75" r:id="rId1"/>
    <p:sldLayoutId id="2147483865" r:id="rId2"/>
    <p:sldLayoutId id="2147483866" r:id="rId3"/>
    <p:sldLayoutId id="2147483867" r:id="rId4"/>
    <p:sldLayoutId id="2147483868" r:id="rId5"/>
    <p:sldLayoutId id="2147483869" r:id="rId6"/>
    <p:sldLayoutId id="2147483870" r:id="rId7"/>
    <p:sldLayoutId id="2147483871" r:id="rId8"/>
    <p:sldLayoutId id="2147483872" r:id="rId9"/>
    <p:sldLayoutId id="2147483873" r:id="rId10"/>
    <p:sldLayoutId id="2147483874" r:id="rId11"/>
  </p:sldLayoutIdLst>
  <p:hf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Arial"/>
          <a:ea typeface="ＭＳ Ｐゴシック" charset="0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Myriad Pro" charset="0"/>
          <a:ea typeface="ＭＳ Ｐゴシック" charset="0"/>
          <a:cs typeface="ＭＳ Ｐゴシック" charset="0"/>
        </a:defRPr>
      </a:lvl5pPr>
      <a:lvl6pPr marL="4572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Arial"/>
          <a:ea typeface="ＭＳ Ｐゴシック" charset="0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Arial"/>
          <a:ea typeface="ＭＳ Ｐゴシック" charset="0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Arial"/>
          <a:ea typeface="ＭＳ Ｐゴシック" charset="0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Arial"/>
          <a:ea typeface="ＭＳ Ｐゴシック" charset="0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Arial"/>
          <a:ea typeface="ＭＳ Ｐゴシック" charset="0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alch.com/wu/CAU1L5S1GasolineTrail" TargetMode="External"/><Relationship Id="rId4" Type="http://schemas.openxmlformats.org/officeDocument/2006/relationships/image" Target="../media/image2.png"/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4" Type="http://schemas.openxmlformats.org/officeDocument/2006/relationships/oleObject" Target="../embeddings/oleObject1.bin"/><Relationship Id="rId5" Type="http://schemas.openxmlformats.org/officeDocument/2006/relationships/image" Target="../media/image3.emf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Subtitle 1"/>
          <p:cNvSpPr>
            <a:spLocks noGrp="1"/>
          </p:cNvSpPr>
          <p:nvPr>
            <p:ph type="subTitle" idx="1"/>
          </p:nvPr>
        </p:nvSpPr>
        <p:spPr>
          <a:xfrm>
            <a:off x="641350" y="641350"/>
            <a:ext cx="7854950" cy="4997450"/>
          </a:xfrm>
        </p:spPr>
        <p:txBody>
          <a:bodyPr/>
          <a:lstStyle/>
          <a:p>
            <a:pPr eaLnBrk="1" hangingPunct="1"/>
            <a:r>
              <a:rPr lang="en-US" sz="4800" b="1" dirty="0"/>
              <a:t>Check it out!</a:t>
            </a:r>
          </a:p>
        </p:txBody>
      </p:sp>
      <p:sp>
        <p:nvSpPr>
          <p:cNvPr id="15362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992188" y="6316663"/>
            <a:ext cx="5530850" cy="263525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/>
              <a:t>1.5.1: Rearranging Formulas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CDA071BC-C94E-3E42-A316-9141D78122D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pic>
        <p:nvPicPr>
          <p:cNvPr id="15364" name="Picture 5" descr="play-button-lg.png">
            <a:hlinkClick r:id="rId3"/>
          </p:cNvPr>
          <p:cNvPicPr>
            <a:picLocks noChangeAspect="1"/>
          </p:cNvPicPr>
          <p:nvPr/>
        </p:nvPicPr>
        <p:blipFill>
          <a:blip r:embed="rId4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8500" y="2095500"/>
            <a:ext cx="2654300" cy="265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992188" y="6316663"/>
            <a:ext cx="5530850" cy="263525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/>
              <a:t>1.5.1: Rearranging Formulas</a:t>
            </a:r>
          </a:p>
        </p:txBody>
      </p:sp>
      <p:sp>
        <p:nvSpPr>
          <p:cNvPr id="17410" name="Subtitle 1"/>
          <p:cNvSpPr txBox="1">
            <a:spLocks/>
          </p:cNvSpPr>
          <p:nvPr/>
        </p:nvSpPr>
        <p:spPr bwMode="auto">
          <a:xfrm>
            <a:off x="617538" y="641350"/>
            <a:ext cx="7680325" cy="20716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r>
              <a:rPr lang="en-US" dirty="0">
                <a:latin typeface="Arial"/>
                <a:cs typeface="Arial"/>
              </a:rPr>
              <a:t>Read the scenario below. Write an equation and use it to answer the questions that follow.</a:t>
            </a:r>
          </a:p>
          <a:p>
            <a:endParaRPr lang="en-US" dirty="0">
              <a:latin typeface="Arial"/>
              <a:cs typeface="Arial"/>
            </a:endParaRPr>
          </a:p>
          <a:p>
            <a:pPr lvl="1"/>
            <a:r>
              <a:rPr lang="en-US" dirty="0">
                <a:latin typeface="Arial"/>
                <a:cs typeface="Arial"/>
              </a:rPr>
              <a:t>In January 2011, the national average for 5 gallons of gasoline was $17.20.</a:t>
            </a:r>
          </a:p>
        </p:txBody>
      </p:sp>
      <p:sp>
        <p:nvSpPr>
          <p:cNvPr id="17411" name="TextBox 6"/>
          <p:cNvSpPr txBox="1">
            <a:spLocks noChangeArrowheads="1"/>
          </p:cNvSpPr>
          <p:nvPr/>
        </p:nvSpPr>
        <p:spPr bwMode="auto">
          <a:xfrm>
            <a:off x="617538" y="3024188"/>
            <a:ext cx="7775575" cy="1200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457200" indent="-4572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0"/>
              </a:defRPr>
            </a:lvl9pPr>
          </a:lstStyle>
          <a:p>
            <a:pPr>
              <a:buFont typeface="Calibri" charset="0"/>
              <a:buAutoNum type="arabicPeriod"/>
            </a:pPr>
            <a:r>
              <a:rPr lang="en-US" dirty="0">
                <a:latin typeface="Arial"/>
                <a:cs typeface="Arial"/>
              </a:rPr>
              <a:t>What was the national average for 1 gallon of gas?</a:t>
            </a:r>
          </a:p>
          <a:p>
            <a:pPr>
              <a:buFont typeface="Calibri" charset="0"/>
              <a:buAutoNum type="arabicPeriod"/>
            </a:pPr>
            <a:endParaRPr lang="en-US" dirty="0">
              <a:latin typeface="Arial"/>
              <a:cs typeface="Arial"/>
            </a:endParaRPr>
          </a:p>
          <a:p>
            <a:pPr>
              <a:buFont typeface="Calibri" charset="0"/>
              <a:buAutoNum type="arabicPeriod"/>
            </a:pPr>
            <a:r>
              <a:rPr lang="en-US" dirty="0">
                <a:latin typeface="Arial"/>
                <a:cs typeface="Arial"/>
              </a:rPr>
              <a:t>What was the price for 18 gallons of gas?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521D676-4F0A-3F4A-A851-CAC787E89470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Subtitle 1"/>
          <p:cNvSpPr>
            <a:spLocks noGrp="1"/>
          </p:cNvSpPr>
          <p:nvPr>
            <p:ph type="subTitle" idx="1"/>
          </p:nvPr>
        </p:nvSpPr>
        <p:spPr>
          <a:xfrm>
            <a:off x="542925" y="641350"/>
            <a:ext cx="8104188" cy="4997450"/>
          </a:xfrm>
        </p:spPr>
        <p:txBody>
          <a:bodyPr/>
          <a:lstStyle/>
          <a:p>
            <a:pPr marL="457200" indent="-457200" algn="l">
              <a:buFont typeface="Calibri" charset="0"/>
              <a:buAutoNum type="arabicPeriod"/>
            </a:pPr>
            <a:r>
              <a:rPr lang="en-US" dirty="0"/>
              <a:t>What was the national average for 1 gallon of gas?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  <a:cs typeface="Arial"/>
              </a:rPr>
              <a:t>Set up the equation.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  <a:cs typeface="Arial"/>
              </a:rPr>
              <a:t>Let </a:t>
            </a:r>
            <a:r>
              <a:rPr lang="en-US" sz="2400" i="1" dirty="0">
                <a:solidFill>
                  <a:srgbClr val="660066"/>
                </a:solidFill>
                <a:cs typeface="Arial"/>
              </a:rPr>
              <a:t>x </a:t>
            </a:r>
            <a:r>
              <a:rPr lang="en-US" sz="2400" dirty="0">
                <a:solidFill>
                  <a:srgbClr val="660066"/>
                </a:solidFill>
                <a:cs typeface="Arial"/>
              </a:rPr>
              <a:t>represent the cost per gallon of gasoline.</a:t>
            </a:r>
          </a:p>
          <a:p>
            <a:pPr lvl="2" algn="l"/>
            <a:r>
              <a:rPr lang="fr-FR" dirty="0">
                <a:solidFill>
                  <a:srgbClr val="660066"/>
                </a:solidFill>
                <a:cs typeface="Arial"/>
              </a:rPr>
              <a:t>5</a:t>
            </a:r>
            <a:r>
              <a:rPr lang="fr-FR" i="1" dirty="0">
                <a:solidFill>
                  <a:srgbClr val="660066"/>
                </a:solidFill>
                <a:cs typeface="Arial"/>
              </a:rPr>
              <a:t>x </a:t>
            </a:r>
            <a:r>
              <a:rPr lang="fr-FR" dirty="0">
                <a:solidFill>
                  <a:srgbClr val="660066"/>
                </a:solidFill>
                <a:cs typeface="Arial"/>
              </a:rPr>
              <a:t>= 17.20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  <a:cs typeface="Arial"/>
              </a:rPr>
              <a:t>Using inverse operations, solve this equation for </a:t>
            </a:r>
            <a:r>
              <a:rPr lang="en-US" sz="2400" i="1" dirty="0">
                <a:solidFill>
                  <a:srgbClr val="660066"/>
                </a:solidFill>
                <a:cs typeface="Arial"/>
              </a:rPr>
              <a:t>x</a:t>
            </a:r>
            <a:r>
              <a:rPr lang="en-US" sz="2400" dirty="0">
                <a:solidFill>
                  <a:srgbClr val="660066"/>
                </a:solidFill>
                <a:cs typeface="Arial"/>
              </a:rPr>
              <a:t>.</a:t>
            </a:r>
          </a:p>
          <a:p>
            <a:pPr lvl="2" algn="l"/>
            <a:r>
              <a:rPr lang="fr-FR" dirty="0">
                <a:solidFill>
                  <a:srgbClr val="660066"/>
                </a:solidFill>
                <a:cs typeface="Arial"/>
              </a:rPr>
              <a:t>5</a:t>
            </a:r>
            <a:r>
              <a:rPr lang="fr-FR" i="1" dirty="0">
                <a:solidFill>
                  <a:srgbClr val="660066"/>
                </a:solidFill>
                <a:cs typeface="Arial"/>
              </a:rPr>
              <a:t>x </a:t>
            </a:r>
            <a:r>
              <a:rPr lang="fr-FR" dirty="0">
                <a:solidFill>
                  <a:srgbClr val="660066"/>
                </a:solidFill>
                <a:cs typeface="Arial"/>
              </a:rPr>
              <a:t>= 17.20			Original </a:t>
            </a:r>
            <a:r>
              <a:rPr lang="fr-FR" dirty="0" err="1">
                <a:solidFill>
                  <a:srgbClr val="660066"/>
                </a:solidFill>
                <a:cs typeface="Arial"/>
              </a:rPr>
              <a:t>equation</a:t>
            </a:r>
            <a:endParaRPr lang="en-US" dirty="0">
              <a:solidFill>
                <a:srgbClr val="660066"/>
              </a:solidFill>
              <a:cs typeface="Arial"/>
            </a:endParaRPr>
          </a:p>
          <a:p>
            <a:pPr lvl="2" algn="l">
              <a:lnSpc>
                <a:spcPct val="150000"/>
              </a:lnSpc>
              <a:spcBef>
                <a:spcPts val="700"/>
              </a:spcBef>
              <a:spcAft>
                <a:spcPts val="600"/>
              </a:spcAft>
            </a:pPr>
            <a:r>
              <a:rPr lang="en-US" dirty="0">
                <a:solidFill>
                  <a:srgbClr val="660066"/>
                </a:solidFill>
                <a:cs typeface="Arial"/>
              </a:rPr>
              <a:t>			 		  	</a:t>
            </a:r>
            <a:r>
              <a:rPr lang="en-US" dirty="0" smtClean="0">
                <a:solidFill>
                  <a:srgbClr val="660066"/>
                </a:solidFill>
                <a:cs typeface="Arial"/>
              </a:rPr>
              <a:t>Divide </a:t>
            </a:r>
            <a:r>
              <a:rPr lang="en-US" dirty="0">
                <a:solidFill>
                  <a:srgbClr val="660066"/>
                </a:solidFill>
                <a:cs typeface="Arial"/>
              </a:rPr>
              <a:t>each side by 5.</a:t>
            </a:r>
          </a:p>
          <a:p>
            <a:pPr lvl="2" algn="l">
              <a:lnSpc>
                <a:spcPct val="150000"/>
              </a:lnSpc>
            </a:pPr>
            <a:r>
              <a:rPr lang="fr-FR" i="1" dirty="0">
                <a:solidFill>
                  <a:srgbClr val="660066"/>
                </a:solidFill>
                <a:cs typeface="Arial"/>
              </a:rPr>
              <a:t>x </a:t>
            </a:r>
            <a:r>
              <a:rPr lang="fr-FR" dirty="0">
                <a:solidFill>
                  <a:srgbClr val="660066"/>
                </a:solidFill>
                <a:cs typeface="Arial"/>
              </a:rPr>
              <a:t>= 3.44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  <a:cs typeface="Arial"/>
              </a:rPr>
              <a:t>Interpret the solution.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  <a:cs typeface="Arial"/>
              </a:rPr>
              <a:t>The average cost of 1 gallon of gasoline was $3.44.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6A9FBF62-6DF9-464D-88D8-22C0A636E959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  <p:sp>
        <p:nvSpPr>
          <p:cNvPr id="19459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992188" y="6316663"/>
            <a:ext cx="5530850" cy="263525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/>
              <a:t>1.5.1: Rearranging Formulas</a:t>
            </a:r>
          </a:p>
        </p:txBody>
      </p:sp>
      <p:graphicFrame>
        <p:nvGraphicFramePr>
          <p:cNvPr id="2" name="Objec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284350626"/>
              </p:ext>
            </p:extLst>
          </p:nvPr>
        </p:nvGraphicFramePr>
        <p:xfrm>
          <a:off x="1529160" y="3276989"/>
          <a:ext cx="1447800" cy="8001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9465" name="Equation" r:id="rId4" imgW="1447800" imgH="800100" progId="Equation.DSMT4">
                  <p:embed/>
                </p:oleObj>
              </mc:Choice>
              <mc:Fallback>
                <p:oleObj name="Equation" r:id="rId4" imgW="1447800" imgH="800100" progId="Equation.DSMT4">
                  <p:embed/>
                  <p:pic>
                    <p:nvPicPr>
                      <p:cNvPr id="0" name="Objec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529160" y="3276989"/>
                        <a:ext cx="1447800" cy="8001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ransition xmlns:p14="http://schemas.microsoft.com/office/powerpoint/2010/main" spd="slow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194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194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800" fill="hold"/>
                                        <p:tgtEl>
                                          <p:spTgt spid="194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800" fill="hold"/>
                                        <p:tgtEl>
                                          <p:spTgt spid="194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800" fill="hold"/>
                                        <p:tgtEl>
                                          <p:spTgt spid="194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800" fill="hold"/>
                                        <p:tgtEl>
                                          <p:spTgt spid="194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800" fill="hold"/>
                                        <p:tgtEl>
                                          <p:spTgt spid="194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800" fill="hold"/>
                                        <p:tgtEl>
                                          <p:spTgt spid="194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800" fill="hold"/>
                                        <p:tgtEl>
                                          <p:spTgt spid="194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800" fill="hold"/>
                                        <p:tgtEl>
                                          <p:spTgt spid="194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8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8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800" fill="hold"/>
                                        <p:tgtEl>
                                          <p:spTgt spid="1945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800" fill="hold"/>
                                        <p:tgtEl>
                                          <p:spTgt spid="1945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800" fill="hold"/>
                                        <p:tgtEl>
                                          <p:spTgt spid="1945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800" fill="hold"/>
                                        <p:tgtEl>
                                          <p:spTgt spid="1945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 nodeType="clickPar">
                      <p:stCondLst>
                        <p:cond delay="indefinite"/>
                      </p:stCondLst>
                      <p:childTnLst>
                        <p:par>
                          <p:cTn id="5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800" fill="hold"/>
                                        <p:tgtEl>
                                          <p:spTgt spid="1945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800" fill="hold"/>
                                        <p:tgtEl>
                                          <p:spTgt spid="1945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800" fill="hold"/>
                                        <p:tgtEl>
                                          <p:spTgt spid="1945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800" fill="hold"/>
                                        <p:tgtEl>
                                          <p:spTgt spid="1945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Subtitle 1"/>
          <p:cNvSpPr>
            <a:spLocks noGrp="1"/>
          </p:cNvSpPr>
          <p:nvPr>
            <p:ph type="subTitle" idx="1"/>
          </p:nvPr>
        </p:nvSpPr>
        <p:spPr>
          <a:xfrm>
            <a:off x="641350" y="641350"/>
            <a:ext cx="7854950" cy="4997450"/>
          </a:xfrm>
        </p:spPr>
        <p:txBody>
          <a:bodyPr/>
          <a:lstStyle/>
          <a:p>
            <a:pPr marL="514350" indent="-514350" algn="l">
              <a:buFont typeface="Calibri" charset="0"/>
              <a:buAutoNum type="arabicPeriod" startAt="2"/>
            </a:pPr>
            <a:r>
              <a:rPr lang="en-US" dirty="0"/>
              <a:t>What was the price for 18 gallons of gas?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  <a:cs typeface="Arial"/>
              </a:rPr>
              <a:t>To find the cost of 18 gallons of gasoline, multiply the number of gallons by the cost per gallon.</a:t>
            </a:r>
          </a:p>
          <a:p>
            <a:pPr lvl="2" algn="l"/>
            <a:r>
              <a:rPr lang="en-US" dirty="0">
                <a:solidFill>
                  <a:srgbClr val="660066"/>
                </a:solidFill>
                <a:cs typeface="Arial"/>
              </a:rPr>
              <a:t>18 • 3.44 = $61.92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  <a:cs typeface="Arial"/>
              </a:rPr>
              <a:t>Interpret the solution.</a:t>
            </a:r>
          </a:p>
          <a:p>
            <a:pPr marL="800100" lvl="1" indent="-342900" algn="l">
              <a:buFont typeface="Arial" charset="0"/>
              <a:buChar char="•"/>
            </a:pPr>
            <a:r>
              <a:rPr lang="en-US" sz="2400" dirty="0">
                <a:solidFill>
                  <a:srgbClr val="660066"/>
                </a:solidFill>
                <a:cs typeface="Arial"/>
              </a:rPr>
              <a:t>The cost of 18 gallons of gasoline at $3.44 a gallon is $61.92.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42A6104-F0DD-A04C-9CA8-519B62B01CE8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  <p:sp>
        <p:nvSpPr>
          <p:cNvPr id="21507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992188" y="6316663"/>
            <a:ext cx="5530850" cy="263525"/>
          </a:xfrm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/>
              <a:t>1.5.1: Rearranging Formulas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/>
                                        <p:tgtEl>
                                          <p:spTgt spid="215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/>
                                        <p:tgtEl>
                                          <p:spTgt spid="215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800" fill="hold"/>
                                        <p:tgtEl>
                                          <p:spTgt spid="215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800" fill="hold"/>
                                        <p:tgtEl>
                                          <p:spTgt spid="215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800" fill="hold"/>
                                        <p:tgtEl>
                                          <p:spTgt spid="215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800" fill="hold"/>
                                        <p:tgtEl>
                                          <p:spTgt spid="215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800" fill="hold"/>
                                        <p:tgtEl>
                                          <p:spTgt spid="215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800" fill="hold"/>
                                        <p:tgtEl>
                                          <p:spTgt spid="215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Coordinate Algebra WarmUp TEMPLAT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Coordinate Algebra WarmUp TEMPLATE.potx</Template>
  <TotalTime>920</TotalTime>
  <Words>262</Words>
  <Application>Microsoft Macintosh PowerPoint</Application>
  <PresentationFormat>On-screen Show (4:3)</PresentationFormat>
  <Paragraphs>40</Paragraphs>
  <Slides>4</Slides>
  <Notes>4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Coordinate Algebra WarmUp TEMPLATE</vt:lpstr>
      <vt:lpstr>Equation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Walch Education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Walch Education</dc:creator>
  <cp:keywords/>
  <dc:description/>
  <cp:lastModifiedBy>Walch Education</cp:lastModifiedBy>
  <cp:revision>70</cp:revision>
  <dcterms:created xsi:type="dcterms:W3CDTF">2012-02-22T19:14:19Z</dcterms:created>
  <dcterms:modified xsi:type="dcterms:W3CDTF">2012-06-05T18:11:32Z</dcterms:modified>
  <cp:category/>
</cp:coreProperties>
</file>

<file path=docProps/thumbnail.jpeg>
</file>